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278" r:id="rId3"/>
    <p:sldId id="256" r:id="rId4"/>
    <p:sldId id="572" r:id="rId5"/>
    <p:sldId id="277" r:id="rId6"/>
    <p:sldId id="257" r:id="rId7"/>
    <p:sldId id="258" r:id="rId8"/>
    <p:sldId id="259" r:id="rId9"/>
    <p:sldId id="295" r:id="rId10"/>
    <p:sldId id="263" r:id="rId11"/>
    <p:sldId id="276" r:id="rId12"/>
    <p:sldId id="260" r:id="rId13"/>
    <p:sldId id="261" r:id="rId14"/>
    <p:sldId id="571" r:id="rId15"/>
    <p:sldId id="264" r:id="rId16"/>
    <p:sldId id="265" r:id="rId17"/>
    <p:sldId id="266" r:id="rId18"/>
    <p:sldId id="269" r:id="rId19"/>
    <p:sldId id="267" r:id="rId20"/>
    <p:sldId id="491" r:id="rId21"/>
    <p:sldId id="1690" r:id="rId22"/>
    <p:sldId id="1683" r:id="rId23"/>
    <p:sldId id="1728" r:id="rId24"/>
    <p:sldId id="1743" r:id="rId25"/>
    <p:sldId id="1744" r:id="rId26"/>
    <p:sldId id="1716" r:id="rId27"/>
    <p:sldId id="1746" r:id="rId28"/>
    <p:sldId id="1665" r:id="rId29"/>
    <p:sldId id="273" r:id="rId30"/>
    <p:sldId id="1666" r:id="rId31"/>
    <p:sldId id="1668" r:id="rId32"/>
    <p:sldId id="1669" r:id="rId33"/>
    <p:sldId id="1671" r:id="rId34"/>
    <p:sldId id="288" r:id="rId35"/>
    <p:sldId id="1667" r:id="rId36"/>
    <p:sldId id="1672" r:id="rId37"/>
    <p:sldId id="289" r:id="rId38"/>
    <p:sldId id="1673" r:id="rId39"/>
    <p:sldId id="290" r:id="rId40"/>
    <p:sldId id="1675" r:id="rId41"/>
    <p:sldId id="291" r:id="rId42"/>
    <p:sldId id="293" r:id="rId43"/>
    <p:sldId id="1674" r:id="rId44"/>
    <p:sldId id="1676" r:id="rId45"/>
    <p:sldId id="294"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5050"/>
    <a:srgbClr val="FF66CC"/>
    <a:srgbClr val="FF99CC"/>
    <a:srgbClr val="CC99FF"/>
    <a:srgbClr val="FF6600"/>
    <a:srgbClr val="FFCC66"/>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92" autoAdjust="0"/>
    <p:restoredTop sz="78071" autoAdjust="0"/>
  </p:normalViewPr>
  <p:slideViewPr>
    <p:cSldViewPr>
      <p:cViewPr varScale="1">
        <p:scale>
          <a:sx n="49" d="100"/>
          <a:sy n="49" d="100"/>
        </p:scale>
        <p:origin x="192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A5FC10-ACEC-4D18-B974-3648A91C2463}" type="datetimeFigureOut">
              <a:rPr lang="en-GB" smtClean="0"/>
              <a:t>12/11/2021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50D9AF-9552-4BF7-A893-A9ED19E425D6}" type="slidenum">
              <a:rPr lang="en-GB" smtClean="0"/>
              <a:t>‹#›</a:t>
            </a:fld>
            <a:endParaRPr lang="en-GB"/>
          </a:p>
        </p:txBody>
      </p:sp>
    </p:spTree>
    <p:extLst>
      <p:ext uri="{BB962C8B-B14F-4D97-AF65-F5344CB8AC3E}">
        <p14:creationId xmlns:p14="http://schemas.microsoft.com/office/powerpoint/2010/main" val="1886251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Codie</a:t>
            </a:r>
          </a:p>
        </p:txBody>
      </p:sp>
      <p:sp>
        <p:nvSpPr>
          <p:cNvPr id="4" name="Slide Number Placeholder 3"/>
          <p:cNvSpPr>
            <a:spLocks noGrp="1"/>
          </p:cNvSpPr>
          <p:nvPr>
            <p:ph type="sldNum" sz="quarter" idx="10"/>
          </p:nvPr>
        </p:nvSpPr>
        <p:spPr/>
        <p:txBody>
          <a:bodyPr/>
          <a:lstStyle/>
          <a:p>
            <a:fld id="{FA521341-850D-40E1-BB3D-87946DC9B06D}" type="slidenum">
              <a:rPr lang="en-GB" smtClean="0"/>
              <a:t>1</a:t>
            </a:fld>
            <a:endParaRPr lang="en-GB" dirty="0"/>
          </a:p>
        </p:txBody>
      </p:sp>
    </p:spTree>
    <p:extLst>
      <p:ext uri="{BB962C8B-B14F-4D97-AF65-F5344CB8AC3E}">
        <p14:creationId xmlns:p14="http://schemas.microsoft.com/office/powerpoint/2010/main" val="1708857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2</a:t>
            </a:fld>
            <a:endParaRPr lang="en-GB"/>
          </a:p>
        </p:txBody>
      </p:sp>
    </p:spTree>
    <p:extLst>
      <p:ext uri="{BB962C8B-B14F-4D97-AF65-F5344CB8AC3E}">
        <p14:creationId xmlns:p14="http://schemas.microsoft.com/office/powerpoint/2010/main" val="3214512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a:t>
            </a:fld>
            <a:endParaRPr lang="en-GB"/>
          </a:p>
        </p:txBody>
      </p:sp>
    </p:spTree>
    <p:extLst>
      <p:ext uri="{BB962C8B-B14F-4D97-AF65-F5344CB8AC3E}">
        <p14:creationId xmlns:p14="http://schemas.microsoft.com/office/powerpoint/2010/main" val="2754023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Sarah</a:t>
            </a:r>
          </a:p>
        </p:txBody>
      </p:sp>
      <p:sp>
        <p:nvSpPr>
          <p:cNvPr id="4" name="Slide Number Placeholder 3"/>
          <p:cNvSpPr>
            <a:spLocks noGrp="1"/>
          </p:cNvSpPr>
          <p:nvPr>
            <p:ph type="sldNum" sz="quarter" idx="5"/>
          </p:nvPr>
        </p:nvSpPr>
        <p:spPr/>
        <p:txBody>
          <a:bodyPr/>
          <a:lstStyle/>
          <a:p>
            <a:fld id="{B750D9AF-9552-4BF7-A893-A9ED19E425D6}" type="slidenum">
              <a:rPr lang="en-GB" smtClean="0"/>
              <a:t>4</a:t>
            </a:fld>
            <a:endParaRPr lang="en-GB"/>
          </a:p>
        </p:txBody>
      </p:sp>
    </p:spTree>
    <p:extLst>
      <p:ext uri="{BB962C8B-B14F-4D97-AF65-F5344CB8AC3E}">
        <p14:creationId xmlns:p14="http://schemas.microsoft.com/office/powerpoint/2010/main" val="105161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5</a:t>
            </a:fld>
            <a:endParaRPr lang="en-GB"/>
          </a:p>
        </p:txBody>
      </p:sp>
    </p:spTree>
    <p:extLst>
      <p:ext uri="{BB962C8B-B14F-4D97-AF65-F5344CB8AC3E}">
        <p14:creationId xmlns:p14="http://schemas.microsoft.com/office/powerpoint/2010/main" val="3208533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6</a:t>
            </a:fld>
            <a:endParaRPr lang="en-GB"/>
          </a:p>
        </p:txBody>
      </p:sp>
    </p:spTree>
    <p:extLst>
      <p:ext uri="{BB962C8B-B14F-4D97-AF65-F5344CB8AC3E}">
        <p14:creationId xmlns:p14="http://schemas.microsoft.com/office/powerpoint/2010/main" val="40863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7</a:t>
            </a:fld>
            <a:endParaRPr lang="en-GB"/>
          </a:p>
        </p:txBody>
      </p:sp>
    </p:spTree>
    <p:extLst>
      <p:ext uri="{BB962C8B-B14F-4D97-AF65-F5344CB8AC3E}">
        <p14:creationId xmlns:p14="http://schemas.microsoft.com/office/powerpoint/2010/main" val="2662034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8</a:t>
            </a:fld>
            <a:endParaRPr lang="en-GB"/>
          </a:p>
        </p:txBody>
      </p:sp>
    </p:spTree>
    <p:extLst>
      <p:ext uri="{BB962C8B-B14F-4D97-AF65-F5344CB8AC3E}">
        <p14:creationId xmlns:p14="http://schemas.microsoft.com/office/powerpoint/2010/main" val="2362754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9</a:t>
            </a:fld>
            <a:endParaRPr lang="en-GB"/>
          </a:p>
        </p:txBody>
      </p:sp>
    </p:spTree>
    <p:extLst>
      <p:ext uri="{BB962C8B-B14F-4D97-AF65-F5344CB8AC3E}">
        <p14:creationId xmlns:p14="http://schemas.microsoft.com/office/powerpoint/2010/main" val="2995362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10"/>
          </p:nvPr>
        </p:nvSpPr>
        <p:spPr/>
        <p:txBody>
          <a:bodyPr/>
          <a:lstStyle/>
          <a:p>
            <a:fld id="{B750D9AF-9552-4BF7-A893-A9ED19E425D6}" type="slidenum">
              <a:rPr lang="en-GB" smtClean="0"/>
              <a:t>10</a:t>
            </a:fld>
            <a:endParaRPr lang="en-GB"/>
          </a:p>
        </p:txBody>
      </p:sp>
    </p:spTree>
    <p:extLst>
      <p:ext uri="{BB962C8B-B14F-4D97-AF65-F5344CB8AC3E}">
        <p14:creationId xmlns:p14="http://schemas.microsoft.com/office/powerpoint/2010/main" val="4040134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11</a:t>
            </a:fld>
            <a:endParaRPr lang="en-GB"/>
          </a:p>
        </p:txBody>
      </p:sp>
    </p:spTree>
    <p:extLst>
      <p:ext uri="{BB962C8B-B14F-4D97-AF65-F5344CB8AC3E}">
        <p14:creationId xmlns:p14="http://schemas.microsoft.com/office/powerpoint/2010/main" val="1432654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12</a:t>
            </a:fld>
            <a:endParaRPr lang="en-GB"/>
          </a:p>
        </p:txBody>
      </p:sp>
    </p:spTree>
    <p:extLst>
      <p:ext uri="{BB962C8B-B14F-4D97-AF65-F5344CB8AC3E}">
        <p14:creationId xmlns:p14="http://schemas.microsoft.com/office/powerpoint/2010/main" val="251727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13</a:t>
            </a:fld>
            <a:endParaRPr lang="en-GB"/>
          </a:p>
        </p:txBody>
      </p:sp>
    </p:spTree>
    <p:extLst>
      <p:ext uri="{BB962C8B-B14F-4D97-AF65-F5344CB8AC3E}">
        <p14:creationId xmlns:p14="http://schemas.microsoft.com/office/powerpoint/2010/main" val="32573159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14</a:t>
            </a:fld>
            <a:endParaRPr lang="en-GB"/>
          </a:p>
        </p:txBody>
      </p:sp>
    </p:spTree>
    <p:extLst>
      <p:ext uri="{BB962C8B-B14F-4D97-AF65-F5344CB8AC3E}">
        <p14:creationId xmlns:p14="http://schemas.microsoft.com/office/powerpoint/2010/main" val="1407963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15</a:t>
            </a:fld>
            <a:endParaRPr lang="en-GB"/>
          </a:p>
        </p:txBody>
      </p:sp>
    </p:spTree>
    <p:extLst>
      <p:ext uri="{BB962C8B-B14F-4D97-AF65-F5344CB8AC3E}">
        <p14:creationId xmlns:p14="http://schemas.microsoft.com/office/powerpoint/2010/main" val="2627257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16</a:t>
            </a:fld>
            <a:endParaRPr lang="en-GB"/>
          </a:p>
        </p:txBody>
      </p:sp>
    </p:spTree>
    <p:extLst>
      <p:ext uri="{BB962C8B-B14F-4D97-AF65-F5344CB8AC3E}">
        <p14:creationId xmlns:p14="http://schemas.microsoft.com/office/powerpoint/2010/main" val="3313009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17</a:t>
            </a:fld>
            <a:endParaRPr lang="en-GB"/>
          </a:p>
        </p:txBody>
      </p:sp>
    </p:spTree>
    <p:extLst>
      <p:ext uri="{BB962C8B-B14F-4D97-AF65-F5344CB8AC3E}">
        <p14:creationId xmlns:p14="http://schemas.microsoft.com/office/powerpoint/2010/main" val="41355746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18</a:t>
            </a:fld>
            <a:endParaRPr lang="en-GB"/>
          </a:p>
        </p:txBody>
      </p:sp>
    </p:spTree>
    <p:extLst>
      <p:ext uri="{BB962C8B-B14F-4D97-AF65-F5344CB8AC3E}">
        <p14:creationId xmlns:p14="http://schemas.microsoft.com/office/powerpoint/2010/main" val="1117930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FA521341-850D-40E1-BB3D-87946DC9B06D}" type="slidenum">
              <a:rPr lang="en-GB" smtClean="0"/>
              <a:t>19</a:t>
            </a:fld>
            <a:endParaRPr lang="en-GB"/>
          </a:p>
        </p:txBody>
      </p:sp>
    </p:spTree>
    <p:extLst>
      <p:ext uri="{BB962C8B-B14F-4D97-AF65-F5344CB8AC3E}">
        <p14:creationId xmlns:p14="http://schemas.microsoft.com/office/powerpoint/2010/main" val="2904972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A521341-850D-40E1-BB3D-87946DC9B06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45055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dog, kid, cap, kit, can, pot, dig, pig</a:t>
            </a:r>
          </a:p>
        </p:txBody>
      </p:sp>
      <p:sp>
        <p:nvSpPr>
          <p:cNvPr id="4" name="Slide Number Placeholder 3"/>
          <p:cNvSpPr>
            <a:spLocks noGrp="1"/>
          </p:cNvSpPr>
          <p:nvPr>
            <p:ph type="sldNum" sz="quarter" idx="5"/>
          </p:nvPr>
        </p:nvSpPr>
        <p:spPr/>
        <p:txBody>
          <a:bodyPr/>
          <a:lstStyle/>
          <a:p>
            <a:fld id="{FA521341-850D-40E1-BB3D-87946DC9B06D}" type="slidenum">
              <a:rPr lang="en-GB" smtClean="0"/>
              <a:t>22</a:t>
            </a:fld>
            <a:endParaRPr lang="en-GB"/>
          </a:p>
        </p:txBody>
      </p:sp>
    </p:spTree>
    <p:extLst>
      <p:ext uri="{BB962C8B-B14F-4D97-AF65-F5344CB8AC3E}">
        <p14:creationId xmlns:p14="http://schemas.microsoft.com/office/powerpoint/2010/main" val="2229980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dog, kid, cap, kit, can, pot, dig, pig</a:t>
            </a:r>
          </a:p>
        </p:txBody>
      </p:sp>
      <p:sp>
        <p:nvSpPr>
          <p:cNvPr id="4" name="Slide Number Placeholder 3"/>
          <p:cNvSpPr>
            <a:spLocks noGrp="1"/>
          </p:cNvSpPr>
          <p:nvPr>
            <p:ph type="sldNum" sz="quarter" idx="5"/>
          </p:nvPr>
        </p:nvSpPr>
        <p:spPr/>
        <p:txBody>
          <a:bodyPr/>
          <a:lstStyle/>
          <a:p>
            <a:fld id="{FA521341-850D-40E1-BB3D-87946DC9B06D}" type="slidenum">
              <a:rPr lang="en-GB" smtClean="0"/>
              <a:t>23</a:t>
            </a:fld>
            <a:endParaRPr lang="en-GB"/>
          </a:p>
        </p:txBody>
      </p:sp>
    </p:spTree>
    <p:extLst>
      <p:ext uri="{BB962C8B-B14F-4D97-AF65-F5344CB8AC3E}">
        <p14:creationId xmlns:p14="http://schemas.microsoft.com/office/powerpoint/2010/main" val="42145988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dog, kid, cap, kit, can, pot, dig, pig</a:t>
            </a:r>
          </a:p>
        </p:txBody>
      </p:sp>
      <p:sp>
        <p:nvSpPr>
          <p:cNvPr id="4" name="Slide Number Placeholder 3"/>
          <p:cNvSpPr>
            <a:spLocks noGrp="1"/>
          </p:cNvSpPr>
          <p:nvPr>
            <p:ph type="sldNum" sz="quarter" idx="5"/>
          </p:nvPr>
        </p:nvSpPr>
        <p:spPr/>
        <p:txBody>
          <a:bodyPr/>
          <a:lstStyle/>
          <a:p>
            <a:fld id="{FA521341-850D-40E1-BB3D-87946DC9B06D}" type="slidenum">
              <a:rPr lang="en-GB" smtClean="0"/>
              <a:t>24</a:t>
            </a:fld>
            <a:endParaRPr lang="en-GB"/>
          </a:p>
        </p:txBody>
      </p:sp>
    </p:spTree>
    <p:extLst>
      <p:ext uri="{BB962C8B-B14F-4D97-AF65-F5344CB8AC3E}">
        <p14:creationId xmlns:p14="http://schemas.microsoft.com/office/powerpoint/2010/main" val="12918373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27</a:t>
            </a:fld>
            <a:endParaRPr lang="en-GB"/>
          </a:p>
        </p:txBody>
      </p:sp>
    </p:spTree>
    <p:extLst>
      <p:ext uri="{BB962C8B-B14F-4D97-AF65-F5344CB8AC3E}">
        <p14:creationId xmlns:p14="http://schemas.microsoft.com/office/powerpoint/2010/main" val="10221534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28</a:t>
            </a:fld>
            <a:endParaRPr lang="en-GB"/>
          </a:p>
        </p:txBody>
      </p:sp>
    </p:spTree>
    <p:extLst>
      <p:ext uri="{BB962C8B-B14F-4D97-AF65-F5344CB8AC3E}">
        <p14:creationId xmlns:p14="http://schemas.microsoft.com/office/powerpoint/2010/main" val="19207133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29</a:t>
            </a:fld>
            <a:endParaRPr lang="en-GB"/>
          </a:p>
        </p:txBody>
      </p:sp>
    </p:spTree>
    <p:extLst>
      <p:ext uri="{BB962C8B-B14F-4D97-AF65-F5344CB8AC3E}">
        <p14:creationId xmlns:p14="http://schemas.microsoft.com/office/powerpoint/2010/main" val="359934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10"/>
          </p:nvPr>
        </p:nvSpPr>
        <p:spPr/>
        <p:txBody>
          <a:bodyPr/>
          <a:lstStyle/>
          <a:p>
            <a:fld id="{C796A4AB-F5E7-4AAA-87A2-FAE86A2514F0}" type="slidenum">
              <a:rPr lang="en-GB" smtClean="0"/>
              <a:t>30</a:t>
            </a:fld>
            <a:endParaRPr lang="en-GB"/>
          </a:p>
        </p:txBody>
      </p:sp>
    </p:spTree>
    <p:extLst>
      <p:ext uri="{BB962C8B-B14F-4D97-AF65-F5344CB8AC3E}">
        <p14:creationId xmlns:p14="http://schemas.microsoft.com/office/powerpoint/2010/main" val="3548369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796A4AB-F5E7-4AAA-87A2-FAE86A2514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66305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796A4AB-F5E7-4AAA-87A2-FAE86A2514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70219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33</a:t>
            </a:fld>
            <a:endParaRPr lang="en-GB"/>
          </a:p>
        </p:txBody>
      </p:sp>
    </p:spTree>
    <p:extLst>
      <p:ext uri="{BB962C8B-B14F-4D97-AF65-F5344CB8AC3E}">
        <p14:creationId xmlns:p14="http://schemas.microsoft.com/office/powerpoint/2010/main" val="1789078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34</a:t>
            </a:fld>
            <a:endParaRPr lang="en-GB"/>
          </a:p>
        </p:txBody>
      </p:sp>
    </p:spTree>
    <p:extLst>
      <p:ext uri="{BB962C8B-B14F-4D97-AF65-F5344CB8AC3E}">
        <p14:creationId xmlns:p14="http://schemas.microsoft.com/office/powerpoint/2010/main" val="6814408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35</a:t>
            </a:fld>
            <a:endParaRPr lang="en-GB"/>
          </a:p>
        </p:txBody>
      </p:sp>
    </p:spTree>
    <p:extLst>
      <p:ext uri="{BB962C8B-B14F-4D97-AF65-F5344CB8AC3E}">
        <p14:creationId xmlns:p14="http://schemas.microsoft.com/office/powerpoint/2010/main" val="27915522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36</a:t>
            </a:fld>
            <a:endParaRPr lang="en-GB"/>
          </a:p>
        </p:txBody>
      </p:sp>
    </p:spTree>
    <p:extLst>
      <p:ext uri="{BB962C8B-B14F-4D97-AF65-F5344CB8AC3E}">
        <p14:creationId xmlns:p14="http://schemas.microsoft.com/office/powerpoint/2010/main" val="15888474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37</a:t>
            </a:fld>
            <a:endParaRPr lang="en-GB"/>
          </a:p>
        </p:txBody>
      </p:sp>
    </p:spTree>
    <p:extLst>
      <p:ext uri="{BB962C8B-B14F-4D97-AF65-F5344CB8AC3E}">
        <p14:creationId xmlns:p14="http://schemas.microsoft.com/office/powerpoint/2010/main" val="7237017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38</a:t>
            </a:fld>
            <a:endParaRPr lang="en-GB"/>
          </a:p>
        </p:txBody>
      </p:sp>
    </p:spTree>
    <p:extLst>
      <p:ext uri="{BB962C8B-B14F-4D97-AF65-F5344CB8AC3E}">
        <p14:creationId xmlns:p14="http://schemas.microsoft.com/office/powerpoint/2010/main" val="38333155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39</a:t>
            </a:fld>
            <a:endParaRPr lang="en-GB"/>
          </a:p>
        </p:txBody>
      </p:sp>
    </p:spTree>
    <p:extLst>
      <p:ext uri="{BB962C8B-B14F-4D97-AF65-F5344CB8AC3E}">
        <p14:creationId xmlns:p14="http://schemas.microsoft.com/office/powerpoint/2010/main" val="589606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40</a:t>
            </a:fld>
            <a:endParaRPr lang="en-GB"/>
          </a:p>
        </p:txBody>
      </p:sp>
    </p:spTree>
    <p:extLst>
      <p:ext uri="{BB962C8B-B14F-4D97-AF65-F5344CB8AC3E}">
        <p14:creationId xmlns:p14="http://schemas.microsoft.com/office/powerpoint/2010/main" val="14066873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a:t>
            </a:r>
          </a:p>
        </p:txBody>
      </p:sp>
      <p:sp>
        <p:nvSpPr>
          <p:cNvPr id="4" name="Slide Number Placeholder 3"/>
          <p:cNvSpPr>
            <a:spLocks noGrp="1"/>
          </p:cNvSpPr>
          <p:nvPr>
            <p:ph type="sldNum" sz="quarter" idx="5"/>
          </p:nvPr>
        </p:nvSpPr>
        <p:spPr/>
        <p:txBody>
          <a:bodyPr/>
          <a:lstStyle/>
          <a:p>
            <a:fld id="{B750D9AF-9552-4BF7-A893-A9ED19E425D6}" type="slidenum">
              <a:rPr lang="en-GB" smtClean="0"/>
              <a:t>41</a:t>
            </a:fld>
            <a:endParaRPr lang="en-GB"/>
          </a:p>
        </p:txBody>
      </p:sp>
    </p:spTree>
    <p:extLst>
      <p:ext uri="{BB962C8B-B14F-4D97-AF65-F5344CB8AC3E}">
        <p14:creationId xmlns:p14="http://schemas.microsoft.com/office/powerpoint/2010/main" val="4625191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42</a:t>
            </a:fld>
            <a:endParaRPr lang="en-GB"/>
          </a:p>
        </p:txBody>
      </p:sp>
    </p:spTree>
    <p:extLst>
      <p:ext uri="{BB962C8B-B14F-4D97-AF65-F5344CB8AC3E}">
        <p14:creationId xmlns:p14="http://schemas.microsoft.com/office/powerpoint/2010/main" val="4854571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43</a:t>
            </a:fld>
            <a:endParaRPr lang="en-GB"/>
          </a:p>
        </p:txBody>
      </p:sp>
    </p:spTree>
    <p:extLst>
      <p:ext uri="{BB962C8B-B14F-4D97-AF65-F5344CB8AC3E}">
        <p14:creationId xmlns:p14="http://schemas.microsoft.com/office/powerpoint/2010/main" val="4651255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a:t>
            </a:r>
          </a:p>
        </p:txBody>
      </p:sp>
      <p:sp>
        <p:nvSpPr>
          <p:cNvPr id="4" name="Slide Number Placeholder 3"/>
          <p:cNvSpPr>
            <a:spLocks noGrp="1"/>
          </p:cNvSpPr>
          <p:nvPr>
            <p:ph type="sldNum" sz="quarter" idx="5"/>
          </p:nvPr>
        </p:nvSpPr>
        <p:spPr/>
        <p:txBody>
          <a:bodyPr/>
          <a:lstStyle/>
          <a:p>
            <a:fld id="{B750D9AF-9552-4BF7-A893-A9ED19E425D6}" type="slidenum">
              <a:rPr lang="en-GB" smtClean="0"/>
              <a:t>44</a:t>
            </a:fld>
            <a:endParaRPr lang="en-GB"/>
          </a:p>
        </p:txBody>
      </p:sp>
    </p:spTree>
    <p:extLst>
      <p:ext uri="{BB962C8B-B14F-4D97-AF65-F5344CB8AC3E}">
        <p14:creationId xmlns:p14="http://schemas.microsoft.com/office/powerpoint/2010/main" val="27527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870374-98F1-4229-A0D8-FAD349D716E5}" type="datetimeFigureOut">
              <a:rPr lang="en-GB" smtClean="0"/>
              <a:t>12/11/2021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3927941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870374-98F1-4229-A0D8-FAD349D716E5}" type="datetimeFigureOut">
              <a:rPr lang="en-GB" smtClean="0"/>
              <a:t>12/11/2021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3494090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870374-98F1-4229-A0D8-FAD349D716E5}" type="datetimeFigureOut">
              <a:rPr lang="en-GB" smtClean="0"/>
              <a:t>12/11/2021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3173187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870374-98F1-4229-A0D8-FAD349D716E5}" type="datetimeFigureOut">
              <a:rPr lang="en-GB" smtClean="0"/>
              <a:t>12/11/2021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1955546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870374-98F1-4229-A0D8-FAD349D716E5}" type="datetimeFigureOut">
              <a:rPr lang="en-GB" smtClean="0"/>
              <a:t>12/11/2021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2188312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870374-98F1-4229-A0D8-FAD349D716E5}" type="datetimeFigureOut">
              <a:rPr lang="en-GB" smtClean="0"/>
              <a:t>12/11/2021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522812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870374-98F1-4229-A0D8-FAD349D716E5}" type="datetimeFigureOut">
              <a:rPr lang="en-GB" smtClean="0"/>
              <a:t>12/11/2021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3106784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870374-98F1-4229-A0D8-FAD349D716E5}" type="datetimeFigureOut">
              <a:rPr lang="en-GB" smtClean="0"/>
              <a:t>12/11/2021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2508208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870374-98F1-4229-A0D8-FAD349D716E5}" type="datetimeFigureOut">
              <a:rPr lang="en-GB" smtClean="0"/>
              <a:t>12/11/2021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996043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870374-98F1-4229-A0D8-FAD349D716E5}" type="datetimeFigureOut">
              <a:rPr lang="en-GB" smtClean="0"/>
              <a:t>12/11/2021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2210586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870374-98F1-4229-A0D8-FAD349D716E5}" type="datetimeFigureOut">
              <a:rPr lang="en-GB" smtClean="0"/>
              <a:t>12/11/2021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3EC822-7F4B-42A7-BFC6-7ACAEE803E1E}" type="slidenum">
              <a:rPr lang="en-GB" smtClean="0"/>
              <a:t>‹#›</a:t>
            </a:fld>
            <a:endParaRPr lang="en-GB"/>
          </a:p>
        </p:txBody>
      </p:sp>
    </p:spTree>
    <p:extLst>
      <p:ext uri="{BB962C8B-B14F-4D97-AF65-F5344CB8AC3E}">
        <p14:creationId xmlns:p14="http://schemas.microsoft.com/office/powerpoint/2010/main" val="653944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AC3FF-03DB-45A8-8558-D5C7EB4F135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B05C8223-F511-41A5-910C-99084218BEF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39B5B5-D51A-463F-80BE-7E51FEDDBEFF}"/>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573A3EE4-4E5D-4F52-8562-4F624C38C3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FFC819-DA10-41AE-AD6A-6AD5DD976D1B}"/>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2957112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8C99A-D502-4349-AD48-18325963DF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1B9F9E-E025-43DB-8F18-ED0D3423109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D04F25-97E3-4A99-A8D8-1CE93520E674}"/>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39A8A97E-6E86-4759-B58F-53BF3202EB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F8630-BD79-4D81-B384-3C2B0F22E95E}"/>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2925674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F074E-F2D4-42A5-AD84-3A3536242D8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971063-8FB7-47B4-869D-6BE5ECA9C9F2}"/>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3788560-9EE1-4513-A6E4-1FB26B3DC601}"/>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F85F52B9-9E4B-4E49-B98E-6DC3A3247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FC396B-7656-4659-91B8-4075D69BBA05}"/>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1390213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16D44-91AA-4B81-BEFB-2C0525F6E4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941A8B-9B7F-488A-A17C-13D111AE8737}"/>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A5FD0F2-CD69-4836-9208-CDEB0CD4CFA2}"/>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B1F756-B40F-4C52-841F-53EEE998EABF}"/>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6" name="Footer Placeholder 5">
            <a:extLst>
              <a:ext uri="{FF2B5EF4-FFF2-40B4-BE49-F238E27FC236}">
                <a16:creationId xmlns:a16="http://schemas.microsoft.com/office/drawing/2014/main" id="{C9110A76-D813-4213-BACA-88F16E0BA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4366C-C110-43F6-8A4E-707F8332D483}"/>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13285673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542BC-0939-41F2-B8B4-32D4455F647A}"/>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FFCA5C-E656-46E3-A7D3-24C953B477B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C448A76D-ABD9-45ED-95DD-C85DCD1AFF07}"/>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3B0151-0ACE-498D-A699-C1CEC434B14D}"/>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93A446F6-8399-404B-922F-06020C2BFD50}"/>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8BC510-0299-43EA-8182-5D98F3C5E0E5}"/>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8" name="Footer Placeholder 7">
            <a:extLst>
              <a:ext uri="{FF2B5EF4-FFF2-40B4-BE49-F238E27FC236}">
                <a16:creationId xmlns:a16="http://schemas.microsoft.com/office/drawing/2014/main" id="{2BCC5D02-014B-4D22-A031-C58D9CCF4B5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A802EC-BCCB-4A54-A15A-649791DCA1B8}"/>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2148649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EDBA3-524A-4518-B6B5-FB79F264D7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8387C8-F399-4B96-A9F4-909261276824}"/>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4" name="Footer Placeholder 3">
            <a:extLst>
              <a:ext uri="{FF2B5EF4-FFF2-40B4-BE49-F238E27FC236}">
                <a16:creationId xmlns:a16="http://schemas.microsoft.com/office/drawing/2014/main" id="{2C1CF09F-B9CA-48F9-9E0F-ABA770B650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285EBA1-2506-42BE-B1ED-78DC9FDE1EA0}"/>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3762503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FBBB4D-10AC-4470-BCD4-D3AD8028BE8F}"/>
              </a:ext>
            </a:extLst>
          </p:cNvPr>
          <p:cNvSpPr>
            <a:spLocks noGrp="1"/>
          </p:cNvSpPr>
          <p:nvPr>
            <p:ph type="dt" sz="half" idx="10"/>
          </p:nvPr>
        </p:nvSpPr>
        <p:spPr/>
        <p:txBody>
          <a:bodyPr/>
          <a:lstStyle/>
          <a:p>
            <a:fld id="{60C00291-1C6A-4EF1-BBDC-E72BE687E875}" type="datetimeFigureOut">
              <a:rPr lang="en-GB" smtClean="0"/>
              <a:t>12/11/2021</a:t>
            </a:fld>
            <a:endParaRPr lang="en-GB"/>
          </a:p>
        </p:txBody>
      </p:sp>
      <p:sp>
        <p:nvSpPr>
          <p:cNvPr id="3" name="Footer Placeholder 2">
            <a:extLst>
              <a:ext uri="{FF2B5EF4-FFF2-40B4-BE49-F238E27FC236}">
                <a16:creationId xmlns:a16="http://schemas.microsoft.com/office/drawing/2014/main" id="{951AA183-C5CF-4FE7-A424-F4FB065153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5DDE02-1451-4CD2-ABF8-5E684B9007EE}"/>
              </a:ext>
            </a:extLst>
          </p:cNvPr>
          <p:cNvSpPr>
            <a:spLocks noGrp="1"/>
          </p:cNvSpPr>
          <p:nvPr>
            <p:ph type="sldNum" sz="quarter" idx="12"/>
          </p:nvPr>
        </p:nvSpPr>
        <p:spPr/>
        <p:txBody>
          <a:bodyPr/>
          <a:lstStyle/>
          <a:p>
            <a:fld id="{4A813872-2353-42C5-A90B-35622E1FF900}" type="slidenum">
              <a:rPr lang="en-GB" smtClean="0"/>
              <a:t>‹#›</a:t>
            </a:fld>
            <a:endParaRPr lang="en-GB"/>
          </a:p>
        </p:txBody>
      </p:sp>
    </p:spTree>
    <p:extLst>
      <p:ext uri="{BB962C8B-B14F-4D97-AF65-F5344CB8AC3E}">
        <p14:creationId xmlns:p14="http://schemas.microsoft.com/office/powerpoint/2010/main" val="1781608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1E6EE-80AB-42EC-9AE8-BF4F81ECD1F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A0566A3-0346-4402-8CCA-29A7E338A88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EEA0AC-D165-414A-BA45-EBA4C9001AD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124CEB6A-4D31-491E-B48B-D7FF9F26E603}"/>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6" name="Footer Placeholder 5">
            <a:extLst>
              <a:ext uri="{FF2B5EF4-FFF2-40B4-BE49-F238E27FC236}">
                <a16:creationId xmlns:a16="http://schemas.microsoft.com/office/drawing/2014/main" id="{C707E2D6-5D3F-4905-9578-9052652A4B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93E608-2EE7-4E7A-8725-F51B5CA3B6FD}"/>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39667598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C9895-A53F-4146-BDE8-B4FE8889FFE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67C8B8A-0414-439F-AC54-173F34F89D4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10AE82D-17FE-4ED0-8D06-F3BE3AE0876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0F1FFF12-C037-4247-BC94-49D5E6238FEC}"/>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6" name="Footer Placeholder 5">
            <a:extLst>
              <a:ext uri="{FF2B5EF4-FFF2-40B4-BE49-F238E27FC236}">
                <a16:creationId xmlns:a16="http://schemas.microsoft.com/office/drawing/2014/main" id="{9C82A8A1-32DF-4921-B4A1-4933024088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29D76C-31E0-4F82-9042-EA4B6A18F351}"/>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37678415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B1CA-9950-4A69-B1CB-B42E587FBE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116701-E42E-48EF-A129-7625AB1BD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BAD4AC-4403-461C-8CAE-63CECB4C9E0A}"/>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944E3E8A-A91C-45B0-8D3E-5E33C6F13D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E58B80-EA39-4369-BE36-79ECA4C591BB}"/>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3696705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1C3DD0-DB94-467B-A84B-A437646A4363}"/>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029B04-6AF0-4460-BD3C-10FC73CAB618}"/>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4EB85A-6FD0-40DF-AD9D-F36E8E8CFD03}"/>
              </a:ext>
            </a:extLst>
          </p:cNvPr>
          <p:cNvSpPr>
            <a:spLocks noGrp="1"/>
          </p:cNvSpPr>
          <p:nvPr>
            <p:ph type="dt" sz="half" idx="10"/>
          </p:nvPr>
        </p:nvSpPr>
        <p:spPr/>
        <p:txBody>
          <a:body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8AECF4D4-E257-4EDE-AA54-27E6A17704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7177F0-AA1B-4133-8182-3C911A68B949}"/>
              </a:ext>
            </a:extLst>
          </p:cNvPr>
          <p:cNvSpPr>
            <a:spLocks noGrp="1"/>
          </p:cNvSpPr>
          <p:nvPr>
            <p:ph type="sldNum" sz="quarter" idx="12"/>
          </p:nvPr>
        </p:nvSpPr>
        <p:spPr/>
        <p:txBody>
          <a:bodyPr/>
          <a:lstStyle/>
          <a:p>
            <a:fld id="{CE360FC3-F833-44C6-97FB-69DF90E5554F}" type="slidenum">
              <a:rPr lang="en-GB" smtClean="0"/>
              <a:t>‹#›</a:t>
            </a:fld>
            <a:endParaRPr lang="en-GB"/>
          </a:p>
        </p:txBody>
      </p:sp>
    </p:spTree>
    <p:extLst>
      <p:ext uri="{BB962C8B-B14F-4D97-AF65-F5344CB8AC3E}">
        <p14:creationId xmlns:p14="http://schemas.microsoft.com/office/powerpoint/2010/main" val="30591972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22569307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22612170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32052453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600009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870374-98F1-4229-A0D8-FAD349D716E5}" type="datetimeFigureOut">
              <a:rPr lang="en-GB" smtClean="0"/>
              <a:t>12/11/2021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3EC822-7F4B-42A7-BFC6-7ACAEE803E1E}" type="slidenum">
              <a:rPr lang="en-GB" smtClean="0"/>
              <a:t>‹#›</a:t>
            </a:fld>
            <a:endParaRPr lang="en-GB"/>
          </a:p>
        </p:txBody>
      </p:sp>
    </p:spTree>
    <p:extLst>
      <p:ext uri="{BB962C8B-B14F-4D97-AF65-F5344CB8AC3E}">
        <p14:creationId xmlns:p14="http://schemas.microsoft.com/office/powerpoint/2010/main" val="34932454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520EED-E417-488D-A9F9-9F3C163F5147}"/>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C1C23E-C249-4B4E-9411-07FEB5E906F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B9D2B5-8C96-4320-811F-31FC6DA3AF7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ECB2C11-463F-4406-A429-57A4C6B69A8C}" type="datetimeFigureOut">
              <a:rPr lang="en-GB" smtClean="0"/>
              <a:t>12/11/2021</a:t>
            </a:fld>
            <a:endParaRPr lang="en-GB"/>
          </a:p>
        </p:txBody>
      </p:sp>
      <p:sp>
        <p:nvSpPr>
          <p:cNvPr id="5" name="Footer Placeholder 4">
            <a:extLst>
              <a:ext uri="{FF2B5EF4-FFF2-40B4-BE49-F238E27FC236}">
                <a16:creationId xmlns:a16="http://schemas.microsoft.com/office/drawing/2014/main" id="{F989AA58-F09D-43D5-A78A-92B70DECEFB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0247C5B-0D7F-4729-ABA6-6D362D0E41B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E360FC3-F833-44C6-97FB-69DF90E5554F}" type="slidenum">
              <a:rPr lang="en-GB" smtClean="0"/>
              <a:t>‹#›</a:t>
            </a:fld>
            <a:endParaRPr lang="en-GB"/>
          </a:p>
        </p:txBody>
      </p:sp>
    </p:spTree>
    <p:extLst>
      <p:ext uri="{BB962C8B-B14F-4D97-AF65-F5344CB8AC3E}">
        <p14:creationId xmlns:p14="http://schemas.microsoft.com/office/powerpoint/2010/main" val="25262724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11" Type="http://schemas.openxmlformats.org/officeDocument/2006/relationships/image" Target="../media/image6.png"/><Relationship Id="rId5" Type="http://schemas.openxmlformats.org/officeDocument/2006/relationships/image" Target="../media/image3.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12.png"/><Relationship Id="rId5" Type="http://schemas.openxmlformats.org/officeDocument/2006/relationships/image" Target="../media/image3.png"/><Relationship Id="rId10" Type="http://schemas.openxmlformats.org/officeDocument/2006/relationships/image" Target="../media/image11.png"/><Relationship Id="rId4" Type="http://schemas.microsoft.com/office/2007/relationships/hdphoto" Target="../media/hdphoto1.wdp"/><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18" Type="http://schemas.openxmlformats.org/officeDocument/2006/relationships/image" Target="../media/image29.png"/><Relationship Id="rId26" Type="http://schemas.openxmlformats.org/officeDocument/2006/relationships/image" Target="../media/image37.png"/><Relationship Id="rId3" Type="http://schemas.openxmlformats.org/officeDocument/2006/relationships/image" Target="../media/image3.png"/><Relationship Id="rId21" Type="http://schemas.openxmlformats.org/officeDocument/2006/relationships/image" Target="../media/image32.pn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png"/><Relationship Id="rId25" Type="http://schemas.openxmlformats.org/officeDocument/2006/relationships/image" Target="../media/image36.png"/><Relationship Id="rId2" Type="http://schemas.openxmlformats.org/officeDocument/2006/relationships/notesSlide" Target="../notesSlides/notesSlide6.xml"/><Relationship Id="rId16" Type="http://schemas.openxmlformats.org/officeDocument/2006/relationships/image" Target="../media/image27.png"/><Relationship Id="rId20" Type="http://schemas.openxmlformats.org/officeDocument/2006/relationships/image" Target="../media/image31.pn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22.png"/><Relationship Id="rId24" Type="http://schemas.openxmlformats.org/officeDocument/2006/relationships/image" Target="../media/image35.png"/><Relationship Id="rId5" Type="http://schemas.openxmlformats.org/officeDocument/2006/relationships/image" Target="../media/image2.png"/><Relationship Id="rId15" Type="http://schemas.openxmlformats.org/officeDocument/2006/relationships/image" Target="../media/image26.png"/><Relationship Id="rId23" Type="http://schemas.openxmlformats.org/officeDocument/2006/relationships/image" Target="../media/image34.png"/><Relationship Id="rId10" Type="http://schemas.openxmlformats.org/officeDocument/2006/relationships/image" Target="../media/image21.png"/><Relationship Id="rId19" Type="http://schemas.openxmlformats.org/officeDocument/2006/relationships/image" Target="../media/image30.png"/><Relationship Id="rId4" Type="http://schemas.microsoft.com/office/2007/relationships/hdphoto" Target="../media/hdphoto2.wdp"/><Relationship Id="rId9" Type="http://schemas.openxmlformats.org/officeDocument/2006/relationships/image" Target="../media/image20.png"/><Relationship Id="rId14" Type="http://schemas.openxmlformats.org/officeDocument/2006/relationships/image" Target="../media/image25.png"/><Relationship Id="rId22" Type="http://schemas.openxmlformats.org/officeDocument/2006/relationships/image" Target="../media/image33.png"/></Relationships>
</file>

<file path=ppt/slides/_rels/slide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png"/><Relationship Id="rId7"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10" Type="http://schemas.openxmlformats.org/officeDocument/2006/relationships/image" Target="../media/image41.png"/><Relationship Id="rId4" Type="http://schemas.microsoft.com/office/2007/relationships/hdphoto" Target="../media/hdphoto2.wdp"/><Relationship Id="rId9"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3.png"/><Relationship Id="rId7"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5.wdp"/></Relationships>
</file>

<file path=ppt/slides/_rels/slide12.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47.png"/><Relationship Id="rId5" Type="http://schemas.openxmlformats.org/officeDocument/2006/relationships/image" Target="../media/image2.png"/><Relationship Id="rId10" Type="http://schemas.openxmlformats.org/officeDocument/2006/relationships/image" Target="../media/image46.png"/><Relationship Id="rId4" Type="http://schemas.microsoft.com/office/2007/relationships/hdphoto" Target="../media/hdphoto2.wdp"/><Relationship Id="rId9"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png"/><Relationship Id="rId7"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 Id="rId9" Type="http://schemas.openxmlformats.org/officeDocument/2006/relationships/image" Target="../media/image50.png"/></Relationships>
</file>

<file path=ppt/slides/_rels/slide1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2.png"/><Relationship Id="rId7" Type="http://schemas.openxmlformats.org/officeDocument/2006/relationships/image" Target="../media/image5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53.png"/><Relationship Id="rId7"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microsoft.com/office/2007/relationships/hdphoto" Target="../media/hdphoto3.wdp"/><Relationship Id="rId5" Type="http://schemas.openxmlformats.org/officeDocument/2006/relationships/image" Target="../media/image54.png"/><Relationship Id="rId4" Type="http://schemas.microsoft.com/office/2007/relationships/hdphoto" Target="../media/hdphoto7.wdp"/><Relationship Id="rId9" Type="http://schemas.openxmlformats.org/officeDocument/2006/relationships/image" Target="../media/image56.png"/></Relationships>
</file>

<file path=ppt/slides/_rels/slide2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7.png"/><Relationship Id="rId7" Type="http://schemas.microsoft.com/office/2007/relationships/hdphoto" Target="../media/hdphoto10.wdp"/><Relationship Id="rId12" Type="http://schemas.openxmlformats.org/officeDocument/2006/relationships/image" Target="../media/image6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9.png"/><Relationship Id="rId11" Type="http://schemas.microsoft.com/office/2007/relationships/hdphoto" Target="../media/hdphoto12.wdp"/><Relationship Id="rId5" Type="http://schemas.openxmlformats.org/officeDocument/2006/relationships/image" Target="../media/image58.png"/><Relationship Id="rId10" Type="http://schemas.openxmlformats.org/officeDocument/2006/relationships/image" Target="../media/image61.png"/><Relationship Id="rId4" Type="http://schemas.microsoft.com/office/2007/relationships/hdphoto" Target="../media/hdphoto9.wdp"/><Relationship Id="rId9" Type="http://schemas.microsoft.com/office/2007/relationships/hdphoto" Target="../media/hdphoto11.wdp"/></Relationships>
</file>

<file path=ppt/slides/_rels/slide21.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4.png"/><Relationship Id="rId3" Type="http://schemas.openxmlformats.org/officeDocument/2006/relationships/image" Target="../media/image64.png"/><Relationship Id="rId7" Type="http://schemas.openxmlformats.org/officeDocument/2006/relationships/image" Target="../media/image68.png"/><Relationship Id="rId12" Type="http://schemas.openxmlformats.org/officeDocument/2006/relationships/image" Target="../media/image73.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png"/><Relationship Id="rId15" Type="http://schemas.microsoft.com/office/2007/relationships/hdphoto" Target="../media/hdphoto12.wdp"/><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png"/><Relationship Id="rId14" Type="http://schemas.openxmlformats.org/officeDocument/2006/relationships/image" Target="../media/image61.png"/></Relationships>
</file>

<file path=ppt/slides/_rels/slide2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18" Type="http://schemas.microsoft.com/office/2007/relationships/hdphoto" Target="../media/hdphoto12.wdp"/><Relationship Id="rId3" Type="http://schemas.openxmlformats.org/officeDocument/2006/relationships/image" Target="../media/image75.png"/><Relationship Id="rId7" Type="http://schemas.openxmlformats.org/officeDocument/2006/relationships/image" Target="../media/image79.png"/><Relationship Id="rId12" Type="http://schemas.openxmlformats.org/officeDocument/2006/relationships/image" Target="../media/image84.png"/><Relationship Id="rId17" Type="http://schemas.openxmlformats.org/officeDocument/2006/relationships/image" Target="../media/image61.png"/><Relationship Id="rId2" Type="http://schemas.openxmlformats.org/officeDocument/2006/relationships/notesSlide" Target="../notesSlides/notesSlide21.xml"/><Relationship Id="rId16"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5" Type="http://schemas.openxmlformats.org/officeDocument/2006/relationships/image" Target="../media/image8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 Id="rId14" Type="http://schemas.openxmlformats.org/officeDocument/2006/relationships/image" Target="../media/image86.png"/></Relationships>
</file>

<file path=ppt/slides/_rels/slide2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18" Type="http://schemas.microsoft.com/office/2007/relationships/hdphoto" Target="../media/hdphoto12.wdp"/><Relationship Id="rId3" Type="http://schemas.openxmlformats.org/officeDocument/2006/relationships/image" Target="../media/image75.png"/><Relationship Id="rId7" Type="http://schemas.openxmlformats.org/officeDocument/2006/relationships/image" Target="../media/image79.png"/><Relationship Id="rId12" Type="http://schemas.openxmlformats.org/officeDocument/2006/relationships/image" Target="../media/image84.png"/><Relationship Id="rId17" Type="http://schemas.openxmlformats.org/officeDocument/2006/relationships/image" Target="../media/image61.png"/><Relationship Id="rId2" Type="http://schemas.openxmlformats.org/officeDocument/2006/relationships/notesSlide" Target="../notesSlides/notesSlide22.xml"/><Relationship Id="rId16" Type="http://schemas.openxmlformats.org/officeDocument/2006/relationships/image" Target="../media/image89.png"/><Relationship Id="rId1" Type="http://schemas.openxmlformats.org/officeDocument/2006/relationships/slideLayout" Target="../slideLayouts/slideLayout7.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5" Type="http://schemas.openxmlformats.org/officeDocument/2006/relationships/image" Target="../media/image8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 Id="rId14" Type="http://schemas.openxmlformats.org/officeDocument/2006/relationships/image" Target="../media/image86.png"/></Relationships>
</file>

<file path=ppt/slides/_rels/slide2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5.png"/><Relationship Id="rId18" Type="http://schemas.microsoft.com/office/2007/relationships/hdphoto" Target="../media/hdphoto12.wdp"/><Relationship Id="rId3" Type="http://schemas.openxmlformats.org/officeDocument/2006/relationships/image" Target="../media/image75.png"/><Relationship Id="rId7" Type="http://schemas.openxmlformats.org/officeDocument/2006/relationships/image" Target="../media/image79.png"/><Relationship Id="rId12" Type="http://schemas.openxmlformats.org/officeDocument/2006/relationships/image" Target="../media/image84.png"/><Relationship Id="rId17" Type="http://schemas.openxmlformats.org/officeDocument/2006/relationships/image" Target="../media/image61.png"/><Relationship Id="rId2" Type="http://schemas.openxmlformats.org/officeDocument/2006/relationships/notesSlide" Target="../notesSlides/notesSlide23.xml"/><Relationship Id="rId16"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5" Type="http://schemas.openxmlformats.org/officeDocument/2006/relationships/image" Target="../media/image8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 Id="rId14" Type="http://schemas.openxmlformats.org/officeDocument/2006/relationships/image" Target="../media/image86.png"/></Relationships>
</file>

<file path=ppt/slides/_rels/slide25.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8.xml"/><Relationship Id="rId5" Type="http://schemas.openxmlformats.org/officeDocument/2006/relationships/image" Target="../media/image94.png"/><Relationship Id="rId4" Type="http://schemas.openxmlformats.org/officeDocument/2006/relationships/image" Target="../media/image93.png"/></Relationships>
</file>

<file path=ppt/slides/_rels/slide2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7.xml"/><Relationship Id="rId4" Type="http://schemas.microsoft.com/office/2007/relationships/hdphoto" Target="../media/hdphoto13.wdp"/></Relationships>
</file>

<file path=ppt/slides/_rels/slide27.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image" Target="../media/image2.png"/><Relationship Id="rId7" Type="http://schemas.openxmlformats.org/officeDocument/2006/relationships/image" Target="../media/image9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10" Type="http://schemas.microsoft.com/office/2007/relationships/hdphoto" Target="../media/hdphoto12.wdp"/><Relationship Id="rId4" Type="http://schemas.microsoft.com/office/2007/relationships/hdphoto" Target="../media/hdphoto1.wdp"/><Relationship Id="rId9" Type="http://schemas.openxmlformats.org/officeDocument/2006/relationships/image" Target="../media/image61.png"/></Relationships>
</file>

<file path=ppt/slides/_rels/slide28.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3.png"/><Relationship Id="rId7" Type="http://schemas.openxmlformats.org/officeDocument/2006/relationships/image" Target="../media/image98.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3.png"/><Relationship Id="rId7" Type="http://schemas.openxmlformats.org/officeDocument/2006/relationships/image" Target="../media/image10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 Id="rId9" Type="http://schemas.openxmlformats.org/officeDocument/2006/relationships/image" Target="../media/image102.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3.png"/><Relationship Id="rId7" Type="http://schemas.openxmlformats.org/officeDocument/2006/relationships/image" Target="../media/image10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 Id="rId9" Type="http://schemas.openxmlformats.org/officeDocument/2006/relationships/image" Target="../media/image106.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3.png"/><Relationship Id="rId7" Type="http://schemas.openxmlformats.org/officeDocument/2006/relationships/image" Target="../media/image107.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9.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3.png"/><Relationship Id="rId7" Type="http://schemas.openxmlformats.org/officeDocument/2006/relationships/image" Target="../media/image11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 Id="rId9" Type="http://schemas.openxmlformats.org/officeDocument/2006/relationships/image" Target="../media/image112.png"/></Relationships>
</file>

<file path=ppt/slides/_rels/slide43.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3.png"/><Relationship Id="rId7" Type="http://schemas.openxmlformats.org/officeDocument/2006/relationships/image" Target="../media/image1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_rels/slide44.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5.png"/><Relationship Id="rId7" Type="http://schemas.openxmlformats.org/officeDocument/2006/relationships/image" Target="../media/image118.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17.png"/><Relationship Id="rId11" Type="http://schemas.microsoft.com/office/2007/relationships/hdphoto" Target="../media/hdphoto16.wdp"/><Relationship Id="rId5" Type="http://schemas.openxmlformats.org/officeDocument/2006/relationships/image" Target="../media/image116.png"/><Relationship Id="rId10" Type="http://schemas.openxmlformats.org/officeDocument/2006/relationships/image" Target="../media/image121.png"/><Relationship Id="rId4" Type="http://schemas.microsoft.com/office/2007/relationships/hdphoto" Target="../media/hdphoto15.wdp"/><Relationship Id="rId9" Type="http://schemas.openxmlformats.org/officeDocument/2006/relationships/image" Target="../media/image1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0" y="207970"/>
            <a:ext cx="9152399" cy="1446550"/>
          </a:xfrm>
          <a:prstGeom prst="rect">
            <a:avLst/>
          </a:prstGeom>
          <a:noFill/>
        </p:spPr>
        <p:txBody>
          <a:bodyPr wrap="square" lIns="91440" tIns="45720" rIns="91440" bIns="45720">
            <a:spAutoFit/>
          </a:bodyPr>
          <a:lstStyle/>
          <a:p>
            <a:pPr algn="ctr"/>
            <a:r>
              <a:rPr lang="en-US" sz="40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t>Welcome to </a:t>
            </a:r>
            <a:r>
              <a:rPr lang="en-US" sz="40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t>Foundation’s</a:t>
            </a:r>
            <a:r>
              <a:rPr lang="en-US" sz="40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t> </a:t>
            </a:r>
            <a:br>
              <a:rPr lang="en-US" sz="40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br>
            <a:r>
              <a:rPr lang="en-US" sz="48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t>Phonics and Reading Meeting</a:t>
            </a:r>
          </a:p>
        </p:txBody>
      </p:sp>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2203" y="2770561"/>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39832" y="3982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7"/>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38865" y="1783054"/>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23902" y="1505387"/>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26374" y="4432398"/>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98593" y="5240717"/>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7907015" y="278970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7"/>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7692" b="100000" l="0" r="100000">
                        <a14:foregroundMark x1="2975" y1="33333" x2="2975" y2="33333"/>
                        <a14:foregroundMark x1="4132" y1="33333" x2="4132" y2="33333"/>
                        <a14:foregroundMark x1="7769" y1="29487" x2="7769" y2="29487"/>
                        <a14:foregroundMark x1="10413" y1="33333" x2="10413" y2="33333"/>
                        <a14:foregroundMark x1="11405" y1="25641" x2="11405" y2="25641"/>
                        <a14:foregroundMark x1="13388" y1="30769" x2="13388" y2="30769"/>
                        <a14:foregroundMark x1="15207" y1="29487" x2="15207" y2="29487"/>
                        <a14:foregroundMark x1="18347" y1="28205" x2="18347" y2="28205"/>
                        <a14:foregroundMark x1="19339" y1="28205" x2="19339" y2="28205"/>
                        <a14:foregroundMark x1="21818" y1="29487" x2="21818" y2="29487"/>
                        <a14:foregroundMark x1="23802" y1="29487" x2="23802" y2="29487"/>
                        <a14:foregroundMark x1="26446" y1="28205" x2="26446" y2="28205"/>
                        <a14:foregroundMark x1="31240" y1="33333" x2="31240" y2="33333"/>
                        <a14:foregroundMark x1="34050" y1="30769" x2="34050" y2="30769"/>
                        <a14:foregroundMark x1="29421" y1="29487" x2="29421" y2="29487"/>
                        <a14:foregroundMark x1="40496" y1="33333" x2="40496" y2="33333"/>
                        <a14:foregroundMark x1="38347" y1="38462" x2="38347" y2="38462"/>
                        <a14:foregroundMark x1="38017" y1="33333" x2="38017" y2="33333"/>
                        <a14:foregroundMark x1="43471" y1="33333" x2="43471" y2="33333"/>
                        <a14:foregroundMark x1="44628" y1="37179" x2="44628" y2="37179"/>
                        <a14:foregroundMark x1="51736" y1="37179" x2="51736" y2="37179"/>
                        <a14:foregroundMark x1="67769" y1="38462" x2="67769" y2="38462"/>
                        <a14:foregroundMark x1="65620" y1="37179" x2="65620" y2="37179"/>
                        <a14:foregroundMark x1="61488" y1="34615" x2="61488" y2="34615"/>
                        <a14:foregroundMark x1="57190" y1="34615" x2="57190" y2="34615"/>
                        <a14:foregroundMark x1="55041" y1="35897" x2="55041" y2="35897"/>
                        <a14:foregroundMark x1="70744" y1="39744" x2="70744" y2="39744"/>
                        <a14:foregroundMark x1="73388" y1="33333" x2="73388" y2="33333"/>
                        <a14:foregroundMark x1="76694" y1="33333" x2="76694" y2="33333"/>
                        <a14:foregroundMark x1="78347" y1="33333" x2="78347" y2="33333"/>
                        <a14:foregroundMark x1="80826" y1="30769" x2="80826" y2="30769"/>
                        <a14:foregroundMark x1="83140" y1="33333" x2="83140" y2="33333"/>
                        <a14:foregroundMark x1="85124" y1="35897" x2="85124" y2="35897"/>
                        <a14:foregroundMark x1="86777" y1="33333" x2="86777" y2="33333"/>
                        <a14:foregroundMark x1="88926" y1="33333" x2="88926" y2="33333"/>
                        <a14:foregroundMark x1="89917" y1="30769" x2="89917" y2="30769"/>
                        <a14:foregroundMark x1="91074" y1="34615" x2="91074" y2="34615"/>
                        <a14:foregroundMark x1="93058" y1="35897" x2="93058" y2="35897"/>
                        <a14:foregroundMark x1="94876" y1="33333" x2="94876" y2="33333"/>
                        <a14:foregroundMark x1="97190" y1="33333" x2="97190" y2="33333"/>
                        <a14:foregroundMark x1="98017" y1="33333" x2="98017" y2="33333"/>
                      </a14:backgroundRemoval>
                    </a14:imgEffect>
                    <a14:imgEffect>
                      <a14:artisticPhotocopy/>
                    </a14:imgEffect>
                  </a14:imgLayer>
                </a14:imgProps>
              </a:ext>
              <a:ext uri="{28A0092B-C50C-407E-A947-70E740481C1C}">
                <a14:useLocalDpi xmlns:a14="http://schemas.microsoft.com/office/drawing/2010/main" val="0"/>
              </a:ext>
            </a:extLst>
          </a:blip>
          <a:srcRect l="1138" r="1117"/>
          <a:stretch/>
        </p:blipFill>
        <p:spPr bwMode="auto">
          <a:xfrm>
            <a:off x="0" y="6126151"/>
            <a:ext cx="5632704" cy="742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7"/>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7692" b="100000" l="0" r="100000">
                        <a14:foregroundMark x1="2975" y1="33333" x2="2975" y2="33333"/>
                        <a14:foregroundMark x1="4132" y1="33333" x2="4132" y2="33333"/>
                        <a14:foregroundMark x1="7769" y1="29487" x2="7769" y2="29487"/>
                        <a14:foregroundMark x1="10413" y1="33333" x2="10413" y2="33333"/>
                        <a14:foregroundMark x1="11405" y1="25641" x2="11405" y2="25641"/>
                        <a14:foregroundMark x1="13388" y1="30769" x2="13388" y2="30769"/>
                        <a14:foregroundMark x1="15207" y1="29487" x2="15207" y2="29487"/>
                        <a14:foregroundMark x1="18347" y1="28205" x2="18347" y2="28205"/>
                        <a14:foregroundMark x1="19339" y1="28205" x2="19339" y2="28205"/>
                        <a14:foregroundMark x1="21818" y1="29487" x2="21818" y2="29487"/>
                        <a14:foregroundMark x1="23802" y1="29487" x2="23802" y2="29487"/>
                        <a14:foregroundMark x1="26446" y1="28205" x2="26446" y2="28205"/>
                        <a14:foregroundMark x1="31240" y1="33333" x2="31240" y2="33333"/>
                        <a14:foregroundMark x1="34050" y1="30769" x2="34050" y2="30769"/>
                        <a14:foregroundMark x1="29421" y1="29487" x2="29421" y2="29487"/>
                        <a14:foregroundMark x1="40496" y1="33333" x2="40496" y2="33333"/>
                        <a14:foregroundMark x1="38347" y1="38462" x2="38347" y2="38462"/>
                        <a14:foregroundMark x1="38017" y1="33333" x2="38017" y2="33333"/>
                        <a14:foregroundMark x1="43471" y1="33333" x2="43471" y2="33333"/>
                        <a14:foregroundMark x1="44628" y1="37179" x2="44628" y2="37179"/>
                        <a14:foregroundMark x1="51736" y1="37179" x2="51736" y2="37179"/>
                        <a14:foregroundMark x1="67769" y1="38462" x2="67769" y2="38462"/>
                        <a14:foregroundMark x1="65620" y1="37179" x2="65620" y2="37179"/>
                        <a14:foregroundMark x1="61488" y1="34615" x2="61488" y2="34615"/>
                        <a14:foregroundMark x1="57190" y1="34615" x2="57190" y2="34615"/>
                        <a14:foregroundMark x1="55041" y1="35897" x2="55041" y2="35897"/>
                        <a14:foregroundMark x1="70744" y1="39744" x2="70744" y2="39744"/>
                        <a14:foregroundMark x1="73388" y1="33333" x2="73388" y2="33333"/>
                        <a14:foregroundMark x1="76694" y1="33333" x2="76694" y2="33333"/>
                        <a14:foregroundMark x1="78347" y1="33333" x2="78347" y2="33333"/>
                        <a14:foregroundMark x1="80826" y1="30769" x2="80826" y2="30769"/>
                        <a14:foregroundMark x1="83140" y1="33333" x2="83140" y2="33333"/>
                        <a14:foregroundMark x1="85124" y1="35897" x2="85124" y2="35897"/>
                        <a14:foregroundMark x1="86777" y1="33333" x2="86777" y2="33333"/>
                        <a14:foregroundMark x1="88926" y1="33333" x2="88926" y2="33333"/>
                        <a14:foregroundMark x1="89917" y1="30769" x2="89917" y2="30769"/>
                        <a14:foregroundMark x1="91074" y1="34615" x2="91074" y2="34615"/>
                        <a14:foregroundMark x1="93058" y1="35897" x2="93058" y2="35897"/>
                        <a14:foregroundMark x1="94876" y1="33333" x2="94876" y2="33333"/>
                        <a14:foregroundMark x1="97190" y1="33333" x2="97190" y2="33333"/>
                        <a14:foregroundMark x1="98017" y1="33333" x2="98017" y2="33333"/>
                      </a14:backgroundRemoval>
                    </a14:imgEffect>
                    <a14:imgEffect>
                      <a14:artisticPhotocopy/>
                    </a14:imgEffect>
                  </a14:imgLayer>
                </a14:imgProps>
              </a:ext>
              <a:ext uri="{28A0092B-C50C-407E-A947-70E740481C1C}">
                <a14:useLocalDpi xmlns:a14="http://schemas.microsoft.com/office/drawing/2010/main" val="0"/>
              </a:ext>
            </a:extLst>
          </a:blip>
          <a:srcRect l="1138" r="37985"/>
          <a:stretch/>
        </p:blipFill>
        <p:spPr bwMode="auto">
          <a:xfrm>
            <a:off x="5644299" y="6140778"/>
            <a:ext cx="3508100" cy="742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0" b="100000" l="0" r="100000">
                        <a14:foregroundMark x1="28738" y1="9291" x2="44860" y2="16626"/>
                        <a14:foregroundMark x1="53037" y1="40098" x2="49533" y2="50122"/>
                        <a14:foregroundMark x1="77570" y1="58680" x2="77570" y2="67971"/>
                        <a14:foregroundMark x1="12383" y1="40831" x2="15888" y2="40587"/>
                        <a14:foregroundMark x1="3972" y1="41320" x2="10514" y2="44988"/>
                        <a14:backgroundMark x1="2804" y1="98044" x2="99065" y2="99511"/>
                      </a14:backgroundRemoval>
                    </a14:imgEffect>
                  </a14:imgLayer>
                </a14:imgProps>
              </a:ext>
              <a:ext uri="{28A0092B-C50C-407E-A947-70E740481C1C}">
                <a14:useLocalDpi xmlns:a14="http://schemas.microsoft.com/office/drawing/2010/main" val="0"/>
              </a:ext>
            </a:extLst>
          </a:blip>
          <a:srcRect t="-805" b="805"/>
          <a:stretch/>
        </p:blipFill>
        <p:spPr bwMode="auto">
          <a:xfrm>
            <a:off x="6323809" y="4068300"/>
            <a:ext cx="2839542" cy="2713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07895" y="1857035"/>
            <a:ext cx="3150610" cy="4277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27"/>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348491"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70FEE4BE-500C-40FD-98A1-0FFFF610888C}"/>
              </a:ext>
            </a:extLst>
          </p:cNvPr>
          <p:cNvPicPr>
            <a:picLocks noChangeAspect="1"/>
          </p:cNvPicPr>
          <p:nvPr/>
        </p:nvPicPr>
        <p:blipFill>
          <a:blip r:embed="rId12">
            <a:clrChange>
              <a:clrFrom>
                <a:srgbClr val="FFFFFF"/>
              </a:clrFrom>
              <a:clrTo>
                <a:srgbClr val="FFFFFF">
                  <a:alpha val="0"/>
                </a:srgbClr>
              </a:clrTo>
            </a:clrChange>
          </a:blip>
          <a:stretch>
            <a:fillRect/>
          </a:stretch>
        </p:blipFill>
        <p:spPr>
          <a:xfrm>
            <a:off x="533309" y="4500966"/>
            <a:ext cx="2306512" cy="2060848"/>
          </a:xfrm>
          <a:prstGeom prst="rect">
            <a:avLst/>
          </a:prstGeom>
        </p:spPr>
      </p:pic>
      <p:sp>
        <p:nvSpPr>
          <p:cNvPr id="2" name="Oval 1">
            <a:extLst>
              <a:ext uri="{FF2B5EF4-FFF2-40B4-BE49-F238E27FC236}">
                <a16:creationId xmlns:a16="http://schemas.microsoft.com/office/drawing/2014/main" id="{76BE62E6-042B-4B02-BF5F-E6C9E0C74CD0}"/>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5296604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47222" y="1676528"/>
            <a:ext cx="7842678" cy="5093702"/>
          </a:xfrm>
          <a:prstGeom prst="rect">
            <a:avLst/>
          </a:prstGeom>
          <a:noFill/>
        </p:spPr>
        <p:txBody>
          <a:bodyPr wrap="square" rtlCol="0">
            <a:spAutoFit/>
          </a:bodyPr>
          <a:lstStyle/>
          <a:p>
            <a:pPr marL="571500" indent="-571500">
              <a:buFontTx/>
              <a:buChar char="-"/>
            </a:pPr>
            <a:r>
              <a:rPr lang="en-GB" sz="2500" b="1" dirty="0">
                <a:latin typeface="SassoonPrimaryInfant" pitchFamily="2" charset="0"/>
              </a:rPr>
              <a:t>Letters and Sounds </a:t>
            </a:r>
            <a:r>
              <a:rPr lang="en-GB" sz="2500" dirty="0">
                <a:latin typeface="SassoonPrimaryInfant" pitchFamily="2" charset="0"/>
              </a:rPr>
              <a:t>forms the basis of our phonics teaching using </a:t>
            </a:r>
            <a:r>
              <a:rPr lang="en-GB" sz="2500" b="1" dirty="0">
                <a:latin typeface="SassoonPrimaryInfant" pitchFamily="2" charset="0"/>
              </a:rPr>
              <a:t>Jolly Phonics actions</a:t>
            </a:r>
            <a:r>
              <a:rPr lang="en-GB" sz="2500" dirty="0">
                <a:latin typeface="SassoonPrimaryInfant" pitchFamily="2" charset="0"/>
              </a:rPr>
              <a:t>.</a:t>
            </a:r>
            <a:br>
              <a:rPr lang="en-GB" sz="2500" dirty="0">
                <a:latin typeface="SassoonPrimaryInfant" pitchFamily="2" charset="0"/>
              </a:rPr>
            </a:br>
            <a:endParaRPr lang="en-GB" sz="2500" dirty="0">
              <a:latin typeface="SassoonPrimaryInfant" pitchFamily="2" charset="0"/>
            </a:endParaRPr>
          </a:p>
          <a:p>
            <a:pPr marL="571500" indent="-571500">
              <a:buFontTx/>
              <a:buChar char="-"/>
            </a:pPr>
            <a:r>
              <a:rPr lang="en-GB" sz="2500" dirty="0">
                <a:latin typeface="SassoonPrimaryInfant" pitchFamily="2" charset="0"/>
              </a:rPr>
              <a:t>We use ‘</a:t>
            </a:r>
            <a:r>
              <a:rPr lang="en-GB" sz="2500" b="1" dirty="0">
                <a:latin typeface="SassoonPrimaryInfant" pitchFamily="2" charset="0"/>
              </a:rPr>
              <a:t>Collins Big Cat for Letters and Sounds</a:t>
            </a:r>
            <a:r>
              <a:rPr lang="en-GB" sz="2500" dirty="0">
                <a:latin typeface="SassoonPrimaryInfant" pitchFamily="2" charset="0"/>
              </a:rPr>
              <a:t>’ books so we can carefully match their reading book to their phonic ability and word knowledge. </a:t>
            </a:r>
          </a:p>
          <a:p>
            <a:pPr marL="571500" indent="-571500">
              <a:buFontTx/>
              <a:buChar char="-"/>
            </a:pPr>
            <a:endParaRPr lang="en-US" sz="2500" dirty="0">
              <a:latin typeface="SassoonPrimaryInfant" pitchFamily="2" charset="0"/>
            </a:endParaRPr>
          </a:p>
          <a:p>
            <a:pPr marL="571500" indent="-571500">
              <a:buFontTx/>
              <a:buChar char="-"/>
            </a:pPr>
            <a:r>
              <a:rPr lang="en-US" sz="2500" dirty="0">
                <a:latin typeface="SassoonPrimaryInfant" pitchFamily="2" charset="0"/>
              </a:rPr>
              <a:t>We teach </a:t>
            </a:r>
            <a:r>
              <a:rPr lang="en-US" sz="2500" b="1" dirty="0">
                <a:latin typeface="SassoonPrimaryInfant" pitchFamily="2" charset="0"/>
              </a:rPr>
              <a:t>Phonics</a:t>
            </a:r>
            <a:r>
              <a:rPr lang="en-US" sz="2500" dirty="0">
                <a:latin typeface="SassoonPrimaryInfant" pitchFamily="2" charset="0"/>
              </a:rPr>
              <a:t> and </a:t>
            </a:r>
            <a:r>
              <a:rPr lang="en-US" sz="2500" b="1" dirty="0">
                <a:latin typeface="SassoonPrimaryInfant" pitchFamily="2" charset="0"/>
              </a:rPr>
              <a:t>English</a:t>
            </a:r>
            <a:r>
              <a:rPr lang="en-US" sz="2500" dirty="0">
                <a:latin typeface="SassoonPrimaryInfant" pitchFamily="2" charset="0"/>
              </a:rPr>
              <a:t> daily. We also have a </a:t>
            </a:r>
            <a:r>
              <a:rPr lang="en-US" sz="2500" b="1" dirty="0">
                <a:latin typeface="SassoonPrimaryInfant" pitchFamily="2" charset="0"/>
              </a:rPr>
              <a:t>story time </a:t>
            </a:r>
            <a:r>
              <a:rPr lang="en-US" sz="2500" dirty="0">
                <a:latin typeface="SassoonPrimaryInfant" pitchFamily="2" charset="0"/>
              </a:rPr>
              <a:t>everyday. </a:t>
            </a:r>
          </a:p>
          <a:p>
            <a:pPr marL="571500" indent="-571500">
              <a:buFontTx/>
              <a:buChar char="-"/>
            </a:pPr>
            <a:endParaRPr lang="en-US" sz="2500" dirty="0">
              <a:latin typeface="SassoonPrimaryInfant" pitchFamily="2" charset="0"/>
            </a:endParaRPr>
          </a:p>
          <a:p>
            <a:pPr marL="571500" indent="-571500">
              <a:buFontTx/>
              <a:buChar char="-"/>
            </a:pPr>
            <a:r>
              <a:rPr lang="en-US" sz="2500" dirty="0">
                <a:latin typeface="SassoonPrimaryInfant" pitchFamily="2" charset="0"/>
              </a:rPr>
              <a:t>Each child has a </a:t>
            </a:r>
            <a:r>
              <a:rPr lang="en-US" sz="2500" b="1" dirty="0">
                <a:latin typeface="SassoonPrimaryInfant" pitchFamily="2" charset="0"/>
              </a:rPr>
              <a:t>1 to 1 read</a:t>
            </a:r>
            <a:r>
              <a:rPr lang="en-US" sz="2500" dirty="0">
                <a:latin typeface="SassoonPrimaryInfant" pitchFamily="2" charset="0"/>
              </a:rPr>
              <a:t> once a fortnight. They also participate in a </a:t>
            </a:r>
            <a:r>
              <a:rPr lang="en-US" sz="2500" b="1" dirty="0">
                <a:latin typeface="SassoonPrimaryInfant" pitchFamily="2" charset="0"/>
              </a:rPr>
              <a:t>shared read </a:t>
            </a:r>
            <a:r>
              <a:rPr lang="en-US" sz="2500" dirty="0">
                <a:latin typeface="SassoonPrimaryInfant" pitchFamily="2" charset="0"/>
              </a:rPr>
              <a:t>within a small group every other week. </a:t>
            </a:r>
            <a:endParaRPr lang="en-GB" sz="2500" dirty="0">
              <a:latin typeface="SassoonPrimaryInfant" pitchFamily="2" charset="0"/>
            </a:endParaRPr>
          </a:p>
        </p:txBody>
      </p:sp>
      <p:sp>
        <p:nvSpPr>
          <p:cNvPr id="3" name="TextBox 2"/>
          <p:cNvSpPr txBox="1"/>
          <p:nvPr/>
        </p:nvSpPr>
        <p:spPr>
          <a:xfrm>
            <a:off x="842561" y="487022"/>
            <a:ext cx="7380779" cy="830997"/>
          </a:xfrm>
          <a:prstGeom prst="rect">
            <a:avLst/>
          </a:prstGeom>
          <a:noFill/>
        </p:spPr>
        <p:txBody>
          <a:bodyPr wrap="square" rtlCol="0">
            <a:spAutoFit/>
          </a:bodyPr>
          <a:lstStyle/>
          <a:p>
            <a:pPr algn="ctr"/>
            <a:r>
              <a:rPr lang="en-GB" sz="4800" b="1" dirty="0">
                <a:latin typeface="SassoonPrimaryInfant" pitchFamily="2" charset="0"/>
              </a:rPr>
              <a:t>Reading at </a:t>
            </a:r>
            <a:r>
              <a:rPr lang="en-GB" sz="4800" b="1" dirty="0" err="1">
                <a:latin typeface="SassoonPrimaryInfant" pitchFamily="2" charset="0"/>
              </a:rPr>
              <a:t>Westdale</a:t>
            </a:r>
            <a:endParaRPr lang="en-GB" sz="4800" b="1" dirty="0">
              <a:latin typeface="SassoonPrimaryInfant" pitchFamily="2" charset="0"/>
            </a:endParaRPr>
          </a:p>
        </p:txBody>
      </p:sp>
      <p:pic>
        <p:nvPicPr>
          <p:cNvPr id="18"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r="5748"/>
          <a:stretch/>
        </p:blipFill>
        <p:spPr bwMode="auto">
          <a:xfrm>
            <a:off x="7780644" y="237363"/>
            <a:ext cx="982712" cy="11531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a:extLst>
              <a:ext uri="{FF2B5EF4-FFF2-40B4-BE49-F238E27FC236}">
                <a16:creationId xmlns:a16="http://schemas.microsoft.com/office/drawing/2014/main" id="{C2DBB6C5-0F07-47C5-B55B-B5D808D80CAF}"/>
              </a:ext>
            </a:extLst>
          </p:cNvPr>
          <p:cNvPicPr>
            <a:picLocks noChangeAspect="1"/>
          </p:cNvPicPr>
          <p:nvPr/>
        </p:nvPicPr>
        <p:blipFill>
          <a:blip r:embed="rId8"/>
          <a:stretch>
            <a:fillRect/>
          </a:stretch>
        </p:blipFill>
        <p:spPr>
          <a:xfrm>
            <a:off x="116443" y="1793533"/>
            <a:ext cx="1063093" cy="549955"/>
          </a:xfrm>
          <a:prstGeom prst="rect">
            <a:avLst/>
          </a:prstGeom>
        </p:spPr>
      </p:pic>
      <p:pic>
        <p:nvPicPr>
          <p:cNvPr id="9" name="Picture 8">
            <a:extLst>
              <a:ext uri="{FF2B5EF4-FFF2-40B4-BE49-F238E27FC236}">
                <a16:creationId xmlns:a16="http://schemas.microsoft.com/office/drawing/2014/main" id="{35750477-6250-426C-81C3-137BA98210AD}"/>
              </a:ext>
            </a:extLst>
          </p:cNvPr>
          <p:cNvPicPr>
            <a:picLocks noChangeAspect="1"/>
          </p:cNvPicPr>
          <p:nvPr/>
        </p:nvPicPr>
        <p:blipFill>
          <a:blip r:embed="rId9"/>
          <a:stretch>
            <a:fillRect/>
          </a:stretch>
        </p:blipFill>
        <p:spPr>
          <a:xfrm>
            <a:off x="102183" y="2969855"/>
            <a:ext cx="1077353" cy="783195"/>
          </a:xfrm>
          <a:prstGeom prst="rect">
            <a:avLst/>
          </a:prstGeom>
        </p:spPr>
      </p:pic>
      <p:pic>
        <p:nvPicPr>
          <p:cNvPr id="21" name="Picture 20">
            <a:extLst>
              <a:ext uri="{FF2B5EF4-FFF2-40B4-BE49-F238E27FC236}">
                <a16:creationId xmlns:a16="http://schemas.microsoft.com/office/drawing/2014/main" id="{D477A930-6B2D-4EDC-8F27-AA1F342D32B1}"/>
              </a:ext>
            </a:extLst>
          </p:cNvPr>
          <p:cNvPicPr>
            <a:picLocks noChangeAspect="1"/>
          </p:cNvPicPr>
          <p:nvPr/>
        </p:nvPicPr>
        <p:blipFill>
          <a:blip r:embed="rId10"/>
          <a:stretch>
            <a:fillRect/>
          </a:stretch>
        </p:blipFill>
        <p:spPr>
          <a:xfrm>
            <a:off x="329638" y="4150956"/>
            <a:ext cx="608776" cy="565380"/>
          </a:xfrm>
          <a:prstGeom prst="rect">
            <a:avLst/>
          </a:prstGeom>
        </p:spPr>
      </p:pic>
      <p:pic>
        <p:nvPicPr>
          <p:cNvPr id="23" name="Picture 22">
            <a:extLst>
              <a:ext uri="{FF2B5EF4-FFF2-40B4-BE49-F238E27FC236}">
                <a16:creationId xmlns:a16="http://schemas.microsoft.com/office/drawing/2014/main" id="{57721D2C-DA4F-4842-9559-0EB785968102}"/>
              </a:ext>
            </a:extLst>
          </p:cNvPr>
          <p:cNvPicPr>
            <a:picLocks noChangeAspect="1"/>
          </p:cNvPicPr>
          <p:nvPr/>
        </p:nvPicPr>
        <p:blipFill>
          <a:blip r:embed="rId11"/>
          <a:stretch>
            <a:fillRect/>
          </a:stretch>
        </p:blipFill>
        <p:spPr>
          <a:xfrm>
            <a:off x="325124" y="4716336"/>
            <a:ext cx="610311" cy="565380"/>
          </a:xfrm>
          <a:prstGeom prst="rect">
            <a:avLst/>
          </a:prstGeom>
        </p:spPr>
      </p:pic>
      <p:pic>
        <p:nvPicPr>
          <p:cNvPr id="25" name="Picture 24">
            <a:extLst>
              <a:ext uri="{FF2B5EF4-FFF2-40B4-BE49-F238E27FC236}">
                <a16:creationId xmlns:a16="http://schemas.microsoft.com/office/drawing/2014/main" id="{BA0C66F2-E329-49EF-AB18-7BA6846BB356}"/>
              </a:ext>
            </a:extLst>
          </p:cNvPr>
          <p:cNvPicPr>
            <a:picLocks noChangeAspect="1"/>
          </p:cNvPicPr>
          <p:nvPr/>
        </p:nvPicPr>
        <p:blipFill>
          <a:blip r:embed="rId12"/>
          <a:stretch>
            <a:fillRect/>
          </a:stretch>
        </p:blipFill>
        <p:spPr>
          <a:xfrm>
            <a:off x="276639" y="5673295"/>
            <a:ext cx="754921" cy="697683"/>
          </a:xfrm>
          <a:prstGeom prst="rect">
            <a:avLst/>
          </a:prstGeom>
        </p:spPr>
      </p:pic>
      <p:sp>
        <p:nvSpPr>
          <p:cNvPr id="20" name="Oval 19">
            <a:extLst>
              <a:ext uri="{FF2B5EF4-FFF2-40B4-BE49-F238E27FC236}">
                <a16:creationId xmlns:a16="http://schemas.microsoft.com/office/drawing/2014/main" id="{26A68A29-7C75-40FF-B99D-ED64AFB8B239}"/>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00271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a:extLst>
              <a:ext uri="{FF2B5EF4-FFF2-40B4-BE49-F238E27FC236}">
                <a16:creationId xmlns:a16="http://schemas.microsoft.com/office/drawing/2014/main" id="{D33684C5-F755-459F-8D2A-0673B274969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0">
            <a:extLst>
              <a:ext uri="{FF2B5EF4-FFF2-40B4-BE49-F238E27FC236}">
                <a16:creationId xmlns:a16="http://schemas.microsoft.com/office/drawing/2014/main" id="{3332AB8F-1D68-4D58-BA7F-0BE39F81F4F0}"/>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a:extLst>
              <a:ext uri="{FF2B5EF4-FFF2-40B4-BE49-F238E27FC236}">
                <a16:creationId xmlns:a16="http://schemas.microsoft.com/office/drawing/2014/main" id="{F9A79CD9-AEB4-4FC7-BB06-E145B4DFBE47}"/>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7C8E5B3A-8C6C-4BF7-A2DA-8E176F99E7C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0">
            <a:extLst>
              <a:ext uri="{FF2B5EF4-FFF2-40B4-BE49-F238E27FC236}">
                <a16:creationId xmlns:a16="http://schemas.microsoft.com/office/drawing/2014/main" id="{0BCD7B2D-C360-4C9F-8FE7-A2E1568467E1}"/>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D961D125-4C19-4613-8657-974D60AE146A}"/>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AEA254A4-2562-4F0A-B8EE-4CAE298C42FE}"/>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579120C2-B2F3-41E5-8660-656DBFD0144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a:extLst>
              <a:ext uri="{FF2B5EF4-FFF2-40B4-BE49-F238E27FC236}">
                <a16:creationId xmlns:a16="http://schemas.microsoft.com/office/drawing/2014/main" id="{FA758807-729C-441B-ADF1-CDD7DDD6DAB6}"/>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21F8665F-B6FC-4D92-BED6-F5943690D90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a:extLst>
              <a:ext uri="{FF2B5EF4-FFF2-40B4-BE49-F238E27FC236}">
                <a16:creationId xmlns:a16="http://schemas.microsoft.com/office/drawing/2014/main" id="{FB19BC8D-CAA9-42D6-A701-D8FC2FF808F3}"/>
              </a:ext>
            </a:extLst>
          </p:cNvPr>
          <p:cNvSpPr txBox="1"/>
          <p:nvPr/>
        </p:nvSpPr>
        <p:spPr>
          <a:xfrm>
            <a:off x="842561" y="404664"/>
            <a:ext cx="7650787" cy="1107996"/>
          </a:xfrm>
          <a:prstGeom prst="rect">
            <a:avLst/>
          </a:prstGeom>
          <a:noFill/>
        </p:spPr>
        <p:txBody>
          <a:bodyPr wrap="square" rtlCol="0">
            <a:spAutoFit/>
          </a:bodyPr>
          <a:lstStyle/>
          <a:p>
            <a:pPr algn="ctr"/>
            <a:r>
              <a:rPr lang="en-GB" sz="6600" b="1" dirty="0">
                <a:latin typeface="SassoonPrimaryInfant" pitchFamily="2" charset="0"/>
              </a:rPr>
              <a:t>What is Phonics?</a:t>
            </a:r>
          </a:p>
        </p:txBody>
      </p:sp>
      <p:sp>
        <p:nvSpPr>
          <p:cNvPr id="15" name="TextBox 14">
            <a:extLst>
              <a:ext uri="{FF2B5EF4-FFF2-40B4-BE49-F238E27FC236}">
                <a16:creationId xmlns:a16="http://schemas.microsoft.com/office/drawing/2014/main" id="{662C8567-722F-4AC4-8504-55CF3181DA3B}"/>
              </a:ext>
            </a:extLst>
          </p:cNvPr>
          <p:cNvSpPr txBox="1"/>
          <p:nvPr/>
        </p:nvSpPr>
        <p:spPr>
          <a:xfrm>
            <a:off x="971600" y="1783485"/>
            <a:ext cx="7200800" cy="2677656"/>
          </a:xfrm>
          <a:prstGeom prst="rect">
            <a:avLst/>
          </a:prstGeom>
          <a:noFill/>
        </p:spPr>
        <p:txBody>
          <a:bodyPr wrap="square" rtlCol="0">
            <a:spAutoFit/>
          </a:bodyPr>
          <a:lstStyle/>
          <a:p>
            <a:pPr algn="ctr"/>
            <a:r>
              <a:rPr lang="en-GB" sz="2400" b="0" i="0" dirty="0">
                <a:latin typeface="SassoonPrimaryInfant" pitchFamily="2" charset="0"/>
              </a:rPr>
              <a:t>Phonics is a way of teaching children how to read and write. </a:t>
            </a:r>
          </a:p>
          <a:p>
            <a:pPr algn="ctr"/>
            <a:r>
              <a:rPr lang="en-GB" sz="2400" b="0" i="0" dirty="0">
                <a:latin typeface="SassoonPrimaryInfant" pitchFamily="2" charset="0"/>
              </a:rPr>
              <a:t>It helps children hear, identify and use different sounds that distinguish one word from another.</a:t>
            </a:r>
          </a:p>
          <a:p>
            <a:pPr algn="ctr"/>
            <a:endParaRPr lang="en-GB" sz="2400" b="0" i="0" dirty="0">
              <a:latin typeface="SassoonPrimaryInfant" pitchFamily="2" charset="0"/>
            </a:endParaRPr>
          </a:p>
          <a:p>
            <a:pPr algn="ctr"/>
            <a:r>
              <a:rPr lang="en-GB" sz="2400" b="0" i="0" dirty="0">
                <a:effectLst/>
                <a:latin typeface="SassoonPrimaryInfant" pitchFamily="2" charset="0"/>
              </a:rPr>
              <a:t>Phonics involves matching the sounds of spoken English with individual letters or groups of letters. </a:t>
            </a:r>
            <a:endParaRPr lang="en-GB" sz="2400" dirty="0">
              <a:latin typeface="SassoonPrimaryInfant" pitchFamily="2" charset="0"/>
            </a:endParaRPr>
          </a:p>
        </p:txBody>
      </p:sp>
      <p:pic>
        <p:nvPicPr>
          <p:cNvPr id="17" name="Picture 16">
            <a:extLst>
              <a:ext uri="{FF2B5EF4-FFF2-40B4-BE49-F238E27FC236}">
                <a16:creationId xmlns:a16="http://schemas.microsoft.com/office/drawing/2014/main" id="{2E12890D-FFAB-4726-B4C1-3359910DEFD0}"/>
              </a:ext>
            </a:extLst>
          </p:cNvPr>
          <p:cNvPicPr>
            <a:picLocks noChangeAspect="1"/>
          </p:cNvPicPr>
          <p:nvPr/>
        </p:nvPicPr>
        <p:blipFill rotWithShape="1">
          <a:blip r:embed="rId7"/>
          <a:srcRect l="730" r="-1"/>
          <a:stretch/>
        </p:blipFill>
        <p:spPr>
          <a:xfrm>
            <a:off x="3411339" y="4563644"/>
            <a:ext cx="2321321" cy="2147887"/>
          </a:xfrm>
          <a:prstGeom prst="rect">
            <a:avLst/>
          </a:prstGeom>
        </p:spPr>
      </p:pic>
      <p:sp>
        <p:nvSpPr>
          <p:cNvPr id="16" name="Oval 15">
            <a:extLst>
              <a:ext uri="{FF2B5EF4-FFF2-40B4-BE49-F238E27FC236}">
                <a16:creationId xmlns:a16="http://schemas.microsoft.com/office/drawing/2014/main" id="{0EF7BD0B-2137-4821-B3DA-92A97BC298A5}"/>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059824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38311" y="1399503"/>
            <a:ext cx="6467376" cy="1569660"/>
          </a:xfrm>
          <a:prstGeom prst="rect">
            <a:avLst/>
          </a:prstGeom>
          <a:noFill/>
        </p:spPr>
        <p:txBody>
          <a:bodyPr wrap="square" rtlCol="0">
            <a:spAutoFit/>
          </a:bodyPr>
          <a:lstStyle/>
          <a:p>
            <a:pPr algn="ctr"/>
            <a:r>
              <a:rPr lang="en-GB" sz="2400" dirty="0">
                <a:latin typeface="SassoonPrimaryInfant" pitchFamily="2" charset="0"/>
              </a:rPr>
              <a:t>A phoneme is a speech sound. </a:t>
            </a:r>
          </a:p>
          <a:p>
            <a:pPr algn="ctr"/>
            <a:r>
              <a:rPr lang="en-GB" sz="2400" u="sng" dirty="0">
                <a:latin typeface="SassoonPrimaryInfant" pitchFamily="2" charset="0"/>
              </a:rPr>
              <a:t>It is the smallest unit of sound</a:t>
            </a:r>
            <a:r>
              <a:rPr lang="en-GB" sz="2400" dirty="0">
                <a:latin typeface="SassoonPrimaryInfant" pitchFamily="2" charset="0"/>
              </a:rPr>
              <a:t>. </a:t>
            </a:r>
          </a:p>
          <a:p>
            <a:pPr algn="ctr"/>
            <a:r>
              <a:rPr lang="en-GB" sz="2400" dirty="0">
                <a:latin typeface="SassoonPrimaryInfant" pitchFamily="2" charset="0"/>
              </a:rPr>
              <a:t>There are approximately 44 phonemes in English (it depends on different accents). </a:t>
            </a:r>
          </a:p>
        </p:txBody>
      </p:sp>
      <p:pic>
        <p:nvPicPr>
          <p:cNvPr id="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Phoneme</a:t>
            </a:r>
          </a:p>
        </p:txBody>
      </p:sp>
      <p:pic>
        <p:nvPicPr>
          <p:cNvPr id="4" name="Picture 3">
            <a:extLst>
              <a:ext uri="{FF2B5EF4-FFF2-40B4-BE49-F238E27FC236}">
                <a16:creationId xmlns:a16="http://schemas.microsoft.com/office/drawing/2014/main" id="{08998AED-9791-4764-88A9-75B65D55DEEA}"/>
              </a:ext>
            </a:extLst>
          </p:cNvPr>
          <p:cNvPicPr>
            <a:picLocks noChangeAspect="1"/>
          </p:cNvPicPr>
          <p:nvPr/>
        </p:nvPicPr>
        <p:blipFill>
          <a:blip r:embed="rId7"/>
          <a:stretch>
            <a:fillRect/>
          </a:stretch>
        </p:blipFill>
        <p:spPr>
          <a:xfrm>
            <a:off x="2025485" y="3126452"/>
            <a:ext cx="5093029" cy="3632740"/>
          </a:xfrm>
          <a:prstGeom prst="rect">
            <a:avLst/>
          </a:prstGeom>
        </p:spPr>
      </p:pic>
      <p:sp>
        <p:nvSpPr>
          <p:cNvPr id="16" name="Oval 15">
            <a:extLst>
              <a:ext uri="{FF2B5EF4-FFF2-40B4-BE49-F238E27FC236}">
                <a16:creationId xmlns:a16="http://schemas.microsoft.com/office/drawing/2014/main" id="{E19E691A-FD82-42C8-9B0C-B802391D4FAA}"/>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846737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951958" y="1729578"/>
            <a:ext cx="7200800" cy="830997"/>
          </a:xfrm>
          <a:prstGeom prst="rect">
            <a:avLst/>
          </a:prstGeom>
          <a:noFill/>
        </p:spPr>
        <p:txBody>
          <a:bodyPr wrap="square" rtlCol="0">
            <a:spAutoFit/>
          </a:bodyPr>
          <a:lstStyle/>
          <a:p>
            <a:pPr algn="ctr"/>
            <a:r>
              <a:rPr lang="en-GB" sz="2400" dirty="0">
                <a:latin typeface="SassoonPrimaryInfant" pitchFamily="2" charset="0"/>
              </a:rPr>
              <a:t>A grapheme is </a:t>
            </a:r>
            <a:r>
              <a:rPr lang="en-GB" sz="2400" u="sng" dirty="0">
                <a:latin typeface="SassoonPrimaryInfant" pitchFamily="2" charset="0"/>
              </a:rPr>
              <a:t>a letter or a number of letters that represent a sound</a:t>
            </a:r>
            <a:r>
              <a:rPr lang="en-GB" sz="2400" dirty="0">
                <a:latin typeface="SassoonPrimaryInfant" pitchFamily="2" charset="0"/>
              </a:rPr>
              <a:t> (phoneme) in a word.  </a:t>
            </a:r>
          </a:p>
        </p:txBody>
      </p:sp>
      <p:grpSp>
        <p:nvGrpSpPr>
          <p:cNvPr id="2" name="Group 1"/>
          <p:cNvGrpSpPr/>
          <p:nvPr/>
        </p:nvGrpSpPr>
        <p:grpSpPr>
          <a:xfrm>
            <a:off x="116443" y="212045"/>
            <a:ext cx="8930415" cy="6524562"/>
            <a:chOff x="116443" y="212045"/>
            <a:chExt cx="8930415" cy="6524562"/>
          </a:xfrm>
        </p:grpSpPr>
        <p:pic>
          <p:nvPicPr>
            <p:cNvPr id="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7" name="TextBox 16"/>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Grapheme</a:t>
            </a:r>
          </a:p>
        </p:txBody>
      </p:sp>
      <p:pic>
        <p:nvPicPr>
          <p:cNvPr id="19" name="Picture 18">
            <a:extLst>
              <a:ext uri="{FF2B5EF4-FFF2-40B4-BE49-F238E27FC236}">
                <a16:creationId xmlns:a16="http://schemas.microsoft.com/office/drawing/2014/main" id="{D1591C23-F2BC-444E-9F91-328F8C959CFF}"/>
              </a:ext>
            </a:extLst>
          </p:cNvPr>
          <p:cNvPicPr>
            <a:picLocks noChangeAspect="1"/>
          </p:cNvPicPr>
          <p:nvPr/>
        </p:nvPicPr>
        <p:blipFill>
          <a:blip r:embed="rId7"/>
          <a:stretch>
            <a:fillRect/>
          </a:stretch>
        </p:blipFill>
        <p:spPr>
          <a:xfrm>
            <a:off x="572553" y="3379443"/>
            <a:ext cx="3657857" cy="2209798"/>
          </a:xfrm>
          <a:prstGeom prst="rect">
            <a:avLst/>
          </a:prstGeom>
        </p:spPr>
      </p:pic>
      <p:pic>
        <p:nvPicPr>
          <p:cNvPr id="21" name="Picture 20">
            <a:extLst>
              <a:ext uri="{FF2B5EF4-FFF2-40B4-BE49-F238E27FC236}">
                <a16:creationId xmlns:a16="http://schemas.microsoft.com/office/drawing/2014/main" id="{969A6347-06EE-4DEE-BF92-883B35B36836}"/>
              </a:ext>
            </a:extLst>
          </p:cNvPr>
          <p:cNvPicPr>
            <a:picLocks noChangeAspect="1"/>
          </p:cNvPicPr>
          <p:nvPr/>
        </p:nvPicPr>
        <p:blipFill>
          <a:blip r:embed="rId8"/>
          <a:stretch>
            <a:fillRect/>
          </a:stretch>
        </p:blipFill>
        <p:spPr>
          <a:xfrm>
            <a:off x="4348438" y="3379444"/>
            <a:ext cx="3688025" cy="2209798"/>
          </a:xfrm>
          <a:prstGeom prst="rect">
            <a:avLst/>
          </a:prstGeom>
        </p:spPr>
      </p:pic>
      <p:sp>
        <p:nvSpPr>
          <p:cNvPr id="18" name="Oval 17">
            <a:extLst>
              <a:ext uri="{FF2B5EF4-FFF2-40B4-BE49-F238E27FC236}">
                <a16:creationId xmlns:a16="http://schemas.microsoft.com/office/drawing/2014/main" id="{21830229-425D-4FB1-8B22-1F1A9DE27552}"/>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98227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5" name="Picture 84"/>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6" name="Picture 85"/>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23528" y="1512660"/>
            <a:ext cx="8820472" cy="461665"/>
          </a:xfrm>
          <a:prstGeom prst="rect">
            <a:avLst/>
          </a:prstGeom>
          <a:noFill/>
        </p:spPr>
        <p:txBody>
          <a:bodyPr wrap="square" rtlCol="0">
            <a:spAutoFit/>
          </a:bodyPr>
          <a:lstStyle/>
          <a:p>
            <a:pPr algn="ctr"/>
            <a:r>
              <a:rPr lang="en-GB" sz="2400" u="sng" dirty="0">
                <a:latin typeface="SassoonPrimaryInfant" pitchFamily="2" charset="0"/>
              </a:rPr>
              <a:t>Two letters that make one sound </a:t>
            </a:r>
            <a:r>
              <a:rPr lang="en-GB" sz="2400" dirty="0">
                <a:latin typeface="SassoonPrimaryInfant" pitchFamily="2" charset="0"/>
              </a:rPr>
              <a:t>(phoneme).</a:t>
            </a:r>
          </a:p>
        </p:txBody>
      </p:sp>
      <p:sp>
        <p:nvSpPr>
          <p:cNvPr id="2" name="TextBox 1"/>
          <p:cNvSpPr txBox="1"/>
          <p:nvPr/>
        </p:nvSpPr>
        <p:spPr>
          <a:xfrm>
            <a:off x="6118479" y="4889496"/>
            <a:ext cx="2808312" cy="1200329"/>
          </a:xfrm>
          <a:prstGeom prst="rect">
            <a:avLst/>
          </a:prstGeom>
          <a:noFill/>
        </p:spPr>
        <p:txBody>
          <a:bodyPr wrap="square" rtlCol="0">
            <a:spAutoFit/>
          </a:bodyPr>
          <a:lstStyle/>
          <a:p>
            <a:pPr algn="ctr"/>
            <a:r>
              <a:rPr lang="en-GB" sz="7200" dirty="0">
                <a:latin typeface="SassoonPrimaryInfant" pitchFamily="2" charset="0"/>
              </a:rPr>
              <a:t>ri</a:t>
            </a:r>
            <a:r>
              <a:rPr lang="en-GB" sz="7200" dirty="0">
                <a:solidFill>
                  <a:srgbClr val="7030A0"/>
                </a:solidFill>
                <a:latin typeface="SassoonPrimaryInfant" pitchFamily="2" charset="0"/>
              </a:rPr>
              <a:t>ng</a:t>
            </a:r>
          </a:p>
        </p:txBody>
      </p:sp>
      <p:sp>
        <p:nvSpPr>
          <p:cNvPr id="73" name="TextBox 72"/>
          <p:cNvSpPr txBox="1"/>
          <p:nvPr/>
        </p:nvSpPr>
        <p:spPr>
          <a:xfrm>
            <a:off x="6127995" y="3581484"/>
            <a:ext cx="2808312" cy="1200329"/>
          </a:xfrm>
          <a:prstGeom prst="rect">
            <a:avLst/>
          </a:prstGeom>
          <a:noFill/>
          <a:ln>
            <a:noFill/>
          </a:ln>
        </p:spPr>
        <p:txBody>
          <a:bodyPr wrap="square" rtlCol="0">
            <a:spAutoFit/>
          </a:bodyPr>
          <a:lstStyle/>
          <a:p>
            <a:pPr algn="ctr"/>
            <a:r>
              <a:rPr lang="en-GB" sz="7200" dirty="0">
                <a:latin typeface="SassoonPrimaryInfant" pitchFamily="2" charset="0"/>
              </a:rPr>
              <a:t>b</a:t>
            </a:r>
            <a:r>
              <a:rPr lang="en-GB" sz="7200" dirty="0">
                <a:solidFill>
                  <a:srgbClr val="7030A0"/>
                </a:solidFill>
                <a:latin typeface="SassoonPrimaryInfant" pitchFamily="2" charset="0"/>
              </a:rPr>
              <a:t>oa</a:t>
            </a:r>
            <a:r>
              <a:rPr lang="en-GB" sz="7200" dirty="0">
                <a:latin typeface="SassoonPrimaryInfant" pitchFamily="2" charset="0"/>
              </a:rPr>
              <a:t>t</a:t>
            </a:r>
          </a:p>
        </p:txBody>
      </p:sp>
      <p:sp>
        <p:nvSpPr>
          <p:cNvPr id="74" name="TextBox 73"/>
          <p:cNvSpPr txBox="1"/>
          <p:nvPr/>
        </p:nvSpPr>
        <p:spPr>
          <a:xfrm>
            <a:off x="6071801" y="2132856"/>
            <a:ext cx="2808312" cy="1200329"/>
          </a:xfrm>
          <a:prstGeom prst="rect">
            <a:avLst/>
          </a:prstGeom>
          <a:noFill/>
        </p:spPr>
        <p:txBody>
          <a:bodyPr wrap="square" rtlCol="0">
            <a:spAutoFit/>
          </a:bodyPr>
          <a:lstStyle/>
          <a:p>
            <a:pPr algn="ctr"/>
            <a:r>
              <a:rPr lang="en-GB" sz="7200" dirty="0">
                <a:solidFill>
                  <a:srgbClr val="7030A0"/>
                </a:solidFill>
                <a:latin typeface="SassoonPrimaryInfant" pitchFamily="2" charset="0"/>
              </a:rPr>
              <a:t>qu</a:t>
            </a:r>
            <a:r>
              <a:rPr lang="en-GB" sz="7200" dirty="0">
                <a:latin typeface="SassoonPrimaryInfant" pitchFamily="2" charset="0"/>
              </a:rPr>
              <a:t>iz</a:t>
            </a:r>
            <a:endParaRPr lang="en-GB" sz="7200" dirty="0">
              <a:solidFill>
                <a:srgbClr val="FF0000"/>
              </a:solidFill>
              <a:latin typeface="SassoonPrimaryInfant" pitchFamily="2" charset="0"/>
            </a:endParaRPr>
          </a:p>
        </p:txBody>
      </p:sp>
      <p:cxnSp>
        <p:nvCxnSpPr>
          <p:cNvPr id="7" name="Straight Connector 6"/>
          <p:cNvCxnSpPr/>
          <p:nvPr/>
        </p:nvCxnSpPr>
        <p:spPr>
          <a:xfrm>
            <a:off x="6804248" y="3333185"/>
            <a:ext cx="864096"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7201308" y="4581128"/>
            <a:ext cx="864096"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7392919" y="6089825"/>
            <a:ext cx="864096"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7668584" y="3099865"/>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Oval 76"/>
          <p:cNvSpPr/>
          <p:nvPr/>
        </p:nvSpPr>
        <p:spPr>
          <a:xfrm>
            <a:off x="7977367" y="3099380"/>
            <a:ext cx="156383" cy="144683"/>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6829106" y="4581128"/>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9" name="Oval 78"/>
          <p:cNvSpPr/>
          <p:nvPr/>
        </p:nvSpPr>
        <p:spPr>
          <a:xfrm>
            <a:off x="8178823" y="4596352"/>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6829105" y="5925527"/>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7158104" y="5925527"/>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Digraph</a:t>
            </a:r>
          </a:p>
        </p:txBody>
      </p:sp>
      <p:pic>
        <p:nvPicPr>
          <p:cNvPr id="4" name="Picture 3">
            <a:extLst>
              <a:ext uri="{FF2B5EF4-FFF2-40B4-BE49-F238E27FC236}">
                <a16:creationId xmlns:a16="http://schemas.microsoft.com/office/drawing/2014/main" id="{C68DD13F-1A3E-4786-B6F3-566B3BF71DFB}"/>
              </a:ext>
            </a:extLst>
          </p:cNvPr>
          <p:cNvPicPr>
            <a:picLocks noChangeAspect="1"/>
          </p:cNvPicPr>
          <p:nvPr/>
        </p:nvPicPr>
        <p:blipFill>
          <a:blip r:embed="rId7"/>
          <a:stretch>
            <a:fillRect/>
          </a:stretch>
        </p:blipFill>
        <p:spPr>
          <a:xfrm>
            <a:off x="318880" y="1994577"/>
            <a:ext cx="944639" cy="974747"/>
          </a:xfrm>
          <a:prstGeom prst="rect">
            <a:avLst/>
          </a:prstGeom>
        </p:spPr>
      </p:pic>
      <p:pic>
        <p:nvPicPr>
          <p:cNvPr id="8" name="Picture 7">
            <a:extLst>
              <a:ext uri="{FF2B5EF4-FFF2-40B4-BE49-F238E27FC236}">
                <a16:creationId xmlns:a16="http://schemas.microsoft.com/office/drawing/2014/main" id="{DEAA0E35-88F7-4D66-A598-5E858F677E1D}"/>
              </a:ext>
            </a:extLst>
          </p:cNvPr>
          <p:cNvPicPr>
            <a:picLocks noChangeAspect="1"/>
          </p:cNvPicPr>
          <p:nvPr/>
        </p:nvPicPr>
        <p:blipFill>
          <a:blip r:embed="rId8"/>
          <a:stretch>
            <a:fillRect/>
          </a:stretch>
        </p:blipFill>
        <p:spPr>
          <a:xfrm>
            <a:off x="1461775" y="1992734"/>
            <a:ext cx="955140" cy="974091"/>
          </a:xfrm>
          <a:prstGeom prst="rect">
            <a:avLst/>
          </a:prstGeom>
        </p:spPr>
      </p:pic>
      <p:pic>
        <p:nvPicPr>
          <p:cNvPr id="11" name="Picture 10">
            <a:extLst>
              <a:ext uri="{FF2B5EF4-FFF2-40B4-BE49-F238E27FC236}">
                <a16:creationId xmlns:a16="http://schemas.microsoft.com/office/drawing/2014/main" id="{877BEC5A-087C-40B4-96F7-E69533835596}"/>
              </a:ext>
            </a:extLst>
          </p:cNvPr>
          <p:cNvPicPr>
            <a:picLocks noChangeAspect="1"/>
          </p:cNvPicPr>
          <p:nvPr/>
        </p:nvPicPr>
        <p:blipFill>
          <a:blip r:embed="rId9"/>
          <a:stretch>
            <a:fillRect/>
          </a:stretch>
        </p:blipFill>
        <p:spPr>
          <a:xfrm>
            <a:off x="2609636" y="1992735"/>
            <a:ext cx="947661" cy="974090"/>
          </a:xfrm>
          <a:prstGeom prst="rect">
            <a:avLst/>
          </a:prstGeom>
        </p:spPr>
      </p:pic>
      <p:pic>
        <p:nvPicPr>
          <p:cNvPr id="13" name="Picture 12">
            <a:extLst>
              <a:ext uri="{FF2B5EF4-FFF2-40B4-BE49-F238E27FC236}">
                <a16:creationId xmlns:a16="http://schemas.microsoft.com/office/drawing/2014/main" id="{65931483-231C-4451-8393-E49D83F843A2}"/>
              </a:ext>
            </a:extLst>
          </p:cNvPr>
          <p:cNvPicPr>
            <a:picLocks noChangeAspect="1"/>
          </p:cNvPicPr>
          <p:nvPr/>
        </p:nvPicPr>
        <p:blipFill>
          <a:blip r:embed="rId10"/>
          <a:stretch>
            <a:fillRect/>
          </a:stretch>
        </p:blipFill>
        <p:spPr>
          <a:xfrm>
            <a:off x="3761452" y="1997349"/>
            <a:ext cx="944118" cy="974090"/>
          </a:xfrm>
          <a:prstGeom prst="rect">
            <a:avLst/>
          </a:prstGeom>
        </p:spPr>
      </p:pic>
      <p:pic>
        <p:nvPicPr>
          <p:cNvPr id="15" name="Picture 14">
            <a:extLst>
              <a:ext uri="{FF2B5EF4-FFF2-40B4-BE49-F238E27FC236}">
                <a16:creationId xmlns:a16="http://schemas.microsoft.com/office/drawing/2014/main" id="{F40EDDF2-C383-4ED6-8789-7B152853219D}"/>
              </a:ext>
            </a:extLst>
          </p:cNvPr>
          <p:cNvPicPr>
            <a:picLocks noChangeAspect="1"/>
          </p:cNvPicPr>
          <p:nvPr/>
        </p:nvPicPr>
        <p:blipFill>
          <a:blip r:embed="rId11"/>
          <a:stretch>
            <a:fillRect/>
          </a:stretch>
        </p:blipFill>
        <p:spPr>
          <a:xfrm>
            <a:off x="4904420" y="1997708"/>
            <a:ext cx="951229" cy="970029"/>
          </a:xfrm>
          <a:prstGeom prst="rect">
            <a:avLst/>
          </a:prstGeom>
        </p:spPr>
      </p:pic>
      <p:pic>
        <p:nvPicPr>
          <p:cNvPr id="17" name="Picture 16">
            <a:extLst>
              <a:ext uri="{FF2B5EF4-FFF2-40B4-BE49-F238E27FC236}">
                <a16:creationId xmlns:a16="http://schemas.microsoft.com/office/drawing/2014/main" id="{267E4E9D-A7F3-4AE0-A835-F7174A3B232F}"/>
              </a:ext>
            </a:extLst>
          </p:cNvPr>
          <p:cNvPicPr>
            <a:picLocks noChangeAspect="1"/>
          </p:cNvPicPr>
          <p:nvPr/>
        </p:nvPicPr>
        <p:blipFill>
          <a:blip r:embed="rId12"/>
          <a:stretch>
            <a:fillRect/>
          </a:stretch>
        </p:blipFill>
        <p:spPr>
          <a:xfrm>
            <a:off x="314679" y="3096240"/>
            <a:ext cx="950922" cy="973474"/>
          </a:xfrm>
          <a:prstGeom prst="rect">
            <a:avLst/>
          </a:prstGeom>
        </p:spPr>
      </p:pic>
      <p:pic>
        <p:nvPicPr>
          <p:cNvPr id="19" name="Picture 18">
            <a:extLst>
              <a:ext uri="{FF2B5EF4-FFF2-40B4-BE49-F238E27FC236}">
                <a16:creationId xmlns:a16="http://schemas.microsoft.com/office/drawing/2014/main" id="{79AAAECA-1A53-40CE-9CBC-A1D6E63DC580}"/>
              </a:ext>
            </a:extLst>
          </p:cNvPr>
          <p:cNvPicPr>
            <a:picLocks noChangeAspect="1"/>
          </p:cNvPicPr>
          <p:nvPr/>
        </p:nvPicPr>
        <p:blipFill>
          <a:blip r:embed="rId13"/>
          <a:stretch>
            <a:fillRect/>
          </a:stretch>
        </p:blipFill>
        <p:spPr>
          <a:xfrm>
            <a:off x="1460687" y="3099443"/>
            <a:ext cx="955170" cy="970271"/>
          </a:xfrm>
          <a:prstGeom prst="rect">
            <a:avLst/>
          </a:prstGeom>
        </p:spPr>
      </p:pic>
      <p:pic>
        <p:nvPicPr>
          <p:cNvPr id="21" name="Picture 20">
            <a:extLst>
              <a:ext uri="{FF2B5EF4-FFF2-40B4-BE49-F238E27FC236}">
                <a16:creationId xmlns:a16="http://schemas.microsoft.com/office/drawing/2014/main" id="{C2938996-564F-4F5F-8D76-5058BF9D7496}"/>
              </a:ext>
            </a:extLst>
          </p:cNvPr>
          <p:cNvPicPr>
            <a:picLocks noChangeAspect="1"/>
          </p:cNvPicPr>
          <p:nvPr/>
        </p:nvPicPr>
        <p:blipFill>
          <a:blip r:embed="rId14"/>
          <a:stretch>
            <a:fillRect/>
          </a:stretch>
        </p:blipFill>
        <p:spPr>
          <a:xfrm>
            <a:off x="2609636" y="3096240"/>
            <a:ext cx="950393" cy="970270"/>
          </a:xfrm>
          <a:prstGeom prst="rect">
            <a:avLst/>
          </a:prstGeom>
        </p:spPr>
      </p:pic>
      <p:pic>
        <p:nvPicPr>
          <p:cNvPr id="23" name="Picture 22">
            <a:extLst>
              <a:ext uri="{FF2B5EF4-FFF2-40B4-BE49-F238E27FC236}">
                <a16:creationId xmlns:a16="http://schemas.microsoft.com/office/drawing/2014/main" id="{B0C25725-CDEB-46B4-906D-9A95E26A738B}"/>
              </a:ext>
            </a:extLst>
          </p:cNvPr>
          <p:cNvPicPr>
            <a:picLocks noChangeAspect="1"/>
          </p:cNvPicPr>
          <p:nvPr/>
        </p:nvPicPr>
        <p:blipFill>
          <a:blip r:embed="rId15"/>
          <a:stretch>
            <a:fillRect/>
          </a:stretch>
        </p:blipFill>
        <p:spPr>
          <a:xfrm>
            <a:off x="3748123" y="3096240"/>
            <a:ext cx="951393" cy="970270"/>
          </a:xfrm>
          <a:prstGeom prst="rect">
            <a:avLst/>
          </a:prstGeom>
        </p:spPr>
      </p:pic>
      <p:pic>
        <p:nvPicPr>
          <p:cNvPr id="25" name="Picture 24">
            <a:extLst>
              <a:ext uri="{FF2B5EF4-FFF2-40B4-BE49-F238E27FC236}">
                <a16:creationId xmlns:a16="http://schemas.microsoft.com/office/drawing/2014/main" id="{7CA84E22-B2F5-4997-8B1E-F06839A5385B}"/>
              </a:ext>
            </a:extLst>
          </p:cNvPr>
          <p:cNvPicPr>
            <a:picLocks noChangeAspect="1"/>
          </p:cNvPicPr>
          <p:nvPr/>
        </p:nvPicPr>
        <p:blipFill>
          <a:blip r:embed="rId16"/>
          <a:stretch>
            <a:fillRect/>
          </a:stretch>
        </p:blipFill>
        <p:spPr>
          <a:xfrm>
            <a:off x="4916297" y="3099380"/>
            <a:ext cx="947383" cy="970030"/>
          </a:xfrm>
          <a:prstGeom prst="rect">
            <a:avLst/>
          </a:prstGeom>
        </p:spPr>
      </p:pic>
      <p:pic>
        <p:nvPicPr>
          <p:cNvPr id="27" name="Picture 26">
            <a:extLst>
              <a:ext uri="{FF2B5EF4-FFF2-40B4-BE49-F238E27FC236}">
                <a16:creationId xmlns:a16="http://schemas.microsoft.com/office/drawing/2014/main" id="{2821D23D-606E-41CA-9B2D-C7B4B636CE45}"/>
              </a:ext>
            </a:extLst>
          </p:cNvPr>
          <p:cNvPicPr>
            <a:picLocks noChangeAspect="1"/>
          </p:cNvPicPr>
          <p:nvPr/>
        </p:nvPicPr>
        <p:blipFill>
          <a:blip r:embed="rId17"/>
          <a:stretch>
            <a:fillRect/>
          </a:stretch>
        </p:blipFill>
        <p:spPr>
          <a:xfrm>
            <a:off x="311417" y="4189056"/>
            <a:ext cx="951394" cy="970271"/>
          </a:xfrm>
          <a:prstGeom prst="rect">
            <a:avLst/>
          </a:prstGeom>
        </p:spPr>
      </p:pic>
      <p:pic>
        <p:nvPicPr>
          <p:cNvPr id="29" name="Picture 28">
            <a:extLst>
              <a:ext uri="{FF2B5EF4-FFF2-40B4-BE49-F238E27FC236}">
                <a16:creationId xmlns:a16="http://schemas.microsoft.com/office/drawing/2014/main" id="{358ED1B6-DE75-498F-ABA4-56E9FBC6E17C}"/>
              </a:ext>
            </a:extLst>
          </p:cNvPr>
          <p:cNvPicPr>
            <a:picLocks noChangeAspect="1"/>
          </p:cNvPicPr>
          <p:nvPr/>
        </p:nvPicPr>
        <p:blipFill>
          <a:blip r:embed="rId18"/>
          <a:stretch>
            <a:fillRect/>
          </a:stretch>
        </p:blipFill>
        <p:spPr>
          <a:xfrm>
            <a:off x="1458079" y="4189056"/>
            <a:ext cx="944639" cy="967041"/>
          </a:xfrm>
          <a:prstGeom prst="rect">
            <a:avLst/>
          </a:prstGeom>
        </p:spPr>
      </p:pic>
      <p:pic>
        <p:nvPicPr>
          <p:cNvPr id="31" name="Picture 30">
            <a:extLst>
              <a:ext uri="{FF2B5EF4-FFF2-40B4-BE49-F238E27FC236}">
                <a16:creationId xmlns:a16="http://schemas.microsoft.com/office/drawing/2014/main" id="{6AC8150C-91D7-47E7-BA94-63359685C69C}"/>
              </a:ext>
            </a:extLst>
          </p:cNvPr>
          <p:cNvPicPr>
            <a:picLocks noChangeAspect="1"/>
          </p:cNvPicPr>
          <p:nvPr/>
        </p:nvPicPr>
        <p:blipFill>
          <a:blip r:embed="rId19"/>
          <a:stretch>
            <a:fillRect/>
          </a:stretch>
        </p:blipFill>
        <p:spPr>
          <a:xfrm>
            <a:off x="2617661" y="4185172"/>
            <a:ext cx="944552" cy="967041"/>
          </a:xfrm>
          <a:prstGeom prst="rect">
            <a:avLst/>
          </a:prstGeom>
        </p:spPr>
      </p:pic>
      <p:pic>
        <p:nvPicPr>
          <p:cNvPr id="33" name="Picture 32">
            <a:extLst>
              <a:ext uri="{FF2B5EF4-FFF2-40B4-BE49-F238E27FC236}">
                <a16:creationId xmlns:a16="http://schemas.microsoft.com/office/drawing/2014/main" id="{0395487C-385F-4C30-9CA4-A72498E6762C}"/>
              </a:ext>
            </a:extLst>
          </p:cNvPr>
          <p:cNvPicPr>
            <a:picLocks noChangeAspect="1"/>
          </p:cNvPicPr>
          <p:nvPr/>
        </p:nvPicPr>
        <p:blipFill>
          <a:blip r:embed="rId20"/>
          <a:stretch>
            <a:fillRect/>
          </a:stretch>
        </p:blipFill>
        <p:spPr>
          <a:xfrm>
            <a:off x="3760726" y="4189056"/>
            <a:ext cx="930342" cy="956288"/>
          </a:xfrm>
          <a:prstGeom prst="rect">
            <a:avLst/>
          </a:prstGeom>
        </p:spPr>
      </p:pic>
      <p:pic>
        <p:nvPicPr>
          <p:cNvPr id="35" name="Picture 34">
            <a:extLst>
              <a:ext uri="{FF2B5EF4-FFF2-40B4-BE49-F238E27FC236}">
                <a16:creationId xmlns:a16="http://schemas.microsoft.com/office/drawing/2014/main" id="{A6A1FC49-553C-439A-B15E-D2A943D19C38}"/>
              </a:ext>
            </a:extLst>
          </p:cNvPr>
          <p:cNvPicPr>
            <a:picLocks noChangeAspect="1"/>
          </p:cNvPicPr>
          <p:nvPr/>
        </p:nvPicPr>
        <p:blipFill>
          <a:blip r:embed="rId21"/>
          <a:stretch>
            <a:fillRect/>
          </a:stretch>
        </p:blipFill>
        <p:spPr>
          <a:xfrm>
            <a:off x="4914373" y="4189056"/>
            <a:ext cx="951229" cy="966328"/>
          </a:xfrm>
          <a:prstGeom prst="rect">
            <a:avLst/>
          </a:prstGeom>
        </p:spPr>
      </p:pic>
      <p:pic>
        <p:nvPicPr>
          <p:cNvPr id="37" name="Picture 36">
            <a:extLst>
              <a:ext uri="{FF2B5EF4-FFF2-40B4-BE49-F238E27FC236}">
                <a16:creationId xmlns:a16="http://schemas.microsoft.com/office/drawing/2014/main" id="{6C2EF822-9672-4052-AF3E-A980700B239E}"/>
              </a:ext>
            </a:extLst>
          </p:cNvPr>
          <p:cNvPicPr>
            <a:picLocks noChangeAspect="1"/>
          </p:cNvPicPr>
          <p:nvPr/>
        </p:nvPicPr>
        <p:blipFill rotWithShape="1">
          <a:blip r:embed="rId22"/>
          <a:srcRect r="10619" b="4735"/>
          <a:stretch/>
        </p:blipFill>
        <p:spPr>
          <a:xfrm>
            <a:off x="323974" y="5309522"/>
            <a:ext cx="947491" cy="967041"/>
          </a:xfrm>
          <a:prstGeom prst="rect">
            <a:avLst/>
          </a:prstGeom>
        </p:spPr>
      </p:pic>
      <p:pic>
        <p:nvPicPr>
          <p:cNvPr id="39" name="Picture 38">
            <a:extLst>
              <a:ext uri="{FF2B5EF4-FFF2-40B4-BE49-F238E27FC236}">
                <a16:creationId xmlns:a16="http://schemas.microsoft.com/office/drawing/2014/main" id="{CDA995E2-C5F0-406A-84B2-712585B749C8}"/>
              </a:ext>
            </a:extLst>
          </p:cNvPr>
          <p:cNvPicPr>
            <a:picLocks noChangeAspect="1"/>
          </p:cNvPicPr>
          <p:nvPr/>
        </p:nvPicPr>
        <p:blipFill>
          <a:blip r:embed="rId23"/>
          <a:stretch>
            <a:fillRect/>
          </a:stretch>
        </p:blipFill>
        <p:spPr>
          <a:xfrm>
            <a:off x="1455776" y="5309522"/>
            <a:ext cx="944639" cy="967041"/>
          </a:xfrm>
          <a:prstGeom prst="rect">
            <a:avLst/>
          </a:prstGeom>
        </p:spPr>
      </p:pic>
      <p:pic>
        <p:nvPicPr>
          <p:cNvPr id="41" name="Picture 40">
            <a:extLst>
              <a:ext uri="{FF2B5EF4-FFF2-40B4-BE49-F238E27FC236}">
                <a16:creationId xmlns:a16="http://schemas.microsoft.com/office/drawing/2014/main" id="{9C579AB6-C9D5-4D93-BC0A-930EB6A57AF7}"/>
              </a:ext>
            </a:extLst>
          </p:cNvPr>
          <p:cNvPicPr>
            <a:picLocks noChangeAspect="1"/>
          </p:cNvPicPr>
          <p:nvPr/>
        </p:nvPicPr>
        <p:blipFill>
          <a:blip r:embed="rId24"/>
          <a:stretch>
            <a:fillRect/>
          </a:stretch>
        </p:blipFill>
        <p:spPr>
          <a:xfrm>
            <a:off x="2601823" y="5311466"/>
            <a:ext cx="952517" cy="967577"/>
          </a:xfrm>
          <a:prstGeom prst="rect">
            <a:avLst/>
          </a:prstGeom>
        </p:spPr>
      </p:pic>
      <p:pic>
        <p:nvPicPr>
          <p:cNvPr id="43" name="Picture 42">
            <a:extLst>
              <a:ext uri="{FF2B5EF4-FFF2-40B4-BE49-F238E27FC236}">
                <a16:creationId xmlns:a16="http://schemas.microsoft.com/office/drawing/2014/main" id="{3D19D017-1CB0-4BF3-8671-5D589567FAC8}"/>
              </a:ext>
            </a:extLst>
          </p:cNvPr>
          <p:cNvPicPr>
            <a:picLocks noChangeAspect="1"/>
          </p:cNvPicPr>
          <p:nvPr/>
        </p:nvPicPr>
        <p:blipFill>
          <a:blip r:embed="rId25"/>
          <a:stretch>
            <a:fillRect/>
          </a:stretch>
        </p:blipFill>
        <p:spPr>
          <a:xfrm>
            <a:off x="3761452" y="5316080"/>
            <a:ext cx="934423" cy="960483"/>
          </a:xfrm>
          <a:prstGeom prst="rect">
            <a:avLst/>
          </a:prstGeom>
        </p:spPr>
      </p:pic>
      <p:pic>
        <p:nvPicPr>
          <p:cNvPr id="45" name="Picture 44">
            <a:extLst>
              <a:ext uri="{FF2B5EF4-FFF2-40B4-BE49-F238E27FC236}">
                <a16:creationId xmlns:a16="http://schemas.microsoft.com/office/drawing/2014/main" id="{779B871A-3B30-4B7F-BDEF-17736C3090C2}"/>
              </a:ext>
            </a:extLst>
          </p:cNvPr>
          <p:cNvPicPr>
            <a:picLocks noChangeAspect="1"/>
          </p:cNvPicPr>
          <p:nvPr/>
        </p:nvPicPr>
        <p:blipFill>
          <a:blip r:embed="rId26"/>
          <a:stretch>
            <a:fillRect/>
          </a:stretch>
        </p:blipFill>
        <p:spPr>
          <a:xfrm>
            <a:off x="4914373" y="5316079"/>
            <a:ext cx="941870" cy="960484"/>
          </a:xfrm>
          <a:prstGeom prst="rect">
            <a:avLst/>
          </a:prstGeom>
        </p:spPr>
      </p:pic>
      <p:sp>
        <p:nvSpPr>
          <p:cNvPr id="46" name="Oval 45">
            <a:extLst>
              <a:ext uri="{FF2B5EF4-FFF2-40B4-BE49-F238E27FC236}">
                <a16:creationId xmlns:a16="http://schemas.microsoft.com/office/drawing/2014/main" id="{103C29EB-FDE1-42B5-AA63-7743F4BD7827}"/>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821982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5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3"/>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79512" y="1523213"/>
            <a:ext cx="8856984" cy="461665"/>
          </a:xfrm>
          <a:prstGeom prst="rect">
            <a:avLst/>
          </a:prstGeom>
          <a:noFill/>
        </p:spPr>
        <p:txBody>
          <a:bodyPr wrap="square" rtlCol="0">
            <a:spAutoFit/>
          </a:bodyPr>
          <a:lstStyle/>
          <a:p>
            <a:pPr algn="ctr"/>
            <a:r>
              <a:rPr lang="en-GB" sz="2400" dirty="0">
                <a:latin typeface="SassoonPrimaryInfant" pitchFamily="2" charset="0"/>
              </a:rPr>
              <a:t>A grapheme containing </a:t>
            </a:r>
            <a:r>
              <a:rPr lang="en-GB" sz="2400" u="sng" dirty="0">
                <a:latin typeface="SassoonPrimaryInfant" pitchFamily="2" charset="0"/>
              </a:rPr>
              <a:t>three letters that make one sound </a:t>
            </a:r>
            <a:r>
              <a:rPr lang="en-GB" sz="2400" dirty="0">
                <a:latin typeface="SassoonPrimaryInfant" pitchFamily="2" charset="0"/>
              </a:rPr>
              <a:t>(phoneme).</a:t>
            </a:r>
          </a:p>
        </p:txBody>
      </p:sp>
      <p:sp>
        <p:nvSpPr>
          <p:cNvPr id="14" name="TextBox 13"/>
          <p:cNvSpPr txBox="1"/>
          <p:nvPr/>
        </p:nvSpPr>
        <p:spPr>
          <a:xfrm>
            <a:off x="1598853" y="404664"/>
            <a:ext cx="5946299" cy="1107996"/>
          </a:xfrm>
          <a:prstGeom prst="rect">
            <a:avLst/>
          </a:prstGeom>
          <a:noFill/>
        </p:spPr>
        <p:txBody>
          <a:bodyPr wrap="square" rtlCol="0">
            <a:spAutoFit/>
          </a:bodyPr>
          <a:lstStyle/>
          <a:p>
            <a:pPr algn="ctr"/>
            <a:r>
              <a:rPr lang="en-GB" sz="6600" b="1" dirty="0" err="1">
                <a:latin typeface="SassoonPrimaryInfant" pitchFamily="2" charset="0"/>
              </a:rPr>
              <a:t>Trigraph</a:t>
            </a:r>
            <a:endParaRPr lang="en-GB" sz="6600" b="1" dirty="0">
              <a:latin typeface="SassoonPrimaryInfant" pitchFamily="2" charset="0"/>
            </a:endParaRPr>
          </a:p>
        </p:txBody>
      </p:sp>
      <p:sp>
        <p:nvSpPr>
          <p:cNvPr id="25" name="TextBox 24"/>
          <p:cNvSpPr txBox="1"/>
          <p:nvPr/>
        </p:nvSpPr>
        <p:spPr>
          <a:xfrm>
            <a:off x="2925980" y="2092365"/>
            <a:ext cx="2808312" cy="1200329"/>
          </a:xfrm>
          <a:prstGeom prst="rect">
            <a:avLst/>
          </a:prstGeom>
          <a:noFill/>
        </p:spPr>
        <p:txBody>
          <a:bodyPr wrap="square" rtlCol="0">
            <a:spAutoFit/>
          </a:bodyPr>
          <a:lstStyle/>
          <a:p>
            <a:pPr algn="ctr"/>
            <a:r>
              <a:rPr lang="en-GB" sz="7200" dirty="0">
                <a:latin typeface="SassoonPrimaryInfant" pitchFamily="2" charset="0"/>
              </a:rPr>
              <a:t>n</a:t>
            </a:r>
            <a:r>
              <a:rPr lang="en-GB" sz="7200" dirty="0">
                <a:solidFill>
                  <a:srgbClr val="7030A0"/>
                </a:solidFill>
                <a:latin typeface="SassoonPrimaryInfant" pitchFamily="2" charset="0"/>
              </a:rPr>
              <a:t>igh</a:t>
            </a:r>
            <a:r>
              <a:rPr lang="en-GB" sz="7200" dirty="0">
                <a:latin typeface="SassoonPrimaryInfant" pitchFamily="2" charset="0"/>
              </a:rPr>
              <a:t>t</a:t>
            </a:r>
          </a:p>
        </p:txBody>
      </p:sp>
      <p:sp>
        <p:nvSpPr>
          <p:cNvPr id="26" name="TextBox 25"/>
          <p:cNvSpPr txBox="1"/>
          <p:nvPr/>
        </p:nvSpPr>
        <p:spPr>
          <a:xfrm>
            <a:off x="2925980" y="3315715"/>
            <a:ext cx="2808312" cy="1200329"/>
          </a:xfrm>
          <a:prstGeom prst="rect">
            <a:avLst/>
          </a:prstGeom>
          <a:noFill/>
        </p:spPr>
        <p:txBody>
          <a:bodyPr wrap="square" rtlCol="0">
            <a:spAutoFit/>
          </a:bodyPr>
          <a:lstStyle/>
          <a:p>
            <a:pPr algn="ctr"/>
            <a:r>
              <a:rPr lang="en-GB" sz="7200" dirty="0">
                <a:solidFill>
                  <a:srgbClr val="7030A0"/>
                </a:solidFill>
                <a:latin typeface="SassoonPrimaryInfant" pitchFamily="2" charset="0"/>
              </a:rPr>
              <a:t>ear</a:t>
            </a:r>
          </a:p>
        </p:txBody>
      </p:sp>
      <p:sp>
        <p:nvSpPr>
          <p:cNvPr id="27" name="TextBox 26"/>
          <p:cNvSpPr txBox="1"/>
          <p:nvPr/>
        </p:nvSpPr>
        <p:spPr>
          <a:xfrm>
            <a:off x="5755818" y="3331645"/>
            <a:ext cx="2808312" cy="1200329"/>
          </a:xfrm>
          <a:prstGeom prst="rect">
            <a:avLst/>
          </a:prstGeom>
          <a:noFill/>
        </p:spPr>
        <p:txBody>
          <a:bodyPr wrap="square" rtlCol="0">
            <a:spAutoFit/>
          </a:bodyPr>
          <a:lstStyle/>
          <a:p>
            <a:pPr algn="ctr"/>
            <a:r>
              <a:rPr lang="en-GB" sz="7200" dirty="0">
                <a:latin typeface="SassoonPrimaryInfant" pitchFamily="2" charset="0"/>
              </a:rPr>
              <a:t>b</a:t>
            </a:r>
            <a:r>
              <a:rPr lang="en-GB" sz="7200" dirty="0">
                <a:solidFill>
                  <a:srgbClr val="7030A0"/>
                </a:solidFill>
                <a:latin typeface="SassoonPrimaryInfant" pitchFamily="2" charset="0"/>
              </a:rPr>
              <a:t>ear</a:t>
            </a:r>
          </a:p>
        </p:txBody>
      </p:sp>
      <p:sp>
        <p:nvSpPr>
          <p:cNvPr id="28" name="TextBox 27"/>
          <p:cNvSpPr txBox="1"/>
          <p:nvPr/>
        </p:nvSpPr>
        <p:spPr>
          <a:xfrm>
            <a:off x="2925980" y="4478485"/>
            <a:ext cx="2808312" cy="1200329"/>
          </a:xfrm>
          <a:prstGeom prst="rect">
            <a:avLst/>
          </a:prstGeom>
          <a:noFill/>
        </p:spPr>
        <p:txBody>
          <a:bodyPr wrap="square" rtlCol="0">
            <a:spAutoFit/>
          </a:bodyPr>
          <a:lstStyle/>
          <a:p>
            <a:pPr algn="ctr"/>
            <a:r>
              <a:rPr lang="en-GB" sz="7200" dirty="0">
                <a:latin typeface="SassoonPrimaryInfant" pitchFamily="2" charset="0"/>
              </a:rPr>
              <a:t>h</a:t>
            </a:r>
            <a:r>
              <a:rPr lang="en-GB" sz="7200" dirty="0">
                <a:solidFill>
                  <a:srgbClr val="7030A0"/>
                </a:solidFill>
                <a:latin typeface="SassoonPrimaryInfant" pitchFamily="2" charset="0"/>
              </a:rPr>
              <a:t>air</a:t>
            </a:r>
          </a:p>
        </p:txBody>
      </p:sp>
      <p:sp>
        <p:nvSpPr>
          <p:cNvPr id="29" name="TextBox 28"/>
          <p:cNvSpPr txBox="1"/>
          <p:nvPr/>
        </p:nvSpPr>
        <p:spPr>
          <a:xfrm>
            <a:off x="2904453" y="5513496"/>
            <a:ext cx="2808312" cy="1200329"/>
          </a:xfrm>
          <a:prstGeom prst="rect">
            <a:avLst/>
          </a:prstGeom>
          <a:noFill/>
        </p:spPr>
        <p:txBody>
          <a:bodyPr wrap="square" rtlCol="0">
            <a:spAutoFit/>
          </a:bodyPr>
          <a:lstStyle/>
          <a:p>
            <a:pPr algn="ctr"/>
            <a:r>
              <a:rPr lang="en-GB" sz="7200" dirty="0">
                <a:latin typeface="SassoonPrimaryInfant" pitchFamily="2" charset="0"/>
              </a:rPr>
              <a:t>p</a:t>
            </a:r>
            <a:r>
              <a:rPr lang="en-GB" sz="7200" dirty="0">
                <a:solidFill>
                  <a:srgbClr val="7030A0"/>
                </a:solidFill>
                <a:latin typeface="SassoonPrimaryInfant" pitchFamily="2" charset="0"/>
              </a:rPr>
              <a:t>ure</a:t>
            </a:r>
          </a:p>
        </p:txBody>
      </p:sp>
      <p:cxnSp>
        <p:nvCxnSpPr>
          <p:cNvPr id="30" name="Straight Connector 29"/>
          <p:cNvCxnSpPr/>
          <p:nvPr/>
        </p:nvCxnSpPr>
        <p:spPr>
          <a:xfrm>
            <a:off x="3898088" y="3292694"/>
            <a:ext cx="103395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31" name="Oval 30"/>
          <p:cNvSpPr/>
          <p:nvPr/>
        </p:nvSpPr>
        <p:spPr>
          <a:xfrm>
            <a:off x="3563888" y="3114218"/>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5076056" y="3144956"/>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 name="Straight Connector 32"/>
          <p:cNvCxnSpPr/>
          <p:nvPr/>
        </p:nvCxnSpPr>
        <p:spPr>
          <a:xfrm>
            <a:off x="3813160" y="4359350"/>
            <a:ext cx="103395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6857385" y="4373205"/>
            <a:ext cx="103395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35" name="Oval 34"/>
          <p:cNvSpPr/>
          <p:nvPr/>
        </p:nvSpPr>
        <p:spPr>
          <a:xfrm>
            <a:off x="6444208" y="4359350"/>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3741705" y="5496622"/>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Oval 36"/>
          <p:cNvSpPr/>
          <p:nvPr/>
        </p:nvSpPr>
        <p:spPr>
          <a:xfrm>
            <a:off x="3642079" y="6666631"/>
            <a:ext cx="156383" cy="144683"/>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Connector 38"/>
          <p:cNvCxnSpPr/>
          <p:nvPr/>
        </p:nvCxnSpPr>
        <p:spPr>
          <a:xfrm>
            <a:off x="4055026" y="5513496"/>
            <a:ext cx="103395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4055026" y="6647945"/>
            <a:ext cx="103395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F9F34041-16A0-479E-BB58-057CDA26301F}"/>
              </a:ext>
            </a:extLst>
          </p:cNvPr>
          <p:cNvGrpSpPr/>
          <p:nvPr/>
        </p:nvGrpSpPr>
        <p:grpSpPr>
          <a:xfrm>
            <a:off x="1556646" y="2221487"/>
            <a:ext cx="1120062" cy="4589113"/>
            <a:chOff x="1006737" y="2058449"/>
            <a:chExt cx="1181574" cy="5024137"/>
          </a:xfrm>
        </p:grpSpPr>
        <p:pic>
          <p:nvPicPr>
            <p:cNvPr id="3" name="Picture 2">
              <a:extLst>
                <a:ext uri="{FF2B5EF4-FFF2-40B4-BE49-F238E27FC236}">
                  <a16:creationId xmlns:a16="http://schemas.microsoft.com/office/drawing/2014/main" id="{C33EC82D-5E71-4B0E-8519-41BF27EE3E44}"/>
                </a:ext>
              </a:extLst>
            </p:cNvPr>
            <p:cNvPicPr>
              <a:picLocks noChangeAspect="1"/>
            </p:cNvPicPr>
            <p:nvPr/>
          </p:nvPicPr>
          <p:blipFill>
            <a:blip r:embed="rId7"/>
            <a:stretch>
              <a:fillRect/>
            </a:stretch>
          </p:blipFill>
          <p:spPr>
            <a:xfrm>
              <a:off x="1007269" y="2058449"/>
              <a:ext cx="1175833" cy="1203829"/>
            </a:xfrm>
            <a:prstGeom prst="rect">
              <a:avLst/>
            </a:prstGeom>
          </p:spPr>
        </p:pic>
        <p:pic>
          <p:nvPicPr>
            <p:cNvPr id="5" name="Picture 4">
              <a:extLst>
                <a:ext uri="{FF2B5EF4-FFF2-40B4-BE49-F238E27FC236}">
                  <a16:creationId xmlns:a16="http://schemas.microsoft.com/office/drawing/2014/main" id="{15A99703-4D5C-4F6E-BB16-F9734E17886A}"/>
                </a:ext>
              </a:extLst>
            </p:cNvPr>
            <p:cNvPicPr>
              <a:picLocks noChangeAspect="1"/>
            </p:cNvPicPr>
            <p:nvPr/>
          </p:nvPicPr>
          <p:blipFill>
            <a:blip r:embed="rId8"/>
            <a:stretch>
              <a:fillRect/>
            </a:stretch>
          </p:blipFill>
          <p:spPr>
            <a:xfrm>
              <a:off x="1006737" y="3328034"/>
              <a:ext cx="1175833" cy="1203940"/>
            </a:xfrm>
            <a:prstGeom prst="rect">
              <a:avLst/>
            </a:prstGeom>
          </p:spPr>
        </p:pic>
        <p:pic>
          <p:nvPicPr>
            <p:cNvPr id="8" name="Picture 7">
              <a:extLst>
                <a:ext uri="{FF2B5EF4-FFF2-40B4-BE49-F238E27FC236}">
                  <a16:creationId xmlns:a16="http://schemas.microsoft.com/office/drawing/2014/main" id="{BE2D7159-97E3-4E4B-BF64-3B8BD3AEDEB5}"/>
                </a:ext>
              </a:extLst>
            </p:cNvPr>
            <p:cNvPicPr>
              <a:picLocks noChangeAspect="1"/>
            </p:cNvPicPr>
            <p:nvPr/>
          </p:nvPicPr>
          <p:blipFill>
            <a:blip r:embed="rId9"/>
            <a:stretch>
              <a:fillRect/>
            </a:stretch>
          </p:blipFill>
          <p:spPr>
            <a:xfrm>
              <a:off x="1006737" y="4605434"/>
              <a:ext cx="1181574" cy="1200329"/>
            </a:xfrm>
            <a:prstGeom prst="rect">
              <a:avLst/>
            </a:prstGeom>
          </p:spPr>
        </p:pic>
        <p:pic>
          <p:nvPicPr>
            <p:cNvPr id="10" name="Picture 9">
              <a:extLst>
                <a:ext uri="{FF2B5EF4-FFF2-40B4-BE49-F238E27FC236}">
                  <a16:creationId xmlns:a16="http://schemas.microsoft.com/office/drawing/2014/main" id="{56B9BE48-C0DB-4FDF-AB0F-7EFBC1A27EF8}"/>
                </a:ext>
              </a:extLst>
            </p:cNvPr>
            <p:cNvPicPr>
              <a:picLocks noChangeAspect="1"/>
            </p:cNvPicPr>
            <p:nvPr/>
          </p:nvPicPr>
          <p:blipFill>
            <a:blip r:embed="rId10"/>
            <a:stretch>
              <a:fillRect/>
            </a:stretch>
          </p:blipFill>
          <p:spPr>
            <a:xfrm>
              <a:off x="1006737" y="5878757"/>
              <a:ext cx="1175833" cy="1203829"/>
            </a:xfrm>
            <a:prstGeom prst="rect">
              <a:avLst/>
            </a:prstGeom>
          </p:spPr>
        </p:pic>
      </p:grpSp>
      <p:sp>
        <p:nvSpPr>
          <p:cNvPr id="44" name="10-Point Star 18">
            <a:extLst>
              <a:ext uri="{FF2B5EF4-FFF2-40B4-BE49-F238E27FC236}">
                <a16:creationId xmlns:a16="http://schemas.microsoft.com/office/drawing/2014/main" id="{BDF12E03-1417-491B-A022-18F8F7B8FBEE}"/>
              </a:ext>
            </a:extLst>
          </p:cNvPr>
          <p:cNvSpPr/>
          <p:nvPr/>
        </p:nvSpPr>
        <p:spPr>
          <a:xfrm>
            <a:off x="6704924" y="55585"/>
            <a:ext cx="2373132" cy="1128723"/>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E57BA90E-AC57-4876-B44A-185D15C28314}"/>
              </a:ext>
            </a:extLst>
          </p:cNvPr>
          <p:cNvSpPr txBox="1"/>
          <p:nvPr/>
        </p:nvSpPr>
        <p:spPr>
          <a:xfrm>
            <a:off x="6943994" y="216736"/>
            <a:ext cx="1984070" cy="707886"/>
          </a:xfrm>
          <a:prstGeom prst="rect">
            <a:avLst/>
          </a:prstGeom>
          <a:noFill/>
        </p:spPr>
        <p:txBody>
          <a:bodyPr wrap="square" rtlCol="0">
            <a:spAutoFit/>
          </a:bodyPr>
          <a:lstStyle/>
          <a:p>
            <a:r>
              <a:rPr lang="en-GB" sz="4000" dirty="0">
                <a:latin typeface="SassoonPrimaryInfant" pitchFamily="2" charset="0"/>
              </a:rPr>
              <a:t>Activity</a:t>
            </a:r>
          </a:p>
        </p:txBody>
      </p:sp>
      <p:sp>
        <p:nvSpPr>
          <p:cNvPr id="38" name="Oval 37">
            <a:extLst>
              <a:ext uri="{FF2B5EF4-FFF2-40B4-BE49-F238E27FC236}">
                <a16:creationId xmlns:a16="http://schemas.microsoft.com/office/drawing/2014/main" id="{6E9A288B-10B4-4744-A062-B40D5CB1C1F7}"/>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2429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5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3"/>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Table 1">
            <a:extLst>
              <a:ext uri="{FF2B5EF4-FFF2-40B4-BE49-F238E27FC236}">
                <a16:creationId xmlns:a16="http://schemas.microsoft.com/office/drawing/2014/main" id="{ABBB8D2E-56D3-48C5-B39F-9D706FE3C71A}"/>
              </a:ext>
            </a:extLst>
          </p:cNvPr>
          <p:cNvGraphicFramePr>
            <a:graphicFrameLocks noGrp="1"/>
          </p:cNvGraphicFramePr>
          <p:nvPr>
            <p:extLst>
              <p:ext uri="{D42A27DB-BD31-4B8C-83A1-F6EECF244321}">
                <p14:modId xmlns:p14="http://schemas.microsoft.com/office/powerpoint/2010/main" val="572047713"/>
              </p:ext>
            </p:extLst>
          </p:nvPr>
        </p:nvGraphicFramePr>
        <p:xfrm>
          <a:off x="539681" y="1113749"/>
          <a:ext cx="8005820" cy="5186472"/>
        </p:xfrm>
        <a:graphic>
          <a:graphicData uri="http://schemas.openxmlformats.org/drawingml/2006/table">
            <a:tbl>
              <a:tblPr firstRow="1" firstCol="1" bandRow="1">
                <a:tableStyleId>{5C22544A-7EE6-4342-B048-85BDC9FD1C3A}</a:tableStyleId>
              </a:tblPr>
              <a:tblGrid>
                <a:gridCol w="1601164">
                  <a:extLst>
                    <a:ext uri="{9D8B030D-6E8A-4147-A177-3AD203B41FA5}">
                      <a16:colId xmlns:a16="http://schemas.microsoft.com/office/drawing/2014/main" val="54925880"/>
                    </a:ext>
                  </a:extLst>
                </a:gridCol>
                <a:gridCol w="1601164">
                  <a:extLst>
                    <a:ext uri="{9D8B030D-6E8A-4147-A177-3AD203B41FA5}">
                      <a16:colId xmlns:a16="http://schemas.microsoft.com/office/drawing/2014/main" val="2214788963"/>
                    </a:ext>
                  </a:extLst>
                </a:gridCol>
                <a:gridCol w="1601164">
                  <a:extLst>
                    <a:ext uri="{9D8B030D-6E8A-4147-A177-3AD203B41FA5}">
                      <a16:colId xmlns:a16="http://schemas.microsoft.com/office/drawing/2014/main" val="2786305308"/>
                    </a:ext>
                  </a:extLst>
                </a:gridCol>
                <a:gridCol w="1601164">
                  <a:extLst>
                    <a:ext uri="{9D8B030D-6E8A-4147-A177-3AD203B41FA5}">
                      <a16:colId xmlns:a16="http://schemas.microsoft.com/office/drawing/2014/main" val="1000373134"/>
                    </a:ext>
                  </a:extLst>
                </a:gridCol>
                <a:gridCol w="1601164">
                  <a:extLst>
                    <a:ext uri="{9D8B030D-6E8A-4147-A177-3AD203B41FA5}">
                      <a16:colId xmlns:a16="http://schemas.microsoft.com/office/drawing/2014/main" val="3508303776"/>
                    </a:ext>
                  </a:extLst>
                </a:gridCol>
              </a:tblGrid>
              <a:tr h="977721">
                <a:tc>
                  <a:txBody>
                    <a:bodyPr/>
                    <a:lstStyle/>
                    <a:p>
                      <a:pPr algn="ctr">
                        <a:lnSpc>
                          <a:spcPct val="107000"/>
                        </a:lnSpc>
                        <a:spcAft>
                          <a:spcPts val="0"/>
                        </a:spcAft>
                      </a:pPr>
                      <a:r>
                        <a:rPr lang="en-GB" sz="4000" b="0" dirty="0">
                          <a:solidFill>
                            <a:schemeClr val="tx1"/>
                          </a:solidFill>
                          <a:effectLst/>
                          <a:latin typeface="SassoonPrimaryInfant" pitchFamily="2" charset="0"/>
                        </a:rPr>
                        <a:t>kick</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solidFill>
                            <a:schemeClr val="tx1"/>
                          </a:solidFill>
                          <a:effectLst/>
                          <a:latin typeface="SassoonPrimaryInfant" pitchFamily="2" charset="0"/>
                        </a:rPr>
                        <a:t>huff</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solidFill>
                            <a:schemeClr val="tx1"/>
                          </a:solidFill>
                          <a:effectLst/>
                          <a:latin typeface="SassoonPrimaryInfant" pitchFamily="2" charset="0"/>
                        </a:rPr>
                        <a:t>fill</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solidFill>
                            <a:schemeClr val="tx1"/>
                          </a:solidFill>
                          <a:effectLst/>
                          <a:latin typeface="SassoonPrimaryInfant" pitchFamily="2" charset="0"/>
                        </a:rPr>
                        <a:t>miss</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solidFill>
                            <a:schemeClr val="tx1"/>
                          </a:solidFill>
                          <a:effectLst/>
                          <a:latin typeface="SassoonPrimaryInfant" pitchFamily="2" charset="0"/>
                        </a:rPr>
                        <a:t>buzz</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6181751"/>
                  </a:ext>
                </a:extLst>
              </a:tr>
              <a:tr h="977721">
                <a:tc>
                  <a:txBody>
                    <a:bodyPr/>
                    <a:lstStyle/>
                    <a:p>
                      <a:pPr algn="ctr">
                        <a:lnSpc>
                          <a:spcPct val="107000"/>
                        </a:lnSpc>
                        <a:spcAft>
                          <a:spcPts val="0"/>
                        </a:spcAft>
                      </a:pPr>
                      <a:r>
                        <a:rPr lang="en-GB" sz="4000" b="0" dirty="0">
                          <a:solidFill>
                            <a:schemeClr val="tx1"/>
                          </a:solidFill>
                          <a:effectLst/>
                          <a:latin typeface="SassoonPrimaryInfant" pitchFamily="2" charset="0"/>
                        </a:rPr>
                        <a:t>quick</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rich</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shop</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thin</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ring</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05761592"/>
                  </a:ext>
                </a:extLst>
              </a:tr>
              <a:tr h="977721">
                <a:tc>
                  <a:txBody>
                    <a:bodyPr/>
                    <a:lstStyle/>
                    <a:p>
                      <a:pPr algn="ctr">
                        <a:lnSpc>
                          <a:spcPct val="107000"/>
                        </a:lnSpc>
                        <a:spcAft>
                          <a:spcPts val="0"/>
                        </a:spcAft>
                      </a:pPr>
                      <a:r>
                        <a:rPr lang="en-GB" sz="4000" b="0" dirty="0">
                          <a:solidFill>
                            <a:schemeClr val="tx1"/>
                          </a:solidFill>
                          <a:effectLst/>
                          <a:latin typeface="SassoonPrimaryInfant" pitchFamily="2" charset="0"/>
                        </a:rPr>
                        <a:t>rain</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ea typeface="Calibri" panose="020F0502020204030204" pitchFamily="34" charset="0"/>
                          <a:cs typeface="Times New Roman" panose="02020603050405020304" pitchFamily="18" charset="0"/>
                        </a:rPr>
                        <a:t>week</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coat</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hoop</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book</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6514422"/>
                  </a:ext>
                </a:extLst>
              </a:tr>
              <a:tr h="977721">
                <a:tc>
                  <a:txBody>
                    <a:bodyPr/>
                    <a:lstStyle/>
                    <a:p>
                      <a:pPr algn="ctr">
                        <a:lnSpc>
                          <a:spcPct val="107000"/>
                        </a:lnSpc>
                        <a:spcAft>
                          <a:spcPts val="0"/>
                        </a:spcAft>
                      </a:pPr>
                      <a:r>
                        <a:rPr lang="en-GB" sz="4000" b="0" dirty="0">
                          <a:solidFill>
                            <a:schemeClr val="tx1"/>
                          </a:solidFill>
                          <a:effectLst/>
                          <a:latin typeface="SassoonPrimaryInfant" pitchFamily="2" charset="0"/>
                        </a:rPr>
                        <a:t>card</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fork</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turn</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down</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ea typeface="Calibri" panose="020F0502020204030204" pitchFamily="34" charset="0"/>
                          <a:cs typeface="Times New Roman" panose="02020603050405020304" pitchFamily="18" charset="0"/>
                        </a:rPr>
                        <a:t>coin</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5912471"/>
                  </a:ext>
                </a:extLst>
              </a:tr>
              <a:tr h="977721">
                <a:tc>
                  <a:txBody>
                    <a:bodyPr/>
                    <a:lstStyle/>
                    <a:p>
                      <a:pPr algn="ctr">
                        <a:lnSpc>
                          <a:spcPct val="107000"/>
                        </a:lnSpc>
                        <a:spcAft>
                          <a:spcPts val="0"/>
                        </a:spcAft>
                      </a:pPr>
                      <a:r>
                        <a:rPr lang="en-GB" sz="4000" b="0" dirty="0">
                          <a:solidFill>
                            <a:schemeClr val="tx1"/>
                          </a:solidFill>
                          <a:effectLst/>
                          <a:latin typeface="SassoonPrimaryInfant" pitchFamily="2" charset="0"/>
                          <a:ea typeface="Calibri" panose="020F0502020204030204" pitchFamily="34" charset="0"/>
                          <a:cs typeface="Times New Roman" panose="02020603050405020304" pitchFamily="18" charset="0"/>
                        </a:rPr>
                        <a:t>herb</a:t>
                      </a:r>
                      <a:endParaRPr lang="en-GB" sz="900" b="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ea typeface="Calibri" panose="020F0502020204030204" pitchFamily="34" charset="0"/>
                          <a:cs typeface="Times New Roman" panose="02020603050405020304" pitchFamily="18" charset="0"/>
                        </a:rPr>
                        <a:t>jumper</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light</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fear</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4000" b="0" dirty="0">
                          <a:effectLst/>
                          <a:latin typeface="SassoonPrimaryInfant" pitchFamily="2" charset="0"/>
                        </a:rPr>
                        <a:t>cure</a:t>
                      </a:r>
                      <a:endParaRPr lang="en-GB" sz="900" b="0" dirty="0">
                        <a:effectLst/>
                        <a:latin typeface="SassoonPrimaryInfant" pitchFamily="2" charset="0"/>
                        <a:ea typeface="Calibri" panose="020F0502020204030204" pitchFamily="34" charset="0"/>
                        <a:cs typeface="Times New Roman" panose="02020603050405020304" pitchFamily="18" charset="0"/>
                      </a:endParaRPr>
                    </a:p>
                  </a:txBody>
                  <a:tcPr marL="57311" marR="5731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8497992"/>
                  </a:ext>
                </a:extLst>
              </a:tr>
            </a:tbl>
          </a:graphicData>
        </a:graphic>
      </p:graphicFrame>
      <p:sp>
        <p:nvSpPr>
          <p:cNvPr id="3" name="Oval 2">
            <a:extLst>
              <a:ext uri="{FF2B5EF4-FFF2-40B4-BE49-F238E27FC236}">
                <a16:creationId xmlns:a16="http://schemas.microsoft.com/office/drawing/2014/main" id="{F80286FC-1342-48A7-8849-50766481FF81}"/>
              </a:ext>
            </a:extLst>
          </p:cNvPr>
          <p:cNvSpPr/>
          <p:nvPr/>
        </p:nvSpPr>
        <p:spPr>
          <a:xfrm flipH="1">
            <a:off x="1001737"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969AE78D-01C3-42C3-9DE6-2500A05225CB}"/>
              </a:ext>
            </a:extLst>
          </p:cNvPr>
          <p:cNvSpPr/>
          <p:nvPr/>
        </p:nvSpPr>
        <p:spPr>
          <a:xfrm flipH="1">
            <a:off x="1207579"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FB871D5-D944-403D-91A4-CC588224CE77}"/>
              </a:ext>
            </a:extLst>
          </p:cNvPr>
          <p:cNvCxnSpPr>
            <a:cxnSpLocks/>
          </p:cNvCxnSpPr>
          <p:nvPr/>
        </p:nvCxnSpPr>
        <p:spPr>
          <a:xfrm>
            <a:off x="1367309" y="1736899"/>
            <a:ext cx="360040"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CF33B295-D7A5-4E5E-8014-24504477215D}"/>
              </a:ext>
            </a:extLst>
          </p:cNvPr>
          <p:cNvSpPr/>
          <p:nvPr/>
        </p:nvSpPr>
        <p:spPr>
          <a:xfrm flipH="1">
            <a:off x="2865323"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5" name="Straight Connector 44">
            <a:extLst>
              <a:ext uri="{FF2B5EF4-FFF2-40B4-BE49-F238E27FC236}">
                <a16:creationId xmlns:a16="http://schemas.microsoft.com/office/drawing/2014/main" id="{D845BC61-498B-4EE3-8265-9797A215E007}"/>
              </a:ext>
            </a:extLst>
          </p:cNvPr>
          <p:cNvCxnSpPr>
            <a:cxnSpLocks/>
          </p:cNvCxnSpPr>
          <p:nvPr/>
        </p:nvCxnSpPr>
        <p:spPr>
          <a:xfrm>
            <a:off x="3005805" y="1819135"/>
            <a:ext cx="360040"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46" name="Oval 45">
            <a:extLst>
              <a:ext uri="{FF2B5EF4-FFF2-40B4-BE49-F238E27FC236}">
                <a16:creationId xmlns:a16="http://schemas.microsoft.com/office/drawing/2014/main" id="{4BFF83B7-CD68-4100-80E6-716B36AB80A6}"/>
              </a:ext>
            </a:extLst>
          </p:cNvPr>
          <p:cNvSpPr/>
          <p:nvPr/>
        </p:nvSpPr>
        <p:spPr>
          <a:xfrm flipH="1">
            <a:off x="2613157"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CF80BF0C-8E02-4592-B92E-BDAD7B146A3E}"/>
              </a:ext>
            </a:extLst>
          </p:cNvPr>
          <p:cNvSpPr/>
          <p:nvPr/>
        </p:nvSpPr>
        <p:spPr>
          <a:xfrm flipH="1">
            <a:off x="4298889" y="1783485"/>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F7A719F8-D2FE-4E7B-844C-5685AAF4E74D}"/>
              </a:ext>
            </a:extLst>
          </p:cNvPr>
          <p:cNvSpPr/>
          <p:nvPr/>
        </p:nvSpPr>
        <p:spPr>
          <a:xfrm flipH="1">
            <a:off x="4464312"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9" name="Straight Connector 48">
            <a:extLst>
              <a:ext uri="{FF2B5EF4-FFF2-40B4-BE49-F238E27FC236}">
                <a16:creationId xmlns:a16="http://schemas.microsoft.com/office/drawing/2014/main" id="{82FBAAD5-DB19-4408-9E90-CBBFF5EBAB0D}"/>
              </a:ext>
            </a:extLst>
          </p:cNvPr>
          <p:cNvCxnSpPr>
            <a:cxnSpLocks/>
          </p:cNvCxnSpPr>
          <p:nvPr/>
        </p:nvCxnSpPr>
        <p:spPr>
          <a:xfrm>
            <a:off x="4588747" y="1736899"/>
            <a:ext cx="216024"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52CF8DC0-A948-4D42-83BE-7F527DC17CE0}"/>
              </a:ext>
            </a:extLst>
          </p:cNvPr>
          <p:cNvSpPr/>
          <p:nvPr/>
        </p:nvSpPr>
        <p:spPr>
          <a:xfrm flipH="1">
            <a:off x="5844808"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F1A55FBB-9E86-4825-A1F2-1DF67262950C}"/>
              </a:ext>
            </a:extLst>
          </p:cNvPr>
          <p:cNvSpPr/>
          <p:nvPr/>
        </p:nvSpPr>
        <p:spPr>
          <a:xfrm flipH="1">
            <a:off x="6102656"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2" name="Straight Connector 61">
            <a:extLst>
              <a:ext uri="{FF2B5EF4-FFF2-40B4-BE49-F238E27FC236}">
                <a16:creationId xmlns:a16="http://schemas.microsoft.com/office/drawing/2014/main" id="{8BF58B7F-1018-4F9C-9933-C03989B66DCC}"/>
              </a:ext>
            </a:extLst>
          </p:cNvPr>
          <p:cNvCxnSpPr>
            <a:cxnSpLocks/>
          </p:cNvCxnSpPr>
          <p:nvPr/>
        </p:nvCxnSpPr>
        <p:spPr>
          <a:xfrm>
            <a:off x="6228934" y="1736899"/>
            <a:ext cx="360040"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63" name="Oval 62">
            <a:extLst>
              <a:ext uri="{FF2B5EF4-FFF2-40B4-BE49-F238E27FC236}">
                <a16:creationId xmlns:a16="http://schemas.microsoft.com/office/drawing/2014/main" id="{FAEC7FF3-4184-41EC-88F9-85FCDBD9EAD9}"/>
              </a:ext>
            </a:extLst>
          </p:cNvPr>
          <p:cNvSpPr/>
          <p:nvPr/>
        </p:nvSpPr>
        <p:spPr>
          <a:xfrm flipH="1">
            <a:off x="7388188"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95BEEC41-9861-4953-9555-30323D86D5ED}"/>
              </a:ext>
            </a:extLst>
          </p:cNvPr>
          <p:cNvSpPr/>
          <p:nvPr/>
        </p:nvSpPr>
        <p:spPr>
          <a:xfrm flipH="1">
            <a:off x="7633623" y="170356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5" name="Straight Connector 64">
            <a:extLst>
              <a:ext uri="{FF2B5EF4-FFF2-40B4-BE49-F238E27FC236}">
                <a16:creationId xmlns:a16="http://schemas.microsoft.com/office/drawing/2014/main" id="{0F061E7F-EE35-4C40-BF68-99E438B6984F}"/>
              </a:ext>
            </a:extLst>
          </p:cNvPr>
          <p:cNvCxnSpPr>
            <a:cxnSpLocks/>
          </p:cNvCxnSpPr>
          <p:nvPr/>
        </p:nvCxnSpPr>
        <p:spPr>
          <a:xfrm>
            <a:off x="7811248" y="1736899"/>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8CB7A03-929D-409F-98FC-D1DD7EC4004F}"/>
              </a:ext>
            </a:extLst>
          </p:cNvPr>
          <p:cNvCxnSpPr>
            <a:cxnSpLocks/>
          </p:cNvCxnSpPr>
          <p:nvPr/>
        </p:nvCxnSpPr>
        <p:spPr>
          <a:xfrm>
            <a:off x="878551" y="2785851"/>
            <a:ext cx="397650" cy="2029"/>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9254B935-2C8D-4C86-8940-8F4A9B3978E2}"/>
              </a:ext>
            </a:extLst>
          </p:cNvPr>
          <p:cNvCxnSpPr>
            <a:cxnSpLocks/>
          </p:cNvCxnSpPr>
          <p:nvPr/>
        </p:nvCxnSpPr>
        <p:spPr>
          <a:xfrm>
            <a:off x="1517641" y="2710877"/>
            <a:ext cx="360040"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819257B4-FADB-447B-AA63-B780D4EE6BCD}"/>
              </a:ext>
            </a:extLst>
          </p:cNvPr>
          <p:cNvSpPr/>
          <p:nvPr/>
        </p:nvSpPr>
        <p:spPr>
          <a:xfrm flipH="1">
            <a:off x="1337140" y="267558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21D0839A-0167-4EFB-93A9-16F00BA1D182}"/>
              </a:ext>
            </a:extLst>
          </p:cNvPr>
          <p:cNvSpPr/>
          <p:nvPr/>
        </p:nvSpPr>
        <p:spPr>
          <a:xfrm flipH="1">
            <a:off x="2585108" y="267558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E76B562F-74FD-4499-A451-F5666A625078}"/>
              </a:ext>
            </a:extLst>
          </p:cNvPr>
          <p:cNvSpPr/>
          <p:nvPr/>
        </p:nvSpPr>
        <p:spPr>
          <a:xfrm flipH="1">
            <a:off x="2788993" y="267558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1" name="Straight Connector 70">
            <a:extLst>
              <a:ext uri="{FF2B5EF4-FFF2-40B4-BE49-F238E27FC236}">
                <a16:creationId xmlns:a16="http://schemas.microsoft.com/office/drawing/2014/main" id="{9561FF19-9589-4975-B308-658C10C172D6}"/>
              </a:ext>
            </a:extLst>
          </p:cNvPr>
          <p:cNvCxnSpPr>
            <a:cxnSpLocks/>
          </p:cNvCxnSpPr>
          <p:nvPr/>
        </p:nvCxnSpPr>
        <p:spPr>
          <a:xfrm>
            <a:off x="2954466" y="2708920"/>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4896CD3-3986-4D85-A20A-7AAD0C3467F5}"/>
              </a:ext>
            </a:extLst>
          </p:cNvPr>
          <p:cNvCxnSpPr>
            <a:cxnSpLocks/>
          </p:cNvCxnSpPr>
          <p:nvPr/>
        </p:nvCxnSpPr>
        <p:spPr>
          <a:xfrm>
            <a:off x="4086640" y="2706571"/>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73" name="Oval 72">
            <a:extLst>
              <a:ext uri="{FF2B5EF4-FFF2-40B4-BE49-F238E27FC236}">
                <a16:creationId xmlns:a16="http://schemas.microsoft.com/office/drawing/2014/main" id="{699AC8D7-5AB8-47E5-8169-9D6F6A0CA5DF}"/>
              </a:ext>
            </a:extLst>
          </p:cNvPr>
          <p:cNvSpPr/>
          <p:nvPr/>
        </p:nvSpPr>
        <p:spPr>
          <a:xfrm flipH="1">
            <a:off x="4608166" y="267558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63572702-E6C5-4CE6-A755-DC3582C60014}"/>
              </a:ext>
            </a:extLst>
          </p:cNvPr>
          <p:cNvSpPr/>
          <p:nvPr/>
        </p:nvSpPr>
        <p:spPr>
          <a:xfrm flipH="1">
            <a:off x="4883918" y="267558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5" name="Straight Connector 74">
            <a:extLst>
              <a:ext uri="{FF2B5EF4-FFF2-40B4-BE49-F238E27FC236}">
                <a16:creationId xmlns:a16="http://schemas.microsoft.com/office/drawing/2014/main" id="{A006998A-287D-43EB-A37A-BC0DA68B1A39}"/>
              </a:ext>
            </a:extLst>
          </p:cNvPr>
          <p:cNvCxnSpPr>
            <a:cxnSpLocks/>
          </p:cNvCxnSpPr>
          <p:nvPr/>
        </p:nvCxnSpPr>
        <p:spPr>
          <a:xfrm>
            <a:off x="5776927" y="2675583"/>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76" name="Oval 75">
            <a:extLst>
              <a:ext uri="{FF2B5EF4-FFF2-40B4-BE49-F238E27FC236}">
                <a16:creationId xmlns:a16="http://schemas.microsoft.com/office/drawing/2014/main" id="{2D727676-2174-46E4-BC7B-D654F19FF6C9}"/>
              </a:ext>
            </a:extLst>
          </p:cNvPr>
          <p:cNvSpPr/>
          <p:nvPr/>
        </p:nvSpPr>
        <p:spPr>
          <a:xfrm flipH="1">
            <a:off x="6215669" y="2642246"/>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BACA86E8-AE11-41D7-8F6C-8440F73F8C2B}"/>
              </a:ext>
            </a:extLst>
          </p:cNvPr>
          <p:cNvSpPr/>
          <p:nvPr/>
        </p:nvSpPr>
        <p:spPr>
          <a:xfrm flipH="1">
            <a:off x="6385243" y="2644740"/>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CF5C6F70-20AB-41CB-B0E8-3B29DD04E8D4}"/>
              </a:ext>
            </a:extLst>
          </p:cNvPr>
          <p:cNvSpPr/>
          <p:nvPr/>
        </p:nvSpPr>
        <p:spPr>
          <a:xfrm flipH="1">
            <a:off x="7411604" y="265103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a:extLst>
              <a:ext uri="{FF2B5EF4-FFF2-40B4-BE49-F238E27FC236}">
                <a16:creationId xmlns:a16="http://schemas.microsoft.com/office/drawing/2014/main" id="{13296357-AFF8-4EC8-96FF-D4E407A10AFA}"/>
              </a:ext>
            </a:extLst>
          </p:cNvPr>
          <p:cNvSpPr/>
          <p:nvPr/>
        </p:nvSpPr>
        <p:spPr>
          <a:xfrm flipH="1">
            <a:off x="7565001" y="265103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0" name="Straight Connector 79">
            <a:extLst>
              <a:ext uri="{FF2B5EF4-FFF2-40B4-BE49-F238E27FC236}">
                <a16:creationId xmlns:a16="http://schemas.microsoft.com/office/drawing/2014/main" id="{F3CE9D5C-06B3-478B-AF3B-F7654927F592}"/>
              </a:ext>
            </a:extLst>
          </p:cNvPr>
          <p:cNvCxnSpPr>
            <a:cxnSpLocks/>
          </p:cNvCxnSpPr>
          <p:nvPr/>
        </p:nvCxnSpPr>
        <p:spPr>
          <a:xfrm flipV="1">
            <a:off x="7714658" y="2785851"/>
            <a:ext cx="456630" cy="1086"/>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81" name="Oval 80">
            <a:extLst>
              <a:ext uri="{FF2B5EF4-FFF2-40B4-BE49-F238E27FC236}">
                <a16:creationId xmlns:a16="http://schemas.microsoft.com/office/drawing/2014/main" id="{D2DF2F33-97DF-4992-A79C-8D92489D76D3}"/>
              </a:ext>
            </a:extLst>
          </p:cNvPr>
          <p:cNvSpPr/>
          <p:nvPr/>
        </p:nvSpPr>
        <p:spPr>
          <a:xfrm flipH="1">
            <a:off x="966430" y="3624590"/>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2" name="Straight Connector 81">
            <a:extLst>
              <a:ext uri="{FF2B5EF4-FFF2-40B4-BE49-F238E27FC236}">
                <a16:creationId xmlns:a16="http://schemas.microsoft.com/office/drawing/2014/main" id="{7A4E05E9-3C77-4400-8DC1-1DC9D9FDCE67}"/>
              </a:ext>
            </a:extLst>
          </p:cNvPr>
          <p:cNvCxnSpPr>
            <a:cxnSpLocks/>
          </p:cNvCxnSpPr>
          <p:nvPr/>
        </p:nvCxnSpPr>
        <p:spPr>
          <a:xfrm>
            <a:off x="1125486" y="3667967"/>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83" name="Oval 82">
            <a:extLst>
              <a:ext uri="{FF2B5EF4-FFF2-40B4-BE49-F238E27FC236}">
                <a16:creationId xmlns:a16="http://schemas.microsoft.com/office/drawing/2014/main" id="{765C011D-6417-45DD-886D-8A1660130AB5}"/>
              </a:ext>
            </a:extLst>
          </p:cNvPr>
          <p:cNvSpPr/>
          <p:nvPr/>
        </p:nvSpPr>
        <p:spPr>
          <a:xfrm flipH="1">
            <a:off x="1571564" y="3634630"/>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a:extLst>
              <a:ext uri="{FF2B5EF4-FFF2-40B4-BE49-F238E27FC236}">
                <a16:creationId xmlns:a16="http://schemas.microsoft.com/office/drawing/2014/main" id="{CCD935B8-B17E-4878-AD66-EF0CF955428C}"/>
              </a:ext>
            </a:extLst>
          </p:cNvPr>
          <p:cNvSpPr/>
          <p:nvPr/>
        </p:nvSpPr>
        <p:spPr>
          <a:xfrm flipH="1">
            <a:off x="2555291" y="3627876"/>
            <a:ext cx="68622" cy="66674"/>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030A0"/>
              </a:solidFill>
            </a:endParaRPr>
          </a:p>
        </p:txBody>
      </p:sp>
      <p:cxnSp>
        <p:nvCxnSpPr>
          <p:cNvPr id="87" name="Straight Connector 86">
            <a:extLst>
              <a:ext uri="{FF2B5EF4-FFF2-40B4-BE49-F238E27FC236}">
                <a16:creationId xmlns:a16="http://schemas.microsoft.com/office/drawing/2014/main" id="{E9AA2789-4524-43BB-A547-C6AAE2367C37}"/>
              </a:ext>
            </a:extLst>
          </p:cNvPr>
          <p:cNvCxnSpPr>
            <a:cxnSpLocks/>
          </p:cNvCxnSpPr>
          <p:nvPr/>
        </p:nvCxnSpPr>
        <p:spPr>
          <a:xfrm>
            <a:off x="2754081" y="3672357"/>
            <a:ext cx="450645"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88" name="Oval 87">
            <a:extLst>
              <a:ext uri="{FF2B5EF4-FFF2-40B4-BE49-F238E27FC236}">
                <a16:creationId xmlns:a16="http://schemas.microsoft.com/office/drawing/2014/main" id="{33E9A292-450E-49C9-A2F1-852A94EA5DA4}"/>
              </a:ext>
            </a:extLst>
          </p:cNvPr>
          <p:cNvSpPr/>
          <p:nvPr/>
        </p:nvSpPr>
        <p:spPr>
          <a:xfrm flipH="1">
            <a:off x="3286810" y="363094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a:extLst>
              <a:ext uri="{FF2B5EF4-FFF2-40B4-BE49-F238E27FC236}">
                <a16:creationId xmlns:a16="http://schemas.microsoft.com/office/drawing/2014/main" id="{52057480-0BD7-44A3-8584-73A0039C5A06}"/>
              </a:ext>
            </a:extLst>
          </p:cNvPr>
          <p:cNvSpPr/>
          <p:nvPr/>
        </p:nvSpPr>
        <p:spPr>
          <a:xfrm flipH="1">
            <a:off x="4170567" y="363842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1" name="Straight Connector 90">
            <a:extLst>
              <a:ext uri="{FF2B5EF4-FFF2-40B4-BE49-F238E27FC236}">
                <a16:creationId xmlns:a16="http://schemas.microsoft.com/office/drawing/2014/main" id="{8FE0E08D-9B78-4673-8DDB-F623D47F02E7}"/>
              </a:ext>
            </a:extLst>
          </p:cNvPr>
          <p:cNvCxnSpPr>
            <a:cxnSpLocks/>
          </p:cNvCxnSpPr>
          <p:nvPr/>
        </p:nvCxnSpPr>
        <p:spPr>
          <a:xfrm>
            <a:off x="4378880" y="3680397"/>
            <a:ext cx="425891"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92" name="Oval 91">
            <a:extLst>
              <a:ext uri="{FF2B5EF4-FFF2-40B4-BE49-F238E27FC236}">
                <a16:creationId xmlns:a16="http://schemas.microsoft.com/office/drawing/2014/main" id="{51AE83AB-471D-45FF-B5AD-86C146120BE8}"/>
              </a:ext>
            </a:extLst>
          </p:cNvPr>
          <p:cNvSpPr/>
          <p:nvPr/>
        </p:nvSpPr>
        <p:spPr>
          <a:xfrm flipH="1">
            <a:off x="4867192" y="363842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B68590EF-22AE-4A02-9137-27835D340846}"/>
              </a:ext>
            </a:extLst>
          </p:cNvPr>
          <p:cNvSpPr/>
          <p:nvPr/>
        </p:nvSpPr>
        <p:spPr>
          <a:xfrm flipH="1">
            <a:off x="5712420" y="363842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4" name="Straight Connector 93">
            <a:extLst>
              <a:ext uri="{FF2B5EF4-FFF2-40B4-BE49-F238E27FC236}">
                <a16:creationId xmlns:a16="http://schemas.microsoft.com/office/drawing/2014/main" id="{6D74EA9D-68B3-4DF4-82FD-98D496AA3006}"/>
              </a:ext>
            </a:extLst>
          </p:cNvPr>
          <p:cNvCxnSpPr>
            <a:cxnSpLocks/>
          </p:cNvCxnSpPr>
          <p:nvPr/>
        </p:nvCxnSpPr>
        <p:spPr>
          <a:xfrm>
            <a:off x="5913430" y="3664285"/>
            <a:ext cx="421591"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95" name="Oval 94">
            <a:extLst>
              <a:ext uri="{FF2B5EF4-FFF2-40B4-BE49-F238E27FC236}">
                <a16:creationId xmlns:a16="http://schemas.microsoft.com/office/drawing/2014/main" id="{DCFBEED4-1248-4D29-9732-FB75DB6F813B}"/>
              </a:ext>
            </a:extLst>
          </p:cNvPr>
          <p:cNvSpPr/>
          <p:nvPr/>
        </p:nvSpPr>
        <p:spPr>
          <a:xfrm flipH="1">
            <a:off x="6483598" y="3731084"/>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FD4B9066-A487-4D9B-9CA2-C1BA41E95200}"/>
              </a:ext>
            </a:extLst>
          </p:cNvPr>
          <p:cNvSpPr/>
          <p:nvPr/>
        </p:nvSpPr>
        <p:spPr>
          <a:xfrm flipH="1">
            <a:off x="7313271" y="363842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BBD384DE-4615-4069-8C86-F380E5F2B215}"/>
              </a:ext>
            </a:extLst>
          </p:cNvPr>
          <p:cNvSpPr/>
          <p:nvPr/>
        </p:nvSpPr>
        <p:spPr>
          <a:xfrm flipH="1">
            <a:off x="8099495" y="3638329"/>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Connector 97">
            <a:extLst>
              <a:ext uri="{FF2B5EF4-FFF2-40B4-BE49-F238E27FC236}">
                <a16:creationId xmlns:a16="http://schemas.microsoft.com/office/drawing/2014/main" id="{A4DC5908-CE6F-4003-B9B9-CC217F3F03FD}"/>
              </a:ext>
            </a:extLst>
          </p:cNvPr>
          <p:cNvCxnSpPr>
            <a:cxnSpLocks/>
          </p:cNvCxnSpPr>
          <p:nvPr/>
        </p:nvCxnSpPr>
        <p:spPr>
          <a:xfrm>
            <a:off x="7534638" y="3680397"/>
            <a:ext cx="45663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99" name="Oval 98">
            <a:extLst>
              <a:ext uri="{FF2B5EF4-FFF2-40B4-BE49-F238E27FC236}">
                <a16:creationId xmlns:a16="http://schemas.microsoft.com/office/drawing/2014/main" id="{0158D851-1D8C-4EDD-B779-6C753734675F}"/>
              </a:ext>
            </a:extLst>
          </p:cNvPr>
          <p:cNvSpPr/>
          <p:nvPr/>
        </p:nvSpPr>
        <p:spPr>
          <a:xfrm flipH="1">
            <a:off x="972854" y="46126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0" name="Straight Connector 99">
            <a:extLst>
              <a:ext uri="{FF2B5EF4-FFF2-40B4-BE49-F238E27FC236}">
                <a16:creationId xmlns:a16="http://schemas.microsoft.com/office/drawing/2014/main" id="{78ACCCA5-1A84-4057-A779-F7088632BC11}"/>
              </a:ext>
            </a:extLst>
          </p:cNvPr>
          <p:cNvCxnSpPr>
            <a:cxnSpLocks/>
          </p:cNvCxnSpPr>
          <p:nvPr/>
        </p:nvCxnSpPr>
        <p:spPr>
          <a:xfrm>
            <a:off x="1125486" y="4663593"/>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01" name="Oval 100">
            <a:extLst>
              <a:ext uri="{FF2B5EF4-FFF2-40B4-BE49-F238E27FC236}">
                <a16:creationId xmlns:a16="http://schemas.microsoft.com/office/drawing/2014/main" id="{D95E75B9-B161-4120-93E1-D4FBFF4226FA}"/>
              </a:ext>
            </a:extLst>
          </p:cNvPr>
          <p:cNvSpPr/>
          <p:nvPr/>
        </p:nvSpPr>
        <p:spPr>
          <a:xfrm flipH="1">
            <a:off x="1610516" y="4627013"/>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a:extLst>
              <a:ext uri="{FF2B5EF4-FFF2-40B4-BE49-F238E27FC236}">
                <a16:creationId xmlns:a16="http://schemas.microsoft.com/office/drawing/2014/main" id="{75D70E16-0E03-401E-96B6-10739CDA2029}"/>
              </a:ext>
            </a:extLst>
          </p:cNvPr>
          <p:cNvSpPr/>
          <p:nvPr/>
        </p:nvSpPr>
        <p:spPr>
          <a:xfrm flipH="1">
            <a:off x="2536535" y="470690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a:extLst>
              <a:ext uri="{FF2B5EF4-FFF2-40B4-BE49-F238E27FC236}">
                <a16:creationId xmlns:a16="http://schemas.microsoft.com/office/drawing/2014/main" id="{F469DF52-F7BE-4B7A-96E2-6E8D1068F7C4}"/>
              </a:ext>
            </a:extLst>
          </p:cNvPr>
          <p:cNvSpPr/>
          <p:nvPr/>
        </p:nvSpPr>
        <p:spPr>
          <a:xfrm flipH="1">
            <a:off x="3205864" y="46126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5" name="Straight Connector 104">
            <a:extLst>
              <a:ext uri="{FF2B5EF4-FFF2-40B4-BE49-F238E27FC236}">
                <a16:creationId xmlns:a16="http://schemas.microsoft.com/office/drawing/2014/main" id="{17948142-398E-44B7-8091-709A2F6B8F7F}"/>
              </a:ext>
            </a:extLst>
          </p:cNvPr>
          <p:cNvCxnSpPr>
            <a:cxnSpLocks/>
          </p:cNvCxnSpPr>
          <p:nvPr/>
        </p:nvCxnSpPr>
        <p:spPr>
          <a:xfrm>
            <a:off x="2719614" y="4642336"/>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45CA832C-9FB4-4315-9A32-8C3A489968AD}"/>
              </a:ext>
            </a:extLst>
          </p:cNvPr>
          <p:cNvCxnSpPr>
            <a:cxnSpLocks/>
          </p:cNvCxnSpPr>
          <p:nvPr/>
        </p:nvCxnSpPr>
        <p:spPr>
          <a:xfrm>
            <a:off x="4316748" y="4656180"/>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07" name="Oval 106">
            <a:extLst>
              <a:ext uri="{FF2B5EF4-FFF2-40B4-BE49-F238E27FC236}">
                <a16:creationId xmlns:a16="http://schemas.microsoft.com/office/drawing/2014/main" id="{4806BF57-399F-41FB-87C7-E0589DE6AEE9}"/>
              </a:ext>
            </a:extLst>
          </p:cNvPr>
          <p:cNvSpPr/>
          <p:nvPr/>
        </p:nvSpPr>
        <p:spPr>
          <a:xfrm flipH="1">
            <a:off x="4167951" y="46126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a:extLst>
              <a:ext uri="{FF2B5EF4-FFF2-40B4-BE49-F238E27FC236}">
                <a16:creationId xmlns:a16="http://schemas.microsoft.com/office/drawing/2014/main" id="{41BF4B5E-5119-4A2B-9443-58E441E08583}"/>
              </a:ext>
            </a:extLst>
          </p:cNvPr>
          <p:cNvSpPr/>
          <p:nvPr/>
        </p:nvSpPr>
        <p:spPr>
          <a:xfrm flipH="1">
            <a:off x="4811044" y="46229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a:extLst>
              <a:ext uri="{FF2B5EF4-FFF2-40B4-BE49-F238E27FC236}">
                <a16:creationId xmlns:a16="http://schemas.microsoft.com/office/drawing/2014/main" id="{68859A2D-0483-4BCD-A3C7-092C4622DF67}"/>
              </a:ext>
            </a:extLst>
          </p:cNvPr>
          <p:cNvSpPr/>
          <p:nvPr/>
        </p:nvSpPr>
        <p:spPr>
          <a:xfrm flipH="1">
            <a:off x="5687771" y="46126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0" name="Straight Connector 109">
            <a:extLst>
              <a:ext uri="{FF2B5EF4-FFF2-40B4-BE49-F238E27FC236}">
                <a16:creationId xmlns:a16="http://schemas.microsoft.com/office/drawing/2014/main" id="{98EF4002-5178-4A50-B363-C7DBD0E078DB}"/>
              </a:ext>
            </a:extLst>
          </p:cNvPr>
          <p:cNvCxnSpPr>
            <a:cxnSpLocks/>
          </p:cNvCxnSpPr>
          <p:nvPr/>
        </p:nvCxnSpPr>
        <p:spPr>
          <a:xfrm>
            <a:off x="5880082" y="4642336"/>
            <a:ext cx="53947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11" name="Oval 110">
            <a:extLst>
              <a:ext uri="{FF2B5EF4-FFF2-40B4-BE49-F238E27FC236}">
                <a16:creationId xmlns:a16="http://schemas.microsoft.com/office/drawing/2014/main" id="{6BDEC134-8179-46F4-BCED-10A1970136A1}"/>
              </a:ext>
            </a:extLst>
          </p:cNvPr>
          <p:cNvSpPr/>
          <p:nvPr/>
        </p:nvSpPr>
        <p:spPr>
          <a:xfrm flipH="1">
            <a:off x="6542213" y="4618289"/>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F977EDA0-CAD3-4077-B204-9598B19D1015}"/>
              </a:ext>
            </a:extLst>
          </p:cNvPr>
          <p:cNvSpPr/>
          <p:nvPr/>
        </p:nvSpPr>
        <p:spPr>
          <a:xfrm flipH="1">
            <a:off x="7414175" y="4619675"/>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3" name="Straight Connector 112">
            <a:extLst>
              <a:ext uri="{FF2B5EF4-FFF2-40B4-BE49-F238E27FC236}">
                <a16:creationId xmlns:a16="http://schemas.microsoft.com/office/drawing/2014/main" id="{870B4091-A4A0-44A4-891F-29F84650EFE2}"/>
              </a:ext>
            </a:extLst>
          </p:cNvPr>
          <p:cNvCxnSpPr>
            <a:cxnSpLocks/>
          </p:cNvCxnSpPr>
          <p:nvPr/>
        </p:nvCxnSpPr>
        <p:spPr>
          <a:xfrm>
            <a:off x="7565001" y="4660350"/>
            <a:ext cx="377972"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14" name="Oval 113">
            <a:extLst>
              <a:ext uri="{FF2B5EF4-FFF2-40B4-BE49-F238E27FC236}">
                <a16:creationId xmlns:a16="http://schemas.microsoft.com/office/drawing/2014/main" id="{A6D3B530-7771-45DB-939A-CF1C7B66FF6B}"/>
              </a:ext>
            </a:extLst>
          </p:cNvPr>
          <p:cNvSpPr/>
          <p:nvPr/>
        </p:nvSpPr>
        <p:spPr>
          <a:xfrm flipH="1">
            <a:off x="961381" y="558236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9C90F228-1DFF-4F75-B5AF-C24CDEFA02C9}"/>
              </a:ext>
            </a:extLst>
          </p:cNvPr>
          <p:cNvSpPr/>
          <p:nvPr/>
        </p:nvSpPr>
        <p:spPr>
          <a:xfrm flipH="1">
            <a:off x="1630993" y="558410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8" name="Straight Connector 117">
            <a:extLst>
              <a:ext uri="{FF2B5EF4-FFF2-40B4-BE49-F238E27FC236}">
                <a16:creationId xmlns:a16="http://schemas.microsoft.com/office/drawing/2014/main" id="{61FCE343-64AB-4B44-8446-FDAC9B87AB4A}"/>
              </a:ext>
            </a:extLst>
          </p:cNvPr>
          <p:cNvCxnSpPr>
            <a:cxnSpLocks/>
          </p:cNvCxnSpPr>
          <p:nvPr/>
        </p:nvCxnSpPr>
        <p:spPr>
          <a:xfrm>
            <a:off x="1157601" y="5609803"/>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6E875C1A-1435-40EC-A7CD-4517E16D1C0A}"/>
              </a:ext>
            </a:extLst>
          </p:cNvPr>
          <p:cNvCxnSpPr>
            <a:cxnSpLocks/>
          </p:cNvCxnSpPr>
          <p:nvPr/>
        </p:nvCxnSpPr>
        <p:spPr>
          <a:xfrm>
            <a:off x="3240175" y="5609803"/>
            <a:ext cx="36004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20" name="Oval 119">
            <a:extLst>
              <a:ext uri="{FF2B5EF4-FFF2-40B4-BE49-F238E27FC236}">
                <a16:creationId xmlns:a16="http://schemas.microsoft.com/office/drawing/2014/main" id="{018C72DE-AB63-4886-8336-E8B60AD92E18}"/>
              </a:ext>
            </a:extLst>
          </p:cNvPr>
          <p:cNvSpPr/>
          <p:nvPr/>
        </p:nvSpPr>
        <p:spPr>
          <a:xfrm flipH="1">
            <a:off x="2267744" y="5710914"/>
            <a:ext cx="68622" cy="66674"/>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Oval 120">
            <a:extLst>
              <a:ext uri="{FF2B5EF4-FFF2-40B4-BE49-F238E27FC236}">
                <a16:creationId xmlns:a16="http://schemas.microsoft.com/office/drawing/2014/main" id="{9E0CB96B-FA80-45BC-BFD8-2BAF74D1883F}"/>
              </a:ext>
            </a:extLst>
          </p:cNvPr>
          <p:cNvSpPr/>
          <p:nvPr/>
        </p:nvSpPr>
        <p:spPr>
          <a:xfrm flipH="1">
            <a:off x="2444139" y="558410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Oval 121">
            <a:extLst>
              <a:ext uri="{FF2B5EF4-FFF2-40B4-BE49-F238E27FC236}">
                <a16:creationId xmlns:a16="http://schemas.microsoft.com/office/drawing/2014/main" id="{5B257995-7A28-4B8A-A534-D6D1F1679D90}"/>
              </a:ext>
            </a:extLst>
          </p:cNvPr>
          <p:cNvSpPr/>
          <p:nvPr/>
        </p:nvSpPr>
        <p:spPr>
          <a:xfrm flipH="1">
            <a:off x="2731258" y="558236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124D7D59-8668-42C0-990B-DB25B65C1AA2}"/>
              </a:ext>
            </a:extLst>
          </p:cNvPr>
          <p:cNvSpPr/>
          <p:nvPr/>
        </p:nvSpPr>
        <p:spPr>
          <a:xfrm flipH="1">
            <a:off x="4121766" y="557821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4" name="Straight Connector 123">
            <a:extLst>
              <a:ext uri="{FF2B5EF4-FFF2-40B4-BE49-F238E27FC236}">
                <a16:creationId xmlns:a16="http://schemas.microsoft.com/office/drawing/2014/main" id="{04C5E111-7514-4288-8DFC-146EC9F5D738}"/>
              </a:ext>
            </a:extLst>
          </p:cNvPr>
          <p:cNvCxnSpPr>
            <a:cxnSpLocks/>
          </p:cNvCxnSpPr>
          <p:nvPr/>
        </p:nvCxnSpPr>
        <p:spPr>
          <a:xfrm>
            <a:off x="4229450" y="5710914"/>
            <a:ext cx="606749"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25" name="Oval 124">
            <a:extLst>
              <a:ext uri="{FF2B5EF4-FFF2-40B4-BE49-F238E27FC236}">
                <a16:creationId xmlns:a16="http://schemas.microsoft.com/office/drawing/2014/main" id="{5B78BB3E-3168-4FC4-A1BE-4C791B30F346}"/>
              </a:ext>
            </a:extLst>
          </p:cNvPr>
          <p:cNvSpPr/>
          <p:nvPr/>
        </p:nvSpPr>
        <p:spPr>
          <a:xfrm flipH="1">
            <a:off x="4874503" y="557821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CB6B0C41-7CFF-403B-9375-731AE4219D24}"/>
              </a:ext>
            </a:extLst>
          </p:cNvPr>
          <p:cNvSpPr/>
          <p:nvPr/>
        </p:nvSpPr>
        <p:spPr>
          <a:xfrm flipH="1">
            <a:off x="5726974" y="5708628"/>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7" name="Straight Connector 126">
            <a:extLst>
              <a:ext uri="{FF2B5EF4-FFF2-40B4-BE49-F238E27FC236}">
                <a16:creationId xmlns:a16="http://schemas.microsoft.com/office/drawing/2014/main" id="{92BDD67B-D5C8-47C6-B50A-68B85F169FDA}"/>
              </a:ext>
            </a:extLst>
          </p:cNvPr>
          <p:cNvCxnSpPr>
            <a:cxnSpLocks/>
          </p:cNvCxnSpPr>
          <p:nvPr/>
        </p:nvCxnSpPr>
        <p:spPr>
          <a:xfrm>
            <a:off x="5911160" y="5617439"/>
            <a:ext cx="606749"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28" name="Oval 127">
            <a:extLst>
              <a:ext uri="{FF2B5EF4-FFF2-40B4-BE49-F238E27FC236}">
                <a16:creationId xmlns:a16="http://schemas.microsoft.com/office/drawing/2014/main" id="{E876E2A8-F238-4D57-9975-24C1C33A86B1}"/>
              </a:ext>
            </a:extLst>
          </p:cNvPr>
          <p:cNvSpPr/>
          <p:nvPr/>
        </p:nvSpPr>
        <p:spPr>
          <a:xfrm flipH="1">
            <a:off x="7389884" y="5584102"/>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9" name="Straight Connector 128">
            <a:extLst>
              <a:ext uri="{FF2B5EF4-FFF2-40B4-BE49-F238E27FC236}">
                <a16:creationId xmlns:a16="http://schemas.microsoft.com/office/drawing/2014/main" id="{B25E6EB5-F0C2-4A6F-B57D-6BF7A8182BD8}"/>
              </a:ext>
            </a:extLst>
          </p:cNvPr>
          <p:cNvCxnSpPr>
            <a:cxnSpLocks/>
          </p:cNvCxnSpPr>
          <p:nvPr/>
        </p:nvCxnSpPr>
        <p:spPr>
          <a:xfrm>
            <a:off x="7565001" y="5617439"/>
            <a:ext cx="606749"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32" name="Oval 131">
            <a:extLst>
              <a:ext uri="{FF2B5EF4-FFF2-40B4-BE49-F238E27FC236}">
                <a16:creationId xmlns:a16="http://schemas.microsoft.com/office/drawing/2014/main" id="{C3E65E19-506B-4406-B395-176C7F7F646F}"/>
              </a:ext>
            </a:extLst>
          </p:cNvPr>
          <p:cNvSpPr/>
          <p:nvPr/>
        </p:nvSpPr>
        <p:spPr>
          <a:xfrm flipH="1">
            <a:off x="8012355" y="461261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FB6E2BAA-94CF-4155-9688-62F19644FF0B}"/>
              </a:ext>
            </a:extLst>
          </p:cNvPr>
          <p:cNvSpPr/>
          <p:nvPr/>
        </p:nvSpPr>
        <p:spPr>
          <a:xfrm flipH="1">
            <a:off x="3045343" y="5710914"/>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E796B6D-0B76-44EA-A546-38F70C7316AE}"/>
              </a:ext>
            </a:extLst>
          </p:cNvPr>
          <p:cNvSpPr txBox="1"/>
          <p:nvPr/>
        </p:nvSpPr>
        <p:spPr>
          <a:xfrm>
            <a:off x="1030003" y="89763"/>
            <a:ext cx="6450223" cy="830997"/>
          </a:xfrm>
          <a:prstGeom prst="rect">
            <a:avLst/>
          </a:prstGeom>
          <a:noFill/>
        </p:spPr>
        <p:txBody>
          <a:bodyPr wrap="square" rtlCol="0">
            <a:spAutoFit/>
          </a:bodyPr>
          <a:lstStyle/>
          <a:p>
            <a:pPr algn="ctr"/>
            <a:r>
              <a:rPr lang="en-GB" sz="2400" dirty="0">
                <a:latin typeface="SassoonPrimaryInfant" pitchFamily="2" charset="0"/>
              </a:rPr>
              <a:t>Underline the digraphs and trigraphs.</a:t>
            </a:r>
          </a:p>
          <a:p>
            <a:pPr algn="ctr"/>
            <a:r>
              <a:rPr lang="en-GB" sz="2400" dirty="0">
                <a:latin typeface="SassoonPrimaryInfant" pitchFamily="2" charset="0"/>
              </a:rPr>
              <a:t>Put a dot under the single phonemes.</a:t>
            </a:r>
          </a:p>
        </p:txBody>
      </p:sp>
      <p:cxnSp>
        <p:nvCxnSpPr>
          <p:cNvPr id="134" name="Straight Connector 133">
            <a:extLst>
              <a:ext uri="{FF2B5EF4-FFF2-40B4-BE49-F238E27FC236}">
                <a16:creationId xmlns:a16="http://schemas.microsoft.com/office/drawing/2014/main" id="{75E177E7-8461-4F75-A4D7-C3A60B8E368F}"/>
              </a:ext>
            </a:extLst>
          </p:cNvPr>
          <p:cNvCxnSpPr>
            <a:cxnSpLocks/>
          </p:cNvCxnSpPr>
          <p:nvPr/>
        </p:nvCxnSpPr>
        <p:spPr>
          <a:xfrm>
            <a:off x="1354235" y="404664"/>
            <a:ext cx="360040"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135" name="Oval 134">
            <a:extLst>
              <a:ext uri="{FF2B5EF4-FFF2-40B4-BE49-F238E27FC236}">
                <a16:creationId xmlns:a16="http://schemas.microsoft.com/office/drawing/2014/main" id="{9F12B652-6BFA-48E8-97E6-3E50043A466D}"/>
              </a:ext>
            </a:extLst>
          </p:cNvPr>
          <p:cNvSpPr/>
          <p:nvPr/>
        </p:nvSpPr>
        <p:spPr>
          <a:xfrm flipH="1">
            <a:off x="1527756" y="711561"/>
            <a:ext cx="68622" cy="66674"/>
          </a:xfrm>
          <a:prstGeom prst="ellipse">
            <a:avLst/>
          </a:prstGeom>
          <a:solidFill>
            <a:srgbClr val="FF00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10-Point Star 18">
            <a:extLst>
              <a:ext uri="{FF2B5EF4-FFF2-40B4-BE49-F238E27FC236}">
                <a16:creationId xmlns:a16="http://schemas.microsoft.com/office/drawing/2014/main" id="{C456C18F-4A5C-461A-B1B5-67A635D9264E}"/>
              </a:ext>
            </a:extLst>
          </p:cNvPr>
          <p:cNvSpPr/>
          <p:nvPr/>
        </p:nvSpPr>
        <p:spPr>
          <a:xfrm>
            <a:off x="6704924" y="55585"/>
            <a:ext cx="2373132" cy="1128723"/>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TextBox 136">
            <a:extLst>
              <a:ext uri="{FF2B5EF4-FFF2-40B4-BE49-F238E27FC236}">
                <a16:creationId xmlns:a16="http://schemas.microsoft.com/office/drawing/2014/main" id="{06D3775C-2AE5-4600-BFAA-9956CB968526}"/>
              </a:ext>
            </a:extLst>
          </p:cNvPr>
          <p:cNvSpPr txBox="1"/>
          <p:nvPr/>
        </p:nvSpPr>
        <p:spPr>
          <a:xfrm>
            <a:off x="6943994" y="216736"/>
            <a:ext cx="1984070" cy="707886"/>
          </a:xfrm>
          <a:prstGeom prst="rect">
            <a:avLst/>
          </a:prstGeom>
          <a:noFill/>
        </p:spPr>
        <p:txBody>
          <a:bodyPr wrap="square" rtlCol="0">
            <a:spAutoFit/>
          </a:bodyPr>
          <a:lstStyle/>
          <a:p>
            <a:r>
              <a:rPr lang="en-GB" sz="4000" dirty="0">
                <a:latin typeface="SassoonPrimaryInfant" pitchFamily="2" charset="0"/>
              </a:rPr>
              <a:t>Activity</a:t>
            </a:r>
          </a:p>
        </p:txBody>
      </p:sp>
      <p:sp>
        <p:nvSpPr>
          <p:cNvPr id="102" name="Oval 101">
            <a:extLst>
              <a:ext uri="{FF2B5EF4-FFF2-40B4-BE49-F238E27FC236}">
                <a16:creationId xmlns:a16="http://schemas.microsoft.com/office/drawing/2014/main" id="{D00E41AA-E461-477A-B082-9392B78E71BB}"/>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4083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wipe(left)">
                                      <p:cBhvr>
                                        <p:cTn id="10" dur="500"/>
                                        <p:tgtEl>
                                          <p:spTgt spid="42"/>
                                        </p:tgtEl>
                                      </p:cBhvr>
                                    </p:animEffect>
                                  </p:childTnLst>
                                </p:cTn>
                              </p:par>
                              <p:par>
                                <p:cTn id="11" presetID="2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1000"/>
                                        <p:tgtEl>
                                          <p:spTgt spid="43"/>
                                        </p:tgtEl>
                                      </p:cBhvr>
                                    </p:animEffect>
                                    <p:anim calcmode="lin" valueType="num">
                                      <p:cBhvr>
                                        <p:cTn id="24" dur="1000" fill="hold"/>
                                        <p:tgtEl>
                                          <p:spTgt spid="43"/>
                                        </p:tgtEl>
                                        <p:attrNameLst>
                                          <p:attrName>ppt_x</p:attrName>
                                        </p:attrNameLst>
                                      </p:cBhvr>
                                      <p:tavLst>
                                        <p:tav tm="0">
                                          <p:val>
                                            <p:strVal val="#ppt_x"/>
                                          </p:val>
                                        </p:tav>
                                        <p:tav tm="100000">
                                          <p:val>
                                            <p:strVal val="#ppt_x"/>
                                          </p:val>
                                        </p:tav>
                                      </p:tavLst>
                                    </p:anim>
                                    <p:anim calcmode="lin" valueType="num">
                                      <p:cBhvr>
                                        <p:cTn id="25" dur="1000" fill="hold"/>
                                        <p:tgtEl>
                                          <p:spTgt spid="4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1000"/>
                                        <p:tgtEl>
                                          <p:spTgt spid="45"/>
                                        </p:tgtEl>
                                      </p:cBhvr>
                                    </p:animEffect>
                                    <p:anim calcmode="lin" valueType="num">
                                      <p:cBhvr>
                                        <p:cTn id="29" dur="1000" fill="hold"/>
                                        <p:tgtEl>
                                          <p:spTgt spid="45"/>
                                        </p:tgtEl>
                                        <p:attrNameLst>
                                          <p:attrName>ppt_x</p:attrName>
                                        </p:attrNameLst>
                                      </p:cBhvr>
                                      <p:tavLst>
                                        <p:tav tm="0">
                                          <p:val>
                                            <p:strVal val="#ppt_x"/>
                                          </p:val>
                                        </p:tav>
                                        <p:tav tm="100000">
                                          <p:val>
                                            <p:strVal val="#ppt_x"/>
                                          </p:val>
                                        </p:tav>
                                      </p:tavLst>
                                    </p:anim>
                                    <p:anim calcmode="lin" valueType="num">
                                      <p:cBhvr>
                                        <p:cTn id="30" dur="1000" fill="hold"/>
                                        <p:tgtEl>
                                          <p:spTgt spid="4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1000"/>
                                        <p:tgtEl>
                                          <p:spTgt spid="47"/>
                                        </p:tgtEl>
                                      </p:cBhvr>
                                    </p:animEffect>
                                    <p:anim calcmode="lin" valueType="num">
                                      <p:cBhvr>
                                        <p:cTn id="34" dur="1000" fill="hold"/>
                                        <p:tgtEl>
                                          <p:spTgt spid="47"/>
                                        </p:tgtEl>
                                        <p:attrNameLst>
                                          <p:attrName>ppt_x</p:attrName>
                                        </p:attrNameLst>
                                      </p:cBhvr>
                                      <p:tavLst>
                                        <p:tav tm="0">
                                          <p:val>
                                            <p:strVal val="#ppt_x"/>
                                          </p:val>
                                        </p:tav>
                                        <p:tav tm="100000">
                                          <p:val>
                                            <p:strVal val="#ppt_x"/>
                                          </p:val>
                                        </p:tav>
                                      </p:tavLst>
                                    </p:anim>
                                    <p:anim calcmode="lin" valueType="num">
                                      <p:cBhvr>
                                        <p:cTn id="35" dur="1000" fill="hold"/>
                                        <p:tgtEl>
                                          <p:spTgt spid="4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1000"/>
                                        <p:tgtEl>
                                          <p:spTgt spid="48"/>
                                        </p:tgtEl>
                                      </p:cBhvr>
                                    </p:animEffect>
                                    <p:anim calcmode="lin" valueType="num">
                                      <p:cBhvr>
                                        <p:cTn id="39" dur="1000" fill="hold"/>
                                        <p:tgtEl>
                                          <p:spTgt spid="48"/>
                                        </p:tgtEl>
                                        <p:attrNameLst>
                                          <p:attrName>ppt_x</p:attrName>
                                        </p:attrNameLst>
                                      </p:cBhvr>
                                      <p:tavLst>
                                        <p:tav tm="0">
                                          <p:val>
                                            <p:strVal val="#ppt_x"/>
                                          </p:val>
                                        </p:tav>
                                        <p:tav tm="100000">
                                          <p:val>
                                            <p:strVal val="#ppt_x"/>
                                          </p:val>
                                        </p:tav>
                                      </p:tavLst>
                                    </p:anim>
                                    <p:anim calcmode="lin" valueType="num">
                                      <p:cBhvr>
                                        <p:cTn id="40" dur="1000" fill="hold"/>
                                        <p:tgtEl>
                                          <p:spTgt spid="4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1000"/>
                                        <p:tgtEl>
                                          <p:spTgt spid="49"/>
                                        </p:tgtEl>
                                      </p:cBhvr>
                                    </p:animEffect>
                                    <p:anim calcmode="lin" valueType="num">
                                      <p:cBhvr>
                                        <p:cTn id="44" dur="1000" fill="hold"/>
                                        <p:tgtEl>
                                          <p:spTgt spid="49"/>
                                        </p:tgtEl>
                                        <p:attrNameLst>
                                          <p:attrName>ppt_x</p:attrName>
                                        </p:attrNameLst>
                                      </p:cBhvr>
                                      <p:tavLst>
                                        <p:tav tm="0">
                                          <p:val>
                                            <p:strVal val="#ppt_x"/>
                                          </p:val>
                                        </p:tav>
                                        <p:tav tm="100000">
                                          <p:val>
                                            <p:strVal val="#ppt_x"/>
                                          </p:val>
                                        </p:tav>
                                      </p:tavLst>
                                    </p:anim>
                                    <p:anim calcmode="lin" valueType="num">
                                      <p:cBhvr>
                                        <p:cTn id="45" dur="1000" fill="hold"/>
                                        <p:tgtEl>
                                          <p:spTgt spid="49"/>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1000"/>
                                        <p:tgtEl>
                                          <p:spTgt spid="50"/>
                                        </p:tgtEl>
                                      </p:cBhvr>
                                    </p:animEffect>
                                    <p:anim calcmode="lin" valueType="num">
                                      <p:cBhvr>
                                        <p:cTn id="49" dur="1000" fill="hold"/>
                                        <p:tgtEl>
                                          <p:spTgt spid="50"/>
                                        </p:tgtEl>
                                        <p:attrNameLst>
                                          <p:attrName>ppt_x</p:attrName>
                                        </p:attrNameLst>
                                      </p:cBhvr>
                                      <p:tavLst>
                                        <p:tav tm="0">
                                          <p:val>
                                            <p:strVal val="#ppt_x"/>
                                          </p:val>
                                        </p:tav>
                                        <p:tav tm="100000">
                                          <p:val>
                                            <p:strVal val="#ppt_x"/>
                                          </p:val>
                                        </p:tav>
                                      </p:tavLst>
                                    </p:anim>
                                    <p:anim calcmode="lin" valueType="num">
                                      <p:cBhvr>
                                        <p:cTn id="50" dur="1000" fill="hold"/>
                                        <p:tgtEl>
                                          <p:spTgt spid="5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1000"/>
                                        <p:tgtEl>
                                          <p:spTgt spid="61"/>
                                        </p:tgtEl>
                                      </p:cBhvr>
                                    </p:animEffect>
                                    <p:anim calcmode="lin" valueType="num">
                                      <p:cBhvr>
                                        <p:cTn id="54" dur="1000" fill="hold"/>
                                        <p:tgtEl>
                                          <p:spTgt spid="61"/>
                                        </p:tgtEl>
                                        <p:attrNameLst>
                                          <p:attrName>ppt_x</p:attrName>
                                        </p:attrNameLst>
                                      </p:cBhvr>
                                      <p:tavLst>
                                        <p:tav tm="0">
                                          <p:val>
                                            <p:strVal val="#ppt_x"/>
                                          </p:val>
                                        </p:tav>
                                        <p:tav tm="100000">
                                          <p:val>
                                            <p:strVal val="#ppt_x"/>
                                          </p:val>
                                        </p:tav>
                                      </p:tavLst>
                                    </p:anim>
                                    <p:anim calcmode="lin" valueType="num">
                                      <p:cBhvr>
                                        <p:cTn id="55" dur="1000" fill="hold"/>
                                        <p:tgtEl>
                                          <p:spTgt spid="61"/>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1000"/>
                                        <p:tgtEl>
                                          <p:spTgt spid="62"/>
                                        </p:tgtEl>
                                      </p:cBhvr>
                                    </p:animEffect>
                                    <p:anim calcmode="lin" valueType="num">
                                      <p:cBhvr>
                                        <p:cTn id="59" dur="1000" fill="hold"/>
                                        <p:tgtEl>
                                          <p:spTgt spid="62"/>
                                        </p:tgtEl>
                                        <p:attrNameLst>
                                          <p:attrName>ppt_x</p:attrName>
                                        </p:attrNameLst>
                                      </p:cBhvr>
                                      <p:tavLst>
                                        <p:tav tm="0">
                                          <p:val>
                                            <p:strVal val="#ppt_x"/>
                                          </p:val>
                                        </p:tav>
                                        <p:tav tm="100000">
                                          <p:val>
                                            <p:strVal val="#ppt_x"/>
                                          </p:val>
                                        </p:tav>
                                      </p:tavLst>
                                    </p:anim>
                                    <p:anim calcmode="lin" valueType="num">
                                      <p:cBhvr>
                                        <p:cTn id="60" dur="1000" fill="hold"/>
                                        <p:tgtEl>
                                          <p:spTgt spid="6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1000"/>
                                        <p:tgtEl>
                                          <p:spTgt spid="63"/>
                                        </p:tgtEl>
                                      </p:cBhvr>
                                    </p:animEffect>
                                    <p:anim calcmode="lin" valueType="num">
                                      <p:cBhvr>
                                        <p:cTn id="64" dur="1000" fill="hold"/>
                                        <p:tgtEl>
                                          <p:spTgt spid="63"/>
                                        </p:tgtEl>
                                        <p:attrNameLst>
                                          <p:attrName>ppt_x</p:attrName>
                                        </p:attrNameLst>
                                      </p:cBhvr>
                                      <p:tavLst>
                                        <p:tav tm="0">
                                          <p:val>
                                            <p:strVal val="#ppt_x"/>
                                          </p:val>
                                        </p:tav>
                                        <p:tav tm="100000">
                                          <p:val>
                                            <p:strVal val="#ppt_x"/>
                                          </p:val>
                                        </p:tav>
                                      </p:tavLst>
                                    </p:anim>
                                    <p:anim calcmode="lin" valueType="num">
                                      <p:cBhvr>
                                        <p:cTn id="65" dur="1000" fill="hold"/>
                                        <p:tgtEl>
                                          <p:spTgt spid="6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fade">
                                      <p:cBhvr>
                                        <p:cTn id="68" dur="1000"/>
                                        <p:tgtEl>
                                          <p:spTgt spid="64"/>
                                        </p:tgtEl>
                                      </p:cBhvr>
                                    </p:animEffect>
                                    <p:anim calcmode="lin" valueType="num">
                                      <p:cBhvr>
                                        <p:cTn id="69" dur="1000" fill="hold"/>
                                        <p:tgtEl>
                                          <p:spTgt spid="64"/>
                                        </p:tgtEl>
                                        <p:attrNameLst>
                                          <p:attrName>ppt_x</p:attrName>
                                        </p:attrNameLst>
                                      </p:cBhvr>
                                      <p:tavLst>
                                        <p:tav tm="0">
                                          <p:val>
                                            <p:strVal val="#ppt_x"/>
                                          </p:val>
                                        </p:tav>
                                        <p:tav tm="100000">
                                          <p:val>
                                            <p:strVal val="#ppt_x"/>
                                          </p:val>
                                        </p:tav>
                                      </p:tavLst>
                                    </p:anim>
                                    <p:anim calcmode="lin" valueType="num">
                                      <p:cBhvr>
                                        <p:cTn id="70" dur="1000" fill="hold"/>
                                        <p:tgtEl>
                                          <p:spTgt spid="64"/>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fade">
                                      <p:cBhvr>
                                        <p:cTn id="73" dur="1000"/>
                                        <p:tgtEl>
                                          <p:spTgt spid="65"/>
                                        </p:tgtEl>
                                      </p:cBhvr>
                                    </p:animEffect>
                                    <p:anim calcmode="lin" valueType="num">
                                      <p:cBhvr>
                                        <p:cTn id="74" dur="1000" fill="hold"/>
                                        <p:tgtEl>
                                          <p:spTgt spid="65"/>
                                        </p:tgtEl>
                                        <p:attrNameLst>
                                          <p:attrName>ppt_x</p:attrName>
                                        </p:attrNameLst>
                                      </p:cBhvr>
                                      <p:tavLst>
                                        <p:tav tm="0">
                                          <p:val>
                                            <p:strVal val="#ppt_x"/>
                                          </p:val>
                                        </p:tav>
                                        <p:tav tm="100000">
                                          <p:val>
                                            <p:strVal val="#ppt_x"/>
                                          </p:val>
                                        </p:tav>
                                      </p:tavLst>
                                    </p:anim>
                                    <p:anim calcmode="lin" valueType="num">
                                      <p:cBhvr>
                                        <p:cTn id="75" dur="1000" fill="hold"/>
                                        <p:tgtEl>
                                          <p:spTgt spid="65"/>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66"/>
                                        </p:tgtEl>
                                        <p:attrNameLst>
                                          <p:attrName>style.visibility</p:attrName>
                                        </p:attrNameLst>
                                      </p:cBhvr>
                                      <p:to>
                                        <p:strVal val="visible"/>
                                      </p:to>
                                    </p:set>
                                    <p:animEffect transition="in" filter="fade">
                                      <p:cBhvr>
                                        <p:cTn id="78" dur="1000"/>
                                        <p:tgtEl>
                                          <p:spTgt spid="66"/>
                                        </p:tgtEl>
                                      </p:cBhvr>
                                    </p:animEffect>
                                    <p:anim calcmode="lin" valueType="num">
                                      <p:cBhvr>
                                        <p:cTn id="79" dur="1000" fill="hold"/>
                                        <p:tgtEl>
                                          <p:spTgt spid="66"/>
                                        </p:tgtEl>
                                        <p:attrNameLst>
                                          <p:attrName>ppt_x</p:attrName>
                                        </p:attrNameLst>
                                      </p:cBhvr>
                                      <p:tavLst>
                                        <p:tav tm="0">
                                          <p:val>
                                            <p:strVal val="#ppt_x"/>
                                          </p:val>
                                        </p:tav>
                                        <p:tav tm="100000">
                                          <p:val>
                                            <p:strVal val="#ppt_x"/>
                                          </p:val>
                                        </p:tav>
                                      </p:tavLst>
                                    </p:anim>
                                    <p:anim calcmode="lin" valueType="num">
                                      <p:cBhvr>
                                        <p:cTn id="80" dur="1000" fill="hold"/>
                                        <p:tgtEl>
                                          <p:spTgt spid="66"/>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67"/>
                                        </p:tgtEl>
                                        <p:attrNameLst>
                                          <p:attrName>style.visibility</p:attrName>
                                        </p:attrNameLst>
                                      </p:cBhvr>
                                      <p:to>
                                        <p:strVal val="visible"/>
                                      </p:to>
                                    </p:set>
                                    <p:animEffect transition="in" filter="fade">
                                      <p:cBhvr>
                                        <p:cTn id="83" dur="1000"/>
                                        <p:tgtEl>
                                          <p:spTgt spid="67"/>
                                        </p:tgtEl>
                                      </p:cBhvr>
                                    </p:animEffect>
                                    <p:anim calcmode="lin" valueType="num">
                                      <p:cBhvr>
                                        <p:cTn id="84" dur="1000" fill="hold"/>
                                        <p:tgtEl>
                                          <p:spTgt spid="67"/>
                                        </p:tgtEl>
                                        <p:attrNameLst>
                                          <p:attrName>ppt_x</p:attrName>
                                        </p:attrNameLst>
                                      </p:cBhvr>
                                      <p:tavLst>
                                        <p:tav tm="0">
                                          <p:val>
                                            <p:strVal val="#ppt_x"/>
                                          </p:val>
                                        </p:tav>
                                        <p:tav tm="100000">
                                          <p:val>
                                            <p:strVal val="#ppt_x"/>
                                          </p:val>
                                        </p:tav>
                                      </p:tavLst>
                                    </p:anim>
                                    <p:anim calcmode="lin" valueType="num">
                                      <p:cBhvr>
                                        <p:cTn id="85" dur="1000" fill="hold"/>
                                        <p:tgtEl>
                                          <p:spTgt spid="6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8"/>
                                        </p:tgtEl>
                                        <p:attrNameLst>
                                          <p:attrName>style.visibility</p:attrName>
                                        </p:attrNameLst>
                                      </p:cBhvr>
                                      <p:to>
                                        <p:strVal val="visible"/>
                                      </p:to>
                                    </p:set>
                                    <p:animEffect transition="in" filter="fade">
                                      <p:cBhvr>
                                        <p:cTn id="88" dur="1000"/>
                                        <p:tgtEl>
                                          <p:spTgt spid="68"/>
                                        </p:tgtEl>
                                      </p:cBhvr>
                                    </p:animEffect>
                                    <p:anim calcmode="lin" valueType="num">
                                      <p:cBhvr>
                                        <p:cTn id="89" dur="1000" fill="hold"/>
                                        <p:tgtEl>
                                          <p:spTgt spid="68"/>
                                        </p:tgtEl>
                                        <p:attrNameLst>
                                          <p:attrName>ppt_x</p:attrName>
                                        </p:attrNameLst>
                                      </p:cBhvr>
                                      <p:tavLst>
                                        <p:tav tm="0">
                                          <p:val>
                                            <p:strVal val="#ppt_x"/>
                                          </p:val>
                                        </p:tav>
                                        <p:tav tm="100000">
                                          <p:val>
                                            <p:strVal val="#ppt_x"/>
                                          </p:val>
                                        </p:tav>
                                      </p:tavLst>
                                    </p:anim>
                                    <p:anim calcmode="lin" valueType="num">
                                      <p:cBhvr>
                                        <p:cTn id="90" dur="1000" fill="hold"/>
                                        <p:tgtEl>
                                          <p:spTgt spid="68"/>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fade">
                                      <p:cBhvr>
                                        <p:cTn id="93" dur="1000"/>
                                        <p:tgtEl>
                                          <p:spTgt spid="69"/>
                                        </p:tgtEl>
                                      </p:cBhvr>
                                    </p:animEffect>
                                    <p:anim calcmode="lin" valueType="num">
                                      <p:cBhvr>
                                        <p:cTn id="94" dur="1000" fill="hold"/>
                                        <p:tgtEl>
                                          <p:spTgt spid="69"/>
                                        </p:tgtEl>
                                        <p:attrNameLst>
                                          <p:attrName>ppt_x</p:attrName>
                                        </p:attrNameLst>
                                      </p:cBhvr>
                                      <p:tavLst>
                                        <p:tav tm="0">
                                          <p:val>
                                            <p:strVal val="#ppt_x"/>
                                          </p:val>
                                        </p:tav>
                                        <p:tav tm="100000">
                                          <p:val>
                                            <p:strVal val="#ppt_x"/>
                                          </p:val>
                                        </p:tav>
                                      </p:tavLst>
                                    </p:anim>
                                    <p:anim calcmode="lin" valueType="num">
                                      <p:cBhvr>
                                        <p:cTn id="95" dur="1000" fill="hold"/>
                                        <p:tgtEl>
                                          <p:spTgt spid="69"/>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70"/>
                                        </p:tgtEl>
                                        <p:attrNameLst>
                                          <p:attrName>style.visibility</p:attrName>
                                        </p:attrNameLst>
                                      </p:cBhvr>
                                      <p:to>
                                        <p:strVal val="visible"/>
                                      </p:to>
                                    </p:set>
                                    <p:animEffect transition="in" filter="fade">
                                      <p:cBhvr>
                                        <p:cTn id="98" dur="1000"/>
                                        <p:tgtEl>
                                          <p:spTgt spid="70"/>
                                        </p:tgtEl>
                                      </p:cBhvr>
                                    </p:animEffect>
                                    <p:anim calcmode="lin" valueType="num">
                                      <p:cBhvr>
                                        <p:cTn id="99" dur="1000" fill="hold"/>
                                        <p:tgtEl>
                                          <p:spTgt spid="70"/>
                                        </p:tgtEl>
                                        <p:attrNameLst>
                                          <p:attrName>ppt_x</p:attrName>
                                        </p:attrNameLst>
                                      </p:cBhvr>
                                      <p:tavLst>
                                        <p:tav tm="0">
                                          <p:val>
                                            <p:strVal val="#ppt_x"/>
                                          </p:val>
                                        </p:tav>
                                        <p:tav tm="100000">
                                          <p:val>
                                            <p:strVal val="#ppt_x"/>
                                          </p:val>
                                        </p:tav>
                                      </p:tavLst>
                                    </p:anim>
                                    <p:anim calcmode="lin" valueType="num">
                                      <p:cBhvr>
                                        <p:cTn id="100" dur="1000" fill="hold"/>
                                        <p:tgtEl>
                                          <p:spTgt spid="7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71"/>
                                        </p:tgtEl>
                                        <p:attrNameLst>
                                          <p:attrName>style.visibility</p:attrName>
                                        </p:attrNameLst>
                                      </p:cBhvr>
                                      <p:to>
                                        <p:strVal val="visible"/>
                                      </p:to>
                                    </p:set>
                                    <p:animEffect transition="in" filter="fade">
                                      <p:cBhvr>
                                        <p:cTn id="103" dur="1000"/>
                                        <p:tgtEl>
                                          <p:spTgt spid="71"/>
                                        </p:tgtEl>
                                      </p:cBhvr>
                                    </p:animEffect>
                                    <p:anim calcmode="lin" valueType="num">
                                      <p:cBhvr>
                                        <p:cTn id="104" dur="1000" fill="hold"/>
                                        <p:tgtEl>
                                          <p:spTgt spid="71"/>
                                        </p:tgtEl>
                                        <p:attrNameLst>
                                          <p:attrName>ppt_x</p:attrName>
                                        </p:attrNameLst>
                                      </p:cBhvr>
                                      <p:tavLst>
                                        <p:tav tm="0">
                                          <p:val>
                                            <p:strVal val="#ppt_x"/>
                                          </p:val>
                                        </p:tav>
                                        <p:tav tm="100000">
                                          <p:val>
                                            <p:strVal val="#ppt_x"/>
                                          </p:val>
                                        </p:tav>
                                      </p:tavLst>
                                    </p:anim>
                                    <p:anim calcmode="lin" valueType="num">
                                      <p:cBhvr>
                                        <p:cTn id="105" dur="1000" fill="hold"/>
                                        <p:tgtEl>
                                          <p:spTgt spid="7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72"/>
                                        </p:tgtEl>
                                        <p:attrNameLst>
                                          <p:attrName>style.visibility</p:attrName>
                                        </p:attrNameLst>
                                      </p:cBhvr>
                                      <p:to>
                                        <p:strVal val="visible"/>
                                      </p:to>
                                    </p:set>
                                    <p:animEffect transition="in" filter="fade">
                                      <p:cBhvr>
                                        <p:cTn id="108" dur="1000"/>
                                        <p:tgtEl>
                                          <p:spTgt spid="72"/>
                                        </p:tgtEl>
                                      </p:cBhvr>
                                    </p:animEffect>
                                    <p:anim calcmode="lin" valueType="num">
                                      <p:cBhvr>
                                        <p:cTn id="109" dur="1000" fill="hold"/>
                                        <p:tgtEl>
                                          <p:spTgt spid="72"/>
                                        </p:tgtEl>
                                        <p:attrNameLst>
                                          <p:attrName>ppt_x</p:attrName>
                                        </p:attrNameLst>
                                      </p:cBhvr>
                                      <p:tavLst>
                                        <p:tav tm="0">
                                          <p:val>
                                            <p:strVal val="#ppt_x"/>
                                          </p:val>
                                        </p:tav>
                                        <p:tav tm="100000">
                                          <p:val>
                                            <p:strVal val="#ppt_x"/>
                                          </p:val>
                                        </p:tav>
                                      </p:tavLst>
                                    </p:anim>
                                    <p:anim calcmode="lin" valueType="num">
                                      <p:cBhvr>
                                        <p:cTn id="110" dur="1000" fill="hold"/>
                                        <p:tgtEl>
                                          <p:spTgt spid="72"/>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73"/>
                                        </p:tgtEl>
                                        <p:attrNameLst>
                                          <p:attrName>style.visibility</p:attrName>
                                        </p:attrNameLst>
                                      </p:cBhvr>
                                      <p:to>
                                        <p:strVal val="visible"/>
                                      </p:to>
                                    </p:set>
                                    <p:animEffect transition="in" filter="fade">
                                      <p:cBhvr>
                                        <p:cTn id="113" dur="1000"/>
                                        <p:tgtEl>
                                          <p:spTgt spid="73"/>
                                        </p:tgtEl>
                                      </p:cBhvr>
                                    </p:animEffect>
                                    <p:anim calcmode="lin" valueType="num">
                                      <p:cBhvr>
                                        <p:cTn id="114" dur="1000" fill="hold"/>
                                        <p:tgtEl>
                                          <p:spTgt spid="73"/>
                                        </p:tgtEl>
                                        <p:attrNameLst>
                                          <p:attrName>ppt_x</p:attrName>
                                        </p:attrNameLst>
                                      </p:cBhvr>
                                      <p:tavLst>
                                        <p:tav tm="0">
                                          <p:val>
                                            <p:strVal val="#ppt_x"/>
                                          </p:val>
                                        </p:tav>
                                        <p:tav tm="100000">
                                          <p:val>
                                            <p:strVal val="#ppt_x"/>
                                          </p:val>
                                        </p:tav>
                                      </p:tavLst>
                                    </p:anim>
                                    <p:anim calcmode="lin" valueType="num">
                                      <p:cBhvr>
                                        <p:cTn id="115" dur="1000" fill="hold"/>
                                        <p:tgtEl>
                                          <p:spTgt spid="73"/>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74"/>
                                        </p:tgtEl>
                                        <p:attrNameLst>
                                          <p:attrName>style.visibility</p:attrName>
                                        </p:attrNameLst>
                                      </p:cBhvr>
                                      <p:to>
                                        <p:strVal val="visible"/>
                                      </p:to>
                                    </p:set>
                                    <p:animEffect transition="in" filter="fade">
                                      <p:cBhvr>
                                        <p:cTn id="118" dur="1000"/>
                                        <p:tgtEl>
                                          <p:spTgt spid="74"/>
                                        </p:tgtEl>
                                      </p:cBhvr>
                                    </p:animEffect>
                                    <p:anim calcmode="lin" valueType="num">
                                      <p:cBhvr>
                                        <p:cTn id="119" dur="1000" fill="hold"/>
                                        <p:tgtEl>
                                          <p:spTgt spid="74"/>
                                        </p:tgtEl>
                                        <p:attrNameLst>
                                          <p:attrName>ppt_x</p:attrName>
                                        </p:attrNameLst>
                                      </p:cBhvr>
                                      <p:tavLst>
                                        <p:tav tm="0">
                                          <p:val>
                                            <p:strVal val="#ppt_x"/>
                                          </p:val>
                                        </p:tav>
                                        <p:tav tm="100000">
                                          <p:val>
                                            <p:strVal val="#ppt_x"/>
                                          </p:val>
                                        </p:tav>
                                      </p:tavLst>
                                    </p:anim>
                                    <p:anim calcmode="lin" valueType="num">
                                      <p:cBhvr>
                                        <p:cTn id="120" dur="1000" fill="hold"/>
                                        <p:tgtEl>
                                          <p:spTgt spid="74"/>
                                        </p:tgtEl>
                                        <p:attrNameLst>
                                          <p:attrName>ppt_y</p:attrName>
                                        </p:attrNameLst>
                                      </p:cBhvr>
                                      <p:tavLst>
                                        <p:tav tm="0">
                                          <p:val>
                                            <p:strVal val="#ppt_y+.1"/>
                                          </p:val>
                                        </p:tav>
                                        <p:tav tm="100000">
                                          <p:val>
                                            <p:strVal val="#ppt_y"/>
                                          </p:val>
                                        </p:tav>
                                      </p:tavLst>
                                    </p:anim>
                                  </p:childTnLst>
                                </p:cTn>
                              </p:par>
                              <p:par>
                                <p:cTn id="121" presetID="42" presetClass="entr" presetSubtype="0" fill="hold" nodeType="withEffect">
                                  <p:stCondLst>
                                    <p:cond delay="0"/>
                                  </p:stCondLst>
                                  <p:childTnLst>
                                    <p:set>
                                      <p:cBhvr>
                                        <p:cTn id="122" dur="1" fill="hold">
                                          <p:stCondLst>
                                            <p:cond delay="0"/>
                                          </p:stCondLst>
                                        </p:cTn>
                                        <p:tgtEl>
                                          <p:spTgt spid="75"/>
                                        </p:tgtEl>
                                        <p:attrNameLst>
                                          <p:attrName>style.visibility</p:attrName>
                                        </p:attrNameLst>
                                      </p:cBhvr>
                                      <p:to>
                                        <p:strVal val="visible"/>
                                      </p:to>
                                    </p:set>
                                    <p:animEffect transition="in" filter="fade">
                                      <p:cBhvr>
                                        <p:cTn id="123" dur="1000"/>
                                        <p:tgtEl>
                                          <p:spTgt spid="75"/>
                                        </p:tgtEl>
                                      </p:cBhvr>
                                    </p:animEffect>
                                    <p:anim calcmode="lin" valueType="num">
                                      <p:cBhvr>
                                        <p:cTn id="124" dur="1000" fill="hold"/>
                                        <p:tgtEl>
                                          <p:spTgt spid="75"/>
                                        </p:tgtEl>
                                        <p:attrNameLst>
                                          <p:attrName>ppt_x</p:attrName>
                                        </p:attrNameLst>
                                      </p:cBhvr>
                                      <p:tavLst>
                                        <p:tav tm="0">
                                          <p:val>
                                            <p:strVal val="#ppt_x"/>
                                          </p:val>
                                        </p:tav>
                                        <p:tav tm="100000">
                                          <p:val>
                                            <p:strVal val="#ppt_x"/>
                                          </p:val>
                                        </p:tav>
                                      </p:tavLst>
                                    </p:anim>
                                    <p:anim calcmode="lin" valueType="num">
                                      <p:cBhvr>
                                        <p:cTn id="125" dur="1000" fill="hold"/>
                                        <p:tgtEl>
                                          <p:spTgt spid="75"/>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76"/>
                                        </p:tgtEl>
                                        <p:attrNameLst>
                                          <p:attrName>style.visibility</p:attrName>
                                        </p:attrNameLst>
                                      </p:cBhvr>
                                      <p:to>
                                        <p:strVal val="visible"/>
                                      </p:to>
                                    </p:set>
                                    <p:animEffect transition="in" filter="fade">
                                      <p:cBhvr>
                                        <p:cTn id="128" dur="1000"/>
                                        <p:tgtEl>
                                          <p:spTgt spid="76"/>
                                        </p:tgtEl>
                                      </p:cBhvr>
                                    </p:animEffect>
                                    <p:anim calcmode="lin" valueType="num">
                                      <p:cBhvr>
                                        <p:cTn id="129" dur="1000" fill="hold"/>
                                        <p:tgtEl>
                                          <p:spTgt spid="76"/>
                                        </p:tgtEl>
                                        <p:attrNameLst>
                                          <p:attrName>ppt_x</p:attrName>
                                        </p:attrNameLst>
                                      </p:cBhvr>
                                      <p:tavLst>
                                        <p:tav tm="0">
                                          <p:val>
                                            <p:strVal val="#ppt_x"/>
                                          </p:val>
                                        </p:tav>
                                        <p:tav tm="100000">
                                          <p:val>
                                            <p:strVal val="#ppt_x"/>
                                          </p:val>
                                        </p:tav>
                                      </p:tavLst>
                                    </p:anim>
                                    <p:anim calcmode="lin" valueType="num">
                                      <p:cBhvr>
                                        <p:cTn id="130" dur="1000" fill="hold"/>
                                        <p:tgtEl>
                                          <p:spTgt spid="7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77"/>
                                        </p:tgtEl>
                                        <p:attrNameLst>
                                          <p:attrName>style.visibility</p:attrName>
                                        </p:attrNameLst>
                                      </p:cBhvr>
                                      <p:to>
                                        <p:strVal val="visible"/>
                                      </p:to>
                                    </p:set>
                                    <p:animEffect transition="in" filter="fade">
                                      <p:cBhvr>
                                        <p:cTn id="133" dur="1000"/>
                                        <p:tgtEl>
                                          <p:spTgt spid="77"/>
                                        </p:tgtEl>
                                      </p:cBhvr>
                                    </p:animEffect>
                                    <p:anim calcmode="lin" valueType="num">
                                      <p:cBhvr>
                                        <p:cTn id="134" dur="1000" fill="hold"/>
                                        <p:tgtEl>
                                          <p:spTgt spid="77"/>
                                        </p:tgtEl>
                                        <p:attrNameLst>
                                          <p:attrName>ppt_x</p:attrName>
                                        </p:attrNameLst>
                                      </p:cBhvr>
                                      <p:tavLst>
                                        <p:tav tm="0">
                                          <p:val>
                                            <p:strVal val="#ppt_x"/>
                                          </p:val>
                                        </p:tav>
                                        <p:tav tm="100000">
                                          <p:val>
                                            <p:strVal val="#ppt_x"/>
                                          </p:val>
                                        </p:tav>
                                      </p:tavLst>
                                    </p:anim>
                                    <p:anim calcmode="lin" valueType="num">
                                      <p:cBhvr>
                                        <p:cTn id="135" dur="1000" fill="hold"/>
                                        <p:tgtEl>
                                          <p:spTgt spid="7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78"/>
                                        </p:tgtEl>
                                        <p:attrNameLst>
                                          <p:attrName>style.visibility</p:attrName>
                                        </p:attrNameLst>
                                      </p:cBhvr>
                                      <p:to>
                                        <p:strVal val="visible"/>
                                      </p:to>
                                    </p:set>
                                    <p:animEffect transition="in" filter="fade">
                                      <p:cBhvr>
                                        <p:cTn id="138" dur="1000"/>
                                        <p:tgtEl>
                                          <p:spTgt spid="78"/>
                                        </p:tgtEl>
                                      </p:cBhvr>
                                    </p:animEffect>
                                    <p:anim calcmode="lin" valueType="num">
                                      <p:cBhvr>
                                        <p:cTn id="139" dur="1000" fill="hold"/>
                                        <p:tgtEl>
                                          <p:spTgt spid="78"/>
                                        </p:tgtEl>
                                        <p:attrNameLst>
                                          <p:attrName>ppt_x</p:attrName>
                                        </p:attrNameLst>
                                      </p:cBhvr>
                                      <p:tavLst>
                                        <p:tav tm="0">
                                          <p:val>
                                            <p:strVal val="#ppt_x"/>
                                          </p:val>
                                        </p:tav>
                                        <p:tav tm="100000">
                                          <p:val>
                                            <p:strVal val="#ppt_x"/>
                                          </p:val>
                                        </p:tav>
                                      </p:tavLst>
                                    </p:anim>
                                    <p:anim calcmode="lin" valueType="num">
                                      <p:cBhvr>
                                        <p:cTn id="140" dur="1000" fill="hold"/>
                                        <p:tgtEl>
                                          <p:spTgt spid="78"/>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79"/>
                                        </p:tgtEl>
                                        <p:attrNameLst>
                                          <p:attrName>style.visibility</p:attrName>
                                        </p:attrNameLst>
                                      </p:cBhvr>
                                      <p:to>
                                        <p:strVal val="visible"/>
                                      </p:to>
                                    </p:set>
                                    <p:animEffect transition="in" filter="fade">
                                      <p:cBhvr>
                                        <p:cTn id="143" dur="1000"/>
                                        <p:tgtEl>
                                          <p:spTgt spid="79"/>
                                        </p:tgtEl>
                                      </p:cBhvr>
                                    </p:animEffect>
                                    <p:anim calcmode="lin" valueType="num">
                                      <p:cBhvr>
                                        <p:cTn id="144" dur="1000" fill="hold"/>
                                        <p:tgtEl>
                                          <p:spTgt spid="79"/>
                                        </p:tgtEl>
                                        <p:attrNameLst>
                                          <p:attrName>ppt_x</p:attrName>
                                        </p:attrNameLst>
                                      </p:cBhvr>
                                      <p:tavLst>
                                        <p:tav tm="0">
                                          <p:val>
                                            <p:strVal val="#ppt_x"/>
                                          </p:val>
                                        </p:tav>
                                        <p:tav tm="100000">
                                          <p:val>
                                            <p:strVal val="#ppt_x"/>
                                          </p:val>
                                        </p:tav>
                                      </p:tavLst>
                                    </p:anim>
                                    <p:anim calcmode="lin" valueType="num">
                                      <p:cBhvr>
                                        <p:cTn id="145" dur="1000" fill="hold"/>
                                        <p:tgtEl>
                                          <p:spTgt spid="79"/>
                                        </p:tgtEl>
                                        <p:attrNameLst>
                                          <p:attrName>ppt_y</p:attrName>
                                        </p:attrNameLst>
                                      </p:cBhvr>
                                      <p:tavLst>
                                        <p:tav tm="0">
                                          <p:val>
                                            <p:strVal val="#ppt_y+.1"/>
                                          </p:val>
                                        </p:tav>
                                        <p:tav tm="100000">
                                          <p:val>
                                            <p:strVal val="#ppt_y"/>
                                          </p:val>
                                        </p:tav>
                                      </p:tavLst>
                                    </p:anim>
                                  </p:childTnLst>
                                </p:cTn>
                              </p:par>
                              <p:par>
                                <p:cTn id="146" presetID="42" presetClass="entr" presetSubtype="0" fill="hold" nodeType="withEffect">
                                  <p:stCondLst>
                                    <p:cond delay="0"/>
                                  </p:stCondLst>
                                  <p:childTnLst>
                                    <p:set>
                                      <p:cBhvr>
                                        <p:cTn id="147" dur="1" fill="hold">
                                          <p:stCondLst>
                                            <p:cond delay="0"/>
                                          </p:stCondLst>
                                        </p:cTn>
                                        <p:tgtEl>
                                          <p:spTgt spid="80"/>
                                        </p:tgtEl>
                                        <p:attrNameLst>
                                          <p:attrName>style.visibility</p:attrName>
                                        </p:attrNameLst>
                                      </p:cBhvr>
                                      <p:to>
                                        <p:strVal val="visible"/>
                                      </p:to>
                                    </p:set>
                                    <p:animEffect transition="in" filter="fade">
                                      <p:cBhvr>
                                        <p:cTn id="148" dur="1000"/>
                                        <p:tgtEl>
                                          <p:spTgt spid="80"/>
                                        </p:tgtEl>
                                      </p:cBhvr>
                                    </p:animEffect>
                                    <p:anim calcmode="lin" valueType="num">
                                      <p:cBhvr>
                                        <p:cTn id="149" dur="1000" fill="hold"/>
                                        <p:tgtEl>
                                          <p:spTgt spid="80"/>
                                        </p:tgtEl>
                                        <p:attrNameLst>
                                          <p:attrName>ppt_x</p:attrName>
                                        </p:attrNameLst>
                                      </p:cBhvr>
                                      <p:tavLst>
                                        <p:tav tm="0">
                                          <p:val>
                                            <p:strVal val="#ppt_x"/>
                                          </p:val>
                                        </p:tav>
                                        <p:tav tm="100000">
                                          <p:val>
                                            <p:strVal val="#ppt_x"/>
                                          </p:val>
                                        </p:tav>
                                      </p:tavLst>
                                    </p:anim>
                                    <p:anim calcmode="lin" valueType="num">
                                      <p:cBhvr>
                                        <p:cTn id="150" dur="1000" fill="hold"/>
                                        <p:tgtEl>
                                          <p:spTgt spid="80"/>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81"/>
                                        </p:tgtEl>
                                        <p:attrNameLst>
                                          <p:attrName>style.visibility</p:attrName>
                                        </p:attrNameLst>
                                      </p:cBhvr>
                                      <p:to>
                                        <p:strVal val="visible"/>
                                      </p:to>
                                    </p:set>
                                    <p:animEffect transition="in" filter="fade">
                                      <p:cBhvr>
                                        <p:cTn id="153" dur="1000"/>
                                        <p:tgtEl>
                                          <p:spTgt spid="81"/>
                                        </p:tgtEl>
                                      </p:cBhvr>
                                    </p:animEffect>
                                    <p:anim calcmode="lin" valueType="num">
                                      <p:cBhvr>
                                        <p:cTn id="154" dur="1000" fill="hold"/>
                                        <p:tgtEl>
                                          <p:spTgt spid="81"/>
                                        </p:tgtEl>
                                        <p:attrNameLst>
                                          <p:attrName>ppt_x</p:attrName>
                                        </p:attrNameLst>
                                      </p:cBhvr>
                                      <p:tavLst>
                                        <p:tav tm="0">
                                          <p:val>
                                            <p:strVal val="#ppt_x"/>
                                          </p:val>
                                        </p:tav>
                                        <p:tav tm="100000">
                                          <p:val>
                                            <p:strVal val="#ppt_x"/>
                                          </p:val>
                                        </p:tav>
                                      </p:tavLst>
                                    </p:anim>
                                    <p:anim calcmode="lin" valueType="num">
                                      <p:cBhvr>
                                        <p:cTn id="155" dur="1000" fill="hold"/>
                                        <p:tgtEl>
                                          <p:spTgt spid="81"/>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82"/>
                                        </p:tgtEl>
                                        <p:attrNameLst>
                                          <p:attrName>style.visibility</p:attrName>
                                        </p:attrNameLst>
                                      </p:cBhvr>
                                      <p:to>
                                        <p:strVal val="visible"/>
                                      </p:to>
                                    </p:set>
                                    <p:animEffect transition="in" filter="fade">
                                      <p:cBhvr>
                                        <p:cTn id="158" dur="1000"/>
                                        <p:tgtEl>
                                          <p:spTgt spid="82"/>
                                        </p:tgtEl>
                                      </p:cBhvr>
                                    </p:animEffect>
                                    <p:anim calcmode="lin" valueType="num">
                                      <p:cBhvr>
                                        <p:cTn id="159" dur="1000" fill="hold"/>
                                        <p:tgtEl>
                                          <p:spTgt spid="82"/>
                                        </p:tgtEl>
                                        <p:attrNameLst>
                                          <p:attrName>ppt_x</p:attrName>
                                        </p:attrNameLst>
                                      </p:cBhvr>
                                      <p:tavLst>
                                        <p:tav tm="0">
                                          <p:val>
                                            <p:strVal val="#ppt_x"/>
                                          </p:val>
                                        </p:tav>
                                        <p:tav tm="100000">
                                          <p:val>
                                            <p:strVal val="#ppt_x"/>
                                          </p:val>
                                        </p:tav>
                                      </p:tavLst>
                                    </p:anim>
                                    <p:anim calcmode="lin" valueType="num">
                                      <p:cBhvr>
                                        <p:cTn id="160" dur="1000" fill="hold"/>
                                        <p:tgtEl>
                                          <p:spTgt spid="8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83"/>
                                        </p:tgtEl>
                                        <p:attrNameLst>
                                          <p:attrName>style.visibility</p:attrName>
                                        </p:attrNameLst>
                                      </p:cBhvr>
                                      <p:to>
                                        <p:strVal val="visible"/>
                                      </p:to>
                                    </p:set>
                                    <p:animEffect transition="in" filter="fade">
                                      <p:cBhvr>
                                        <p:cTn id="163" dur="1000"/>
                                        <p:tgtEl>
                                          <p:spTgt spid="83"/>
                                        </p:tgtEl>
                                      </p:cBhvr>
                                    </p:animEffect>
                                    <p:anim calcmode="lin" valueType="num">
                                      <p:cBhvr>
                                        <p:cTn id="164" dur="1000" fill="hold"/>
                                        <p:tgtEl>
                                          <p:spTgt spid="83"/>
                                        </p:tgtEl>
                                        <p:attrNameLst>
                                          <p:attrName>ppt_x</p:attrName>
                                        </p:attrNameLst>
                                      </p:cBhvr>
                                      <p:tavLst>
                                        <p:tav tm="0">
                                          <p:val>
                                            <p:strVal val="#ppt_x"/>
                                          </p:val>
                                        </p:tav>
                                        <p:tav tm="100000">
                                          <p:val>
                                            <p:strVal val="#ppt_x"/>
                                          </p:val>
                                        </p:tav>
                                      </p:tavLst>
                                    </p:anim>
                                    <p:anim calcmode="lin" valueType="num">
                                      <p:cBhvr>
                                        <p:cTn id="165" dur="1000" fill="hold"/>
                                        <p:tgtEl>
                                          <p:spTgt spid="8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86"/>
                                        </p:tgtEl>
                                        <p:attrNameLst>
                                          <p:attrName>style.visibility</p:attrName>
                                        </p:attrNameLst>
                                      </p:cBhvr>
                                      <p:to>
                                        <p:strVal val="visible"/>
                                      </p:to>
                                    </p:set>
                                    <p:animEffect transition="in" filter="fade">
                                      <p:cBhvr>
                                        <p:cTn id="168" dur="1000"/>
                                        <p:tgtEl>
                                          <p:spTgt spid="86"/>
                                        </p:tgtEl>
                                      </p:cBhvr>
                                    </p:animEffect>
                                    <p:anim calcmode="lin" valueType="num">
                                      <p:cBhvr>
                                        <p:cTn id="169" dur="1000" fill="hold"/>
                                        <p:tgtEl>
                                          <p:spTgt spid="86"/>
                                        </p:tgtEl>
                                        <p:attrNameLst>
                                          <p:attrName>ppt_x</p:attrName>
                                        </p:attrNameLst>
                                      </p:cBhvr>
                                      <p:tavLst>
                                        <p:tav tm="0">
                                          <p:val>
                                            <p:strVal val="#ppt_x"/>
                                          </p:val>
                                        </p:tav>
                                        <p:tav tm="100000">
                                          <p:val>
                                            <p:strVal val="#ppt_x"/>
                                          </p:val>
                                        </p:tav>
                                      </p:tavLst>
                                    </p:anim>
                                    <p:anim calcmode="lin" valueType="num">
                                      <p:cBhvr>
                                        <p:cTn id="170" dur="1000" fill="hold"/>
                                        <p:tgtEl>
                                          <p:spTgt spid="86"/>
                                        </p:tgtEl>
                                        <p:attrNameLst>
                                          <p:attrName>ppt_y</p:attrName>
                                        </p:attrNameLst>
                                      </p:cBhvr>
                                      <p:tavLst>
                                        <p:tav tm="0">
                                          <p:val>
                                            <p:strVal val="#ppt_y+.1"/>
                                          </p:val>
                                        </p:tav>
                                        <p:tav tm="100000">
                                          <p:val>
                                            <p:strVal val="#ppt_y"/>
                                          </p:val>
                                        </p:tav>
                                      </p:tavLst>
                                    </p:anim>
                                  </p:childTnLst>
                                </p:cTn>
                              </p:par>
                              <p:par>
                                <p:cTn id="171" presetID="42" presetClass="entr" presetSubtype="0" fill="hold" nodeType="withEffect">
                                  <p:stCondLst>
                                    <p:cond delay="0"/>
                                  </p:stCondLst>
                                  <p:childTnLst>
                                    <p:set>
                                      <p:cBhvr>
                                        <p:cTn id="172" dur="1" fill="hold">
                                          <p:stCondLst>
                                            <p:cond delay="0"/>
                                          </p:stCondLst>
                                        </p:cTn>
                                        <p:tgtEl>
                                          <p:spTgt spid="87"/>
                                        </p:tgtEl>
                                        <p:attrNameLst>
                                          <p:attrName>style.visibility</p:attrName>
                                        </p:attrNameLst>
                                      </p:cBhvr>
                                      <p:to>
                                        <p:strVal val="visible"/>
                                      </p:to>
                                    </p:set>
                                    <p:animEffect transition="in" filter="fade">
                                      <p:cBhvr>
                                        <p:cTn id="173" dur="1000"/>
                                        <p:tgtEl>
                                          <p:spTgt spid="87"/>
                                        </p:tgtEl>
                                      </p:cBhvr>
                                    </p:animEffect>
                                    <p:anim calcmode="lin" valueType="num">
                                      <p:cBhvr>
                                        <p:cTn id="174" dur="1000" fill="hold"/>
                                        <p:tgtEl>
                                          <p:spTgt spid="87"/>
                                        </p:tgtEl>
                                        <p:attrNameLst>
                                          <p:attrName>ppt_x</p:attrName>
                                        </p:attrNameLst>
                                      </p:cBhvr>
                                      <p:tavLst>
                                        <p:tav tm="0">
                                          <p:val>
                                            <p:strVal val="#ppt_x"/>
                                          </p:val>
                                        </p:tav>
                                        <p:tav tm="100000">
                                          <p:val>
                                            <p:strVal val="#ppt_x"/>
                                          </p:val>
                                        </p:tav>
                                      </p:tavLst>
                                    </p:anim>
                                    <p:anim calcmode="lin" valueType="num">
                                      <p:cBhvr>
                                        <p:cTn id="175" dur="1000" fill="hold"/>
                                        <p:tgtEl>
                                          <p:spTgt spid="87"/>
                                        </p:tgtEl>
                                        <p:attrNameLst>
                                          <p:attrName>ppt_y</p:attrName>
                                        </p:attrNameLst>
                                      </p:cBhvr>
                                      <p:tavLst>
                                        <p:tav tm="0">
                                          <p:val>
                                            <p:strVal val="#ppt_y+.1"/>
                                          </p:val>
                                        </p:tav>
                                        <p:tav tm="100000">
                                          <p:val>
                                            <p:strVal val="#ppt_y"/>
                                          </p:val>
                                        </p:tav>
                                      </p:tavLst>
                                    </p:anim>
                                  </p:childTnLst>
                                </p:cTn>
                              </p:par>
                              <p:par>
                                <p:cTn id="176" presetID="42" presetClass="entr" presetSubtype="0" fill="hold" grpId="0" nodeType="withEffect">
                                  <p:stCondLst>
                                    <p:cond delay="0"/>
                                  </p:stCondLst>
                                  <p:childTnLst>
                                    <p:set>
                                      <p:cBhvr>
                                        <p:cTn id="177" dur="1" fill="hold">
                                          <p:stCondLst>
                                            <p:cond delay="0"/>
                                          </p:stCondLst>
                                        </p:cTn>
                                        <p:tgtEl>
                                          <p:spTgt spid="88"/>
                                        </p:tgtEl>
                                        <p:attrNameLst>
                                          <p:attrName>style.visibility</p:attrName>
                                        </p:attrNameLst>
                                      </p:cBhvr>
                                      <p:to>
                                        <p:strVal val="visible"/>
                                      </p:to>
                                    </p:set>
                                    <p:animEffect transition="in" filter="fade">
                                      <p:cBhvr>
                                        <p:cTn id="178" dur="1000"/>
                                        <p:tgtEl>
                                          <p:spTgt spid="88"/>
                                        </p:tgtEl>
                                      </p:cBhvr>
                                    </p:animEffect>
                                    <p:anim calcmode="lin" valueType="num">
                                      <p:cBhvr>
                                        <p:cTn id="179" dur="1000" fill="hold"/>
                                        <p:tgtEl>
                                          <p:spTgt spid="88"/>
                                        </p:tgtEl>
                                        <p:attrNameLst>
                                          <p:attrName>ppt_x</p:attrName>
                                        </p:attrNameLst>
                                      </p:cBhvr>
                                      <p:tavLst>
                                        <p:tav tm="0">
                                          <p:val>
                                            <p:strVal val="#ppt_x"/>
                                          </p:val>
                                        </p:tav>
                                        <p:tav tm="100000">
                                          <p:val>
                                            <p:strVal val="#ppt_x"/>
                                          </p:val>
                                        </p:tav>
                                      </p:tavLst>
                                    </p:anim>
                                    <p:anim calcmode="lin" valueType="num">
                                      <p:cBhvr>
                                        <p:cTn id="180" dur="1000" fill="hold"/>
                                        <p:tgtEl>
                                          <p:spTgt spid="88"/>
                                        </p:tgtEl>
                                        <p:attrNameLst>
                                          <p:attrName>ppt_y</p:attrName>
                                        </p:attrNameLst>
                                      </p:cBhvr>
                                      <p:tavLst>
                                        <p:tav tm="0">
                                          <p:val>
                                            <p:strVal val="#ppt_y+.1"/>
                                          </p:val>
                                        </p:tav>
                                        <p:tav tm="100000">
                                          <p:val>
                                            <p:strVal val="#ppt_y"/>
                                          </p:val>
                                        </p:tav>
                                      </p:tavLst>
                                    </p:anim>
                                  </p:childTnLst>
                                </p:cTn>
                              </p:par>
                              <p:par>
                                <p:cTn id="181" presetID="42" presetClass="entr" presetSubtype="0" fill="hold" grpId="0" nodeType="withEffect">
                                  <p:stCondLst>
                                    <p:cond delay="0"/>
                                  </p:stCondLst>
                                  <p:childTnLst>
                                    <p:set>
                                      <p:cBhvr>
                                        <p:cTn id="182" dur="1" fill="hold">
                                          <p:stCondLst>
                                            <p:cond delay="0"/>
                                          </p:stCondLst>
                                        </p:cTn>
                                        <p:tgtEl>
                                          <p:spTgt spid="90"/>
                                        </p:tgtEl>
                                        <p:attrNameLst>
                                          <p:attrName>style.visibility</p:attrName>
                                        </p:attrNameLst>
                                      </p:cBhvr>
                                      <p:to>
                                        <p:strVal val="visible"/>
                                      </p:to>
                                    </p:set>
                                    <p:animEffect transition="in" filter="fade">
                                      <p:cBhvr>
                                        <p:cTn id="183" dur="1000"/>
                                        <p:tgtEl>
                                          <p:spTgt spid="90"/>
                                        </p:tgtEl>
                                      </p:cBhvr>
                                    </p:animEffect>
                                    <p:anim calcmode="lin" valueType="num">
                                      <p:cBhvr>
                                        <p:cTn id="184" dur="1000" fill="hold"/>
                                        <p:tgtEl>
                                          <p:spTgt spid="90"/>
                                        </p:tgtEl>
                                        <p:attrNameLst>
                                          <p:attrName>ppt_x</p:attrName>
                                        </p:attrNameLst>
                                      </p:cBhvr>
                                      <p:tavLst>
                                        <p:tav tm="0">
                                          <p:val>
                                            <p:strVal val="#ppt_x"/>
                                          </p:val>
                                        </p:tav>
                                        <p:tav tm="100000">
                                          <p:val>
                                            <p:strVal val="#ppt_x"/>
                                          </p:val>
                                        </p:tav>
                                      </p:tavLst>
                                    </p:anim>
                                    <p:anim calcmode="lin" valueType="num">
                                      <p:cBhvr>
                                        <p:cTn id="185" dur="1000" fill="hold"/>
                                        <p:tgtEl>
                                          <p:spTgt spid="90"/>
                                        </p:tgtEl>
                                        <p:attrNameLst>
                                          <p:attrName>ppt_y</p:attrName>
                                        </p:attrNameLst>
                                      </p:cBhvr>
                                      <p:tavLst>
                                        <p:tav tm="0">
                                          <p:val>
                                            <p:strVal val="#ppt_y+.1"/>
                                          </p:val>
                                        </p:tav>
                                        <p:tav tm="100000">
                                          <p:val>
                                            <p:strVal val="#ppt_y"/>
                                          </p:val>
                                        </p:tav>
                                      </p:tavLst>
                                    </p:anim>
                                  </p:childTnLst>
                                </p:cTn>
                              </p:par>
                              <p:par>
                                <p:cTn id="186" presetID="42" presetClass="entr" presetSubtype="0" fill="hold" nodeType="withEffect">
                                  <p:stCondLst>
                                    <p:cond delay="0"/>
                                  </p:stCondLst>
                                  <p:childTnLst>
                                    <p:set>
                                      <p:cBhvr>
                                        <p:cTn id="187" dur="1" fill="hold">
                                          <p:stCondLst>
                                            <p:cond delay="0"/>
                                          </p:stCondLst>
                                        </p:cTn>
                                        <p:tgtEl>
                                          <p:spTgt spid="91"/>
                                        </p:tgtEl>
                                        <p:attrNameLst>
                                          <p:attrName>style.visibility</p:attrName>
                                        </p:attrNameLst>
                                      </p:cBhvr>
                                      <p:to>
                                        <p:strVal val="visible"/>
                                      </p:to>
                                    </p:set>
                                    <p:animEffect transition="in" filter="fade">
                                      <p:cBhvr>
                                        <p:cTn id="188" dur="1000"/>
                                        <p:tgtEl>
                                          <p:spTgt spid="91"/>
                                        </p:tgtEl>
                                      </p:cBhvr>
                                    </p:animEffect>
                                    <p:anim calcmode="lin" valueType="num">
                                      <p:cBhvr>
                                        <p:cTn id="189" dur="1000" fill="hold"/>
                                        <p:tgtEl>
                                          <p:spTgt spid="91"/>
                                        </p:tgtEl>
                                        <p:attrNameLst>
                                          <p:attrName>ppt_x</p:attrName>
                                        </p:attrNameLst>
                                      </p:cBhvr>
                                      <p:tavLst>
                                        <p:tav tm="0">
                                          <p:val>
                                            <p:strVal val="#ppt_x"/>
                                          </p:val>
                                        </p:tav>
                                        <p:tav tm="100000">
                                          <p:val>
                                            <p:strVal val="#ppt_x"/>
                                          </p:val>
                                        </p:tav>
                                      </p:tavLst>
                                    </p:anim>
                                    <p:anim calcmode="lin" valueType="num">
                                      <p:cBhvr>
                                        <p:cTn id="190" dur="1000" fill="hold"/>
                                        <p:tgtEl>
                                          <p:spTgt spid="91"/>
                                        </p:tgtEl>
                                        <p:attrNameLst>
                                          <p:attrName>ppt_y</p:attrName>
                                        </p:attrNameLst>
                                      </p:cBhvr>
                                      <p:tavLst>
                                        <p:tav tm="0">
                                          <p:val>
                                            <p:strVal val="#ppt_y+.1"/>
                                          </p:val>
                                        </p:tav>
                                        <p:tav tm="100000">
                                          <p:val>
                                            <p:strVal val="#ppt_y"/>
                                          </p:val>
                                        </p:tav>
                                      </p:tavLst>
                                    </p:anim>
                                  </p:childTnLst>
                                </p:cTn>
                              </p:par>
                              <p:par>
                                <p:cTn id="191" presetID="42" presetClass="entr" presetSubtype="0" fill="hold" grpId="0" nodeType="withEffect">
                                  <p:stCondLst>
                                    <p:cond delay="0"/>
                                  </p:stCondLst>
                                  <p:childTnLst>
                                    <p:set>
                                      <p:cBhvr>
                                        <p:cTn id="192" dur="1" fill="hold">
                                          <p:stCondLst>
                                            <p:cond delay="0"/>
                                          </p:stCondLst>
                                        </p:cTn>
                                        <p:tgtEl>
                                          <p:spTgt spid="92"/>
                                        </p:tgtEl>
                                        <p:attrNameLst>
                                          <p:attrName>style.visibility</p:attrName>
                                        </p:attrNameLst>
                                      </p:cBhvr>
                                      <p:to>
                                        <p:strVal val="visible"/>
                                      </p:to>
                                    </p:set>
                                    <p:animEffect transition="in" filter="fade">
                                      <p:cBhvr>
                                        <p:cTn id="193" dur="1000"/>
                                        <p:tgtEl>
                                          <p:spTgt spid="92"/>
                                        </p:tgtEl>
                                      </p:cBhvr>
                                    </p:animEffect>
                                    <p:anim calcmode="lin" valueType="num">
                                      <p:cBhvr>
                                        <p:cTn id="194" dur="1000" fill="hold"/>
                                        <p:tgtEl>
                                          <p:spTgt spid="92"/>
                                        </p:tgtEl>
                                        <p:attrNameLst>
                                          <p:attrName>ppt_x</p:attrName>
                                        </p:attrNameLst>
                                      </p:cBhvr>
                                      <p:tavLst>
                                        <p:tav tm="0">
                                          <p:val>
                                            <p:strVal val="#ppt_x"/>
                                          </p:val>
                                        </p:tav>
                                        <p:tav tm="100000">
                                          <p:val>
                                            <p:strVal val="#ppt_x"/>
                                          </p:val>
                                        </p:tav>
                                      </p:tavLst>
                                    </p:anim>
                                    <p:anim calcmode="lin" valueType="num">
                                      <p:cBhvr>
                                        <p:cTn id="195" dur="1000" fill="hold"/>
                                        <p:tgtEl>
                                          <p:spTgt spid="92"/>
                                        </p:tgtEl>
                                        <p:attrNameLst>
                                          <p:attrName>ppt_y</p:attrName>
                                        </p:attrNameLst>
                                      </p:cBhvr>
                                      <p:tavLst>
                                        <p:tav tm="0">
                                          <p:val>
                                            <p:strVal val="#ppt_y+.1"/>
                                          </p:val>
                                        </p:tav>
                                        <p:tav tm="100000">
                                          <p:val>
                                            <p:strVal val="#ppt_y"/>
                                          </p:val>
                                        </p:tav>
                                      </p:tavLst>
                                    </p:anim>
                                  </p:childTnLst>
                                </p:cTn>
                              </p:par>
                              <p:par>
                                <p:cTn id="196" presetID="42" presetClass="entr" presetSubtype="0" fill="hold" grpId="0" nodeType="withEffect">
                                  <p:stCondLst>
                                    <p:cond delay="0"/>
                                  </p:stCondLst>
                                  <p:childTnLst>
                                    <p:set>
                                      <p:cBhvr>
                                        <p:cTn id="197" dur="1" fill="hold">
                                          <p:stCondLst>
                                            <p:cond delay="0"/>
                                          </p:stCondLst>
                                        </p:cTn>
                                        <p:tgtEl>
                                          <p:spTgt spid="93"/>
                                        </p:tgtEl>
                                        <p:attrNameLst>
                                          <p:attrName>style.visibility</p:attrName>
                                        </p:attrNameLst>
                                      </p:cBhvr>
                                      <p:to>
                                        <p:strVal val="visible"/>
                                      </p:to>
                                    </p:set>
                                    <p:animEffect transition="in" filter="fade">
                                      <p:cBhvr>
                                        <p:cTn id="198" dur="1000"/>
                                        <p:tgtEl>
                                          <p:spTgt spid="93"/>
                                        </p:tgtEl>
                                      </p:cBhvr>
                                    </p:animEffect>
                                    <p:anim calcmode="lin" valueType="num">
                                      <p:cBhvr>
                                        <p:cTn id="199" dur="1000" fill="hold"/>
                                        <p:tgtEl>
                                          <p:spTgt spid="93"/>
                                        </p:tgtEl>
                                        <p:attrNameLst>
                                          <p:attrName>ppt_x</p:attrName>
                                        </p:attrNameLst>
                                      </p:cBhvr>
                                      <p:tavLst>
                                        <p:tav tm="0">
                                          <p:val>
                                            <p:strVal val="#ppt_x"/>
                                          </p:val>
                                        </p:tav>
                                        <p:tav tm="100000">
                                          <p:val>
                                            <p:strVal val="#ppt_x"/>
                                          </p:val>
                                        </p:tav>
                                      </p:tavLst>
                                    </p:anim>
                                    <p:anim calcmode="lin" valueType="num">
                                      <p:cBhvr>
                                        <p:cTn id="200" dur="1000" fill="hold"/>
                                        <p:tgtEl>
                                          <p:spTgt spid="93"/>
                                        </p:tgtEl>
                                        <p:attrNameLst>
                                          <p:attrName>ppt_y</p:attrName>
                                        </p:attrNameLst>
                                      </p:cBhvr>
                                      <p:tavLst>
                                        <p:tav tm="0">
                                          <p:val>
                                            <p:strVal val="#ppt_y+.1"/>
                                          </p:val>
                                        </p:tav>
                                        <p:tav tm="100000">
                                          <p:val>
                                            <p:strVal val="#ppt_y"/>
                                          </p:val>
                                        </p:tav>
                                      </p:tavLst>
                                    </p:anim>
                                  </p:childTnLst>
                                </p:cTn>
                              </p:par>
                              <p:par>
                                <p:cTn id="201" presetID="42" presetClass="entr" presetSubtype="0" fill="hold" nodeType="withEffect">
                                  <p:stCondLst>
                                    <p:cond delay="0"/>
                                  </p:stCondLst>
                                  <p:childTnLst>
                                    <p:set>
                                      <p:cBhvr>
                                        <p:cTn id="202" dur="1" fill="hold">
                                          <p:stCondLst>
                                            <p:cond delay="0"/>
                                          </p:stCondLst>
                                        </p:cTn>
                                        <p:tgtEl>
                                          <p:spTgt spid="94"/>
                                        </p:tgtEl>
                                        <p:attrNameLst>
                                          <p:attrName>style.visibility</p:attrName>
                                        </p:attrNameLst>
                                      </p:cBhvr>
                                      <p:to>
                                        <p:strVal val="visible"/>
                                      </p:to>
                                    </p:set>
                                    <p:animEffect transition="in" filter="fade">
                                      <p:cBhvr>
                                        <p:cTn id="203" dur="1000"/>
                                        <p:tgtEl>
                                          <p:spTgt spid="94"/>
                                        </p:tgtEl>
                                      </p:cBhvr>
                                    </p:animEffect>
                                    <p:anim calcmode="lin" valueType="num">
                                      <p:cBhvr>
                                        <p:cTn id="204" dur="1000" fill="hold"/>
                                        <p:tgtEl>
                                          <p:spTgt spid="94"/>
                                        </p:tgtEl>
                                        <p:attrNameLst>
                                          <p:attrName>ppt_x</p:attrName>
                                        </p:attrNameLst>
                                      </p:cBhvr>
                                      <p:tavLst>
                                        <p:tav tm="0">
                                          <p:val>
                                            <p:strVal val="#ppt_x"/>
                                          </p:val>
                                        </p:tav>
                                        <p:tav tm="100000">
                                          <p:val>
                                            <p:strVal val="#ppt_x"/>
                                          </p:val>
                                        </p:tav>
                                      </p:tavLst>
                                    </p:anim>
                                    <p:anim calcmode="lin" valueType="num">
                                      <p:cBhvr>
                                        <p:cTn id="205" dur="1000" fill="hold"/>
                                        <p:tgtEl>
                                          <p:spTgt spid="94"/>
                                        </p:tgtEl>
                                        <p:attrNameLst>
                                          <p:attrName>ppt_y</p:attrName>
                                        </p:attrNameLst>
                                      </p:cBhvr>
                                      <p:tavLst>
                                        <p:tav tm="0">
                                          <p:val>
                                            <p:strVal val="#ppt_y+.1"/>
                                          </p:val>
                                        </p:tav>
                                        <p:tav tm="100000">
                                          <p:val>
                                            <p:strVal val="#ppt_y"/>
                                          </p:val>
                                        </p:tav>
                                      </p:tavLst>
                                    </p:anim>
                                  </p:childTnLst>
                                </p:cTn>
                              </p:par>
                              <p:par>
                                <p:cTn id="206" presetID="42" presetClass="entr" presetSubtype="0" fill="hold" grpId="0" nodeType="withEffect">
                                  <p:stCondLst>
                                    <p:cond delay="0"/>
                                  </p:stCondLst>
                                  <p:childTnLst>
                                    <p:set>
                                      <p:cBhvr>
                                        <p:cTn id="207" dur="1" fill="hold">
                                          <p:stCondLst>
                                            <p:cond delay="0"/>
                                          </p:stCondLst>
                                        </p:cTn>
                                        <p:tgtEl>
                                          <p:spTgt spid="95"/>
                                        </p:tgtEl>
                                        <p:attrNameLst>
                                          <p:attrName>style.visibility</p:attrName>
                                        </p:attrNameLst>
                                      </p:cBhvr>
                                      <p:to>
                                        <p:strVal val="visible"/>
                                      </p:to>
                                    </p:set>
                                    <p:animEffect transition="in" filter="fade">
                                      <p:cBhvr>
                                        <p:cTn id="208" dur="1000"/>
                                        <p:tgtEl>
                                          <p:spTgt spid="95"/>
                                        </p:tgtEl>
                                      </p:cBhvr>
                                    </p:animEffect>
                                    <p:anim calcmode="lin" valueType="num">
                                      <p:cBhvr>
                                        <p:cTn id="209" dur="1000" fill="hold"/>
                                        <p:tgtEl>
                                          <p:spTgt spid="95"/>
                                        </p:tgtEl>
                                        <p:attrNameLst>
                                          <p:attrName>ppt_x</p:attrName>
                                        </p:attrNameLst>
                                      </p:cBhvr>
                                      <p:tavLst>
                                        <p:tav tm="0">
                                          <p:val>
                                            <p:strVal val="#ppt_x"/>
                                          </p:val>
                                        </p:tav>
                                        <p:tav tm="100000">
                                          <p:val>
                                            <p:strVal val="#ppt_x"/>
                                          </p:val>
                                        </p:tav>
                                      </p:tavLst>
                                    </p:anim>
                                    <p:anim calcmode="lin" valueType="num">
                                      <p:cBhvr>
                                        <p:cTn id="210" dur="1000" fill="hold"/>
                                        <p:tgtEl>
                                          <p:spTgt spid="95"/>
                                        </p:tgtEl>
                                        <p:attrNameLst>
                                          <p:attrName>ppt_y</p:attrName>
                                        </p:attrNameLst>
                                      </p:cBhvr>
                                      <p:tavLst>
                                        <p:tav tm="0">
                                          <p:val>
                                            <p:strVal val="#ppt_y+.1"/>
                                          </p:val>
                                        </p:tav>
                                        <p:tav tm="100000">
                                          <p:val>
                                            <p:strVal val="#ppt_y"/>
                                          </p:val>
                                        </p:tav>
                                      </p:tavLst>
                                    </p:anim>
                                  </p:childTnLst>
                                </p:cTn>
                              </p:par>
                              <p:par>
                                <p:cTn id="211" presetID="42" presetClass="entr" presetSubtype="0" fill="hold" grpId="0" nodeType="withEffect">
                                  <p:stCondLst>
                                    <p:cond delay="0"/>
                                  </p:stCondLst>
                                  <p:childTnLst>
                                    <p:set>
                                      <p:cBhvr>
                                        <p:cTn id="212" dur="1" fill="hold">
                                          <p:stCondLst>
                                            <p:cond delay="0"/>
                                          </p:stCondLst>
                                        </p:cTn>
                                        <p:tgtEl>
                                          <p:spTgt spid="96"/>
                                        </p:tgtEl>
                                        <p:attrNameLst>
                                          <p:attrName>style.visibility</p:attrName>
                                        </p:attrNameLst>
                                      </p:cBhvr>
                                      <p:to>
                                        <p:strVal val="visible"/>
                                      </p:to>
                                    </p:set>
                                    <p:animEffect transition="in" filter="fade">
                                      <p:cBhvr>
                                        <p:cTn id="213" dur="1000"/>
                                        <p:tgtEl>
                                          <p:spTgt spid="96"/>
                                        </p:tgtEl>
                                      </p:cBhvr>
                                    </p:animEffect>
                                    <p:anim calcmode="lin" valueType="num">
                                      <p:cBhvr>
                                        <p:cTn id="214" dur="1000" fill="hold"/>
                                        <p:tgtEl>
                                          <p:spTgt spid="96"/>
                                        </p:tgtEl>
                                        <p:attrNameLst>
                                          <p:attrName>ppt_x</p:attrName>
                                        </p:attrNameLst>
                                      </p:cBhvr>
                                      <p:tavLst>
                                        <p:tav tm="0">
                                          <p:val>
                                            <p:strVal val="#ppt_x"/>
                                          </p:val>
                                        </p:tav>
                                        <p:tav tm="100000">
                                          <p:val>
                                            <p:strVal val="#ppt_x"/>
                                          </p:val>
                                        </p:tav>
                                      </p:tavLst>
                                    </p:anim>
                                    <p:anim calcmode="lin" valueType="num">
                                      <p:cBhvr>
                                        <p:cTn id="215" dur="1000" fill="hold"/>
                                        <p:tgtEl>
                                          <p:spTgt spid="96"/>
                                        </p:tgtEl>
                                        <p:attrNameLst>
                                          <p:attrName>ppt_y</p:attrName>
                                        </p:attrNameLst>
                                      </p:cBhvr>
                                      <p:tavLst>
                                        <p:tav tm="0">
                                          <p:val>
                                            <p:strVal val="#ppt_y+.1"/>
                                          </p:val>
                                        </p:tav>
                                        <p:tav tm="100000">
                                          <p:val>
                                            <p:strVal val="#ppt_y"/>
                                          </p:val>
                                        </p:tav>
                                      </p:tavLst>
                                    </p:anim>
                                  </p:childTnLst>
                                </p:cTn>
                              </p:par>
                              <p:par>
                                <p:cTn id="216" presetID="42" presetClass="entr" presetSubtype="0" fill="hold" nodeType="withEffect">
                                  <p:stCondLst>
                                    <p:cond delay="0"/>
                                  </p:stCondLst>
                                  <p:childTnLst>
                                    <p:set>
                                      <p:cBhvr>
                                        <p:cTn id="217" dur="1" fill="hold">
                                          <p:stCondLst>
                                            <p:cond delay="0"/>
                                          </p:stCondLst>
                                        </p:cTn>
                                        <p:tgtEl>
                                          <p:spTgt spid="98"/>
                                        </p:tgtEl>
                                        <p:attrNameLst>
                                          <p:attrName>style.visibility</p:attrName>
                                        </p:attrNameLst>
                                      </p:cBhvr>
                                      <p:to>
                                        <p:strVal val="visible"/>
                                      </p:to>
                                    </p:set>
                                    <p:animEffect transition="in" filter="fade">
                                      <p:cBhvr>
                                        <p:cTn id="218" dur="1000"/>
                                        <p:tgtEl>
                                          <p:spTgt spid="98"/>
                                        </p:tgtEl>
                                      </p:cBhvr>
                                    </p:animEffect>
                                    <p:anim calcmode="lin" valueType="num">
                                      <p:cBhvr>
                                        <p:cTn id="219" dur="1000" fill="hold"/>
                                        <p:tgtEl>
                                          <p:spTgt spid="98"/>
                                        </p:tgtEl>
                                        <p:attrNameLst>
                                          <p:attrName>ppt_x</p:attrName>
                                        </p:attrNameLst>
                                      </p:cBhvr>
                                      <p:tavLst>
                                        <p:tav tm="0">
                                          <p:val>
                                            <p:strVal val="#ppt_x"/>
                                          </p:val>
                                        </p:tav>
                                        <p:tav tm="100000">
                                          <p:val>
                                            <p:strVal val="#ppt_x"/>
                                          </p:val>
                                        </p:tav>
                                      </p:tavLst>
                                    </p:anim>
                                    <p:anim calcmode="lin" valueType="num">
                                      <p:cBhvr>
                                        <p:cTn id="220" dur="1000" fill="hold"/>
                                        <p:tgtEl>
                                          <p:spTgt spid="98"/>
                                        </p:tgtEl>
                                        <p:attrNameLst>
                                          <p:attrName>ppt_y</p:attrName>
                                        </p:attrNameLst>
                                      </p:cBhvr>
                                      <p:tavLst>
                                        <p:tav tm="0">
                                          <p:val>
                                            <p:strVal val="#ppt_y+.1"/>
                                          </p:val>
                                        </p:tav>
                                        <p:tav tm="100000">
                                          <p:val>
                                            <p:strVal val="#ppt_y"/>
                                          </p:val>
                                        </p:tav>
                                      </p:tavLst>
                                    </p:anim>
                                  </p:childTnLst>
                                </p:cTn>
                              </p:par>
                              <p:par>
                                <p:cTn id="221" presetID="42" presetClass="entr" presetSubtype="0" fill="hold" grpId="0" nodeType="withEffect">
                                  <p:stCondLst>
                                    <p:cond delay="0"/>
                                  </p:stCondLst>
                                  <p:childTnLst>
                                    <p:set>
                                      <p:cBhvr>
                                        <p:cTn id="222" dur="1" fill="hold">
                                          <p:stCondLst>
                                            <p:cond delay="0"/>
                                          </p:stCondLst>
                                        </p:cTn>
                                        <p:tgtEl>
                                          <p:spTgt spid="97"/>
                                        </p:tgtEl>
                                        <p:attrNameLst>
                                          <p:attrName>style.visibility</p:attrName>
                                        </p:attrNameLst>
                                      </p:cBhvr>
                                      <p:to>
                                        <p:strVal val="visible"/>
                                      </p:to>
                                    </p:set>
                                    <p:animEffect transition="in" filter="fade">
                                      <p:cBhvr>
                                        <p:cTn id="223" dur="1000"/>
                                        <p:tgtEl>
                                          <p:spTgt spid="97"/>
                                        </p:tgtEl>
                                      </p:cBhvr>
                                    </p:animEffect>
                                    <p:anim calcmode="lin" valueType="num">
                                      <p:cBhvr>
                                        <p:cTn id="224" dur="1000" fill="hold"/>
                                        <p:tgtEl>
                                          <p:spTgt spid="97"/>
                                        </p:tgtEl>
                                        <p:attrNameLst>
                                          <p:attrName>ppt_x</p:attrName>
                                        </p:attrNameLst>
                                      </p:cBhvr>
                                      <p:tavLst>
                                        <p:tav tm="0">
                                          <p:val>
                                            <p:strVal val="#ppt_x"/>
                                          </p:val>
                                        </p:tav>
                                        <p:tav tm="100000">
                                          <p:val>
                                            <p:strVal val="#ppt_x"/>
                                          </p:val>
                                        </p:tav>
                                      </p:tavLst>
                                    </p:anim>
                                    <p:anim calcmode="lin" valueType="num">
                                      <p:cBhvr>
                                        <p:cTn id="225" dur="1000" fill="hold"/>
                                        <p:tgtEl>
                                          <p:spTgt spid="97"/>
                                        </p:tgtEl>
                                        <p:attrNameLst>
                                          <p:attrName>ppt_y</p:attrName>
                                        </p:attrNameLst>
                                      </p:cBhvr>
                                      <p:tavLst>
                                        <p:tav tm="0">
                                          <p:val>
                                            <p:strVal val="#ppt_y+.1"/>
                                          </p:val>
                                        </p:tav>
                                        <p:tav tm="100000">
                                          <p:val>
                                            <p:strVal val="#ppt_y"/>
                                          </p:val>
                                        </p:tav>
                                      </p:tavLst>
                                    </p:anim>
                                  </p:childTnLst>
                                </p:cTn>
                              </p:par>
                              <p:par>
                                <p:cTn id="226" presetID="42" presetClass="entr" presetSubtype="0" fill="hold" grpId="0" nodeType="withEffect">
                                  <p:stCondLst>
                                    <p:cond delay="0"/>
                                  </p:stCondLst>
                                  <p:childTnLst>
                                    <p:set>
                                      <p:cBhvr>
                                        <p:cTn id="227" dur="1" fill="hold">
                                          <p:stCondLst>
                                            <p:cond delay="0"/>
                                          </p:stCondLst>
                                        </p:cTn>
                                        <p:tgtEl>
                                          <p:spTgt spid="99"/>
                                        </p:tgtEl>
                                        <p:attrNameLst>
                                          <p:attrName>style.visibility</p:attrName>
                                        </p:attrNameLst>
                                      </p:cBhvr>
                                      <p:to>
                                        <p:strVal val="visible"/>
                                      </p:to>
                                    </p:set>
                                    <p:animEffect transition="in" filter="fade">
                                      <p:cBhvr>
                                        <p:cTn id="228" dur="1000"/>
                                        <p:tgtEl>
                                          <p:spTgt spid="99"/>
                                        </p:tgtEl>
                                      </p:cBhvr>
                                    </p:animEffect>
                                    <p:anim calcmode="lin" valueType="num">
                                      <p:cBhvr>
                                        <p:cTn id="229" dur="1000" fill="hold"/>
                                        <p:tgtEl>
                                          <p:spTgt spid="99"/>
                                        </p:tgtEl>
                                        <p:attrNameLst>
                                          <p:attrName>ppt_x</p:attrName>
                                        </p:attrNameLst>
                                      </p:cBhvr>
                                      <p:tavLst>
                                        <p:tav tm="0">
                                          <p:val>
                                            <p:strVal val="#ppt_x"/>
                                          </p:val>
                                        </p:tav>
                                        <p:tav tm="100000">
                                          <p:val>
                                            <p:strVal val="#ppt_x"/>
                                          </p:val>
                                        </p:tav>
                                      </p:tavLst>
                                    </p:anim>
                                    <p:anim calcmode="lin" valueType="num">
                                      <p:cBhvr>
                                        <p:cTn id="230" dur="1000" fill="hold"/>
                                        <p:tgtEl>
                                          <p:spTgt spid="99"/>
                                        </p:tgtEl>
                                        <p:attrNameLst>
                                          <p:attrName>ppt_y</p:attrName>
                                        </p:attrNameLst>
                                      </p:cBhvr>
                                      <p:tavLst>
                                        <p:tav tm="0">
                                          <p:val>
                                            <p:strVal val="#ppt_y+.1"/>
                                          </p:val>
                                        </p:tav>
                                        <p:tav tm="100000">
                                          <p:val>
                                            <p:strVal val="#ppt_y"/>
                                          </p:val>
                                        </p:tav>
                                      </p:tavLst>
                                    </p:anim>
                                  </p:childTnLst>
                                </p:cTn>
                              </p:par>
                              <p:par>
                                <p:cTn id="231" presetID="42" presetClass="entr" presetSubtype="0" fill="hold" nodeType="withEffect">
                                  <p:stCondLst>
                                    <p:cond delay="0"/>
                                  </p:stCondLst>
                                  <p:childTnLst>
                                    <p:set>
                                      <p:cBhvr>
                                        <p:cTn id="232" dur="1" fill="hold">
                                          <p:stCondLst>
                                            <p:cond delay="0"/>
                                          </p:stCondLst>
                                        </p:cTn>
                                        <p:tgtEl>
                                          <p:spTgt spid="100"/>
                                        </p:tgtEl>
                                        <p:attrNameLst>
                                          <p:attrName>style.visibility</p:attrName>
                                        </p:attrNameLst>
                                      </p:cBhvr>
                                      <p:to>
                                        <p:strVal val="visible"/>
                                      </p:to>
                                    </p:set>
                                    <p:animEffect transition="in" filter="fade">
                                      <p:cBhvr>
                                        <p:cTn id="233" dur="1000"/>
                                        <p:tgtEl>
                                          <p:spTgt spid="100"/>
                                        </p:tgtEl>
                                      </p:cBhvr>
                                    </p:animEffect>
                                    <p:anim calcmode="lin" valueType="num">
                                      <p:cBhvr>
                                        <p:cTn id="234" dur="1000" fill="hold"/>
                                        <p:tgtEl>
                                          <p:spTgt spid="100"/>
                                        </p:tgtEl>
                                        <p:attrNameLst>
                                          <p:attrName>ppt_x</p:attrName>
                                        </p:attrNameLst>
                                      </p:cBhvr>
                                      <p:tavLst>
                                        <p:tav tm="0">
                                          <p:val>
                                            <p:strVal val="#ppt_x"/>
                                          </p:val>
                                        </p:tav>
                                        <p:tav tm="100000">
                                          <p:val>
                                            <p:strVal val="#ppt_x"/>
                                          </p:val>
                                        </p:tav>
                                      </p:tavLst>
                                    </p:anim>
                                    <p:anim calcmode="lin" valueType="num">
                                      <p:cBhvr>
                                        <p:cTn id="235" dur="1000" fill="hold"/>
                                        <p:tgtEl>
                                          <p:spTgt spid="100"/>
                                        </p:tgtEl>
                                        <p:attrNameLst>
                                          <p:attrName>ppt_y</p:attrName>
                                        </p:attrNameLst>
                                      </p:cBhvr>
                                      <p:tavLst>
                                        <p:tav tm="0">
                                          <p:val>
                                            <p:strVal val="#ppt_y+.1"/>
                                          </p:val>
                                        </p:tav>
                                        <p:tav tm="100000">
                                          <p:val>
                                            <p:strVal val="#ppt_y"/>
                                          </p:val>
                                        </p:tav>
                                      </p:tavLst>
                                    </p:anim>
                                  </p:childTnLst>
                                </p:cTn>
                              </p:par>
                              <p:par>
                                <p:cTn id="236" presetID="42" presetClass="entr" presetSubtype="0" fill="hold" grpId="0" nodeType="withEffect">
                                  <p:stCondLst>
                                    <p:cond delay="0"/>
                                  </p:stCondLst>
                                  <p:childTnLst>
                                    <p:set>
                                      <p:cBhvr>
                                        <p:cTn id="237" dur="1" fill="hold">
                                          <p:stCondLst>
                                            <p:cond delay="0"/>
                                          </p:stCondLst>
                                        </p:cTn>
                                        <p:tgtEl>
                                          <p:spTgt spid="101"/>
                                        </p:tgtEl>
                                        <p:attrNameLst>
                                          <p:attrName>style.visibility</p:attrName>
                                        </p:attrNameLst>
                                      </p:cBhvr>
                                      <p:to>
                                        <p:strVal val="visible"/>
                                      </p:to>
                                    </p:set>
                                    <p:animEffect transition="in" filter="fade">
                                      <p:cBhvr>
                                        <p:cTn id="238" dur="1000"/>
                                        <p:tgtEl>
                                          <p:spTgt spid="101"/>
                                        </p:tgtEl>
                                      </p:cBhvr>
                                    </p:animEffect>
                                    <p:anim calcmode="lin" valueType="num">
                                      <p:cBhvr>
                                        <p:cTn id="239" dur="1000" fill="hold"/>
                                        <p:tgtEl>
                                          <p:spTgt spid="101"/>
                                        </p:tgtEl>
                                        <p:attrNameLst>
                                          <p:attrName>ppt_x</p:attrName>
                                        </p:attrNameLst>
                                      </p:cBhvr>
                                      <p:tavLst>
                                        <p:tav tm="0">
                                          <p:val>
                                            <p:strVal val="#ppt_x"/>
                                          </p:val>
                                        </p:tav>
                                        <p:tav tm="100000">
                                          <p:val>
                                            <p:strVal val="#ppt_x"/>
                                          </p:val>
                                        </p:tav>
                                      </p:tavLst>
                                    </p:anim>
                                    <p:anim calcmode="lin" valueType="num">
                                      <p:cBhvr>
                                        <p:cTn id="240" dur="1000" fill="hold"/>
                                        <p:tgtEl>
                                          <p:spTgt spid="101"/>
                                        </p:tgtEl>
                                        <p:attrNameLst>
                                          <p:attrName>ppt_y</p:attrName>
                                        </p:attrNameLst>
                                      </p:cBhvr>
                                      <p:tavLst>
                                        <p:tav tm="0">
                                          <p:val>
                                            <p:strVal val="#ppt_y+.1"/>
                                          </p:val>
                                        </p:tav>
                                        <p:tav tm="100000">
                                          <p:val>
                                            <p:strVal val="#ppt_y"/>
                                          </p:val>
                                        </p:tav>
                                      </p:tavLst>
                                    </p:anim>
                                  </p:childTnLst>
                                </p:cTn>
                              </p:par>
                              <p:par>
                                <p:cTn id="241" presetID="42" presetClass="entr" presetSubtype="0" fill="hold" grpId="0" nodeType="withEffect">
                                  <p:stCondLst>
                                    <p:cond delay="0"/>
                                  </p:stCondLst>
                                  <p:childTnLst>
                                    <p:set>
                                      <p:cBhvr>
                                        <p:cTn id="242" dur="1" fill="hold">
                                          <p:stCondLst>
                                            <p:cond delay="0"/>
                                          </p:stCondLst>
                                        </p:cTn>
                                        <p:tgtEl>
                                          <p:spTgt spid="103"/>
                                        </p:tgtEl>
                                        <p:attrNameLst>
                                          <p:attrName>style.visibility</p:attrName>
                                        </p:attrNameLst>
                                      </p:cBhvr>
                                      <p:to>
                                        <p:strVal val="visible"/>
                                      </p:to>
                                    </p:set>
                                    <p:animEffect transition="in" filter="fade">
                                      <p:cBhvr>
                                        <p:cTn id="243" dur="1000"/>
                                        <p:tgtEl>
                                          <p:spTgt spid="103"/>
                                        </p:tgtEl>
                                      </p:cBhvr>
                                    </p:animEffect>
                                    <p:anim calcmode="lin" valueType="num">
                                      <p:cBhvr>
                                        <p:cTn id="244" dur="1000" fill="hold"/>
                                        <p:tgtEl>
                                          <p:spTgt spid="103"/>
                                        </p:tgtEl>
                                        <p:attrNameLst>
                                          <p:attrName>ppt_x</p:attrName>
                                        </p:attrNameLst>
                                      </p:cBhvr>
                                      <p:tavLst>
                                        <p:tav tm="0">
                                          <p:val>
                                            <p:strVal val="#ppt_x"/>
                                          </p:val>
                                        </p:tav>
                                        <p:tav tm="100000">
                                          <p:val>
                                            <p:strVal val="#ppt_x"/>
                                          </p:val>
                                        </p:tav>
                                      </p:tavLst>
                                    </p:anim>
                                    <p:anim calcmode="lin" valueType="num">
                                      <p:cBhvr>
                                        <p:cTn id="245" dur="1000" fill="hold"/>
                                        <p:tgtEl>
                                          <p:spTgt spid="103"/>
                                        </p:tgtEl>
                                        <p:attrNameLst>
                                          <p:attrName>ppt_y</p:attrName>
                                        </p:attrNameLst>
                                      </p:cBhvr>
                                      <p:tavLst>
                                        <p:tav tm="0">
                                          <p:val>
                                            <p:strVal val="#ppt_y+.1"/>
                                          </p:val>
                                        </p:tav>
                                        <p:tav tm="100000">
                                          <p:val>
                                            <p:strVal val="#ppt_y"/>
                                          </p:val>
                                        </p:tav>
                                      </p:tavLst>
                                    </p:anim>
                                  </p:childTnLst>
                                </p:cTn>
                              </p:par>
                              <p:par>
                                <p:cTn id="246" presetID="42" presetClass="entr" presetSubtype="0" fill="hold" nodeType="withEffect">
                                  <p:stCondLst>
                                    <p:cond delay="0"/>
                                  </p:stCondLst>
                                  <p:childTnLst>
                                    <p:set>
                                      <p:cBhvr>
                                        <p:cTn id="247" dur="1" fill="hold">
                                          <p:stCondLst>
                                            <p:cond delay="0"/>
                                          </p:stCondLst>
                                        </p:cTn>
                                        <p:tgtEl>
                                          <p:spTgt spid="105"/>
                                        </p:tgtEl>
                                        <p:attrNameLst>
                                          <p:attrName>style.visibility</p:attrName>
                                        </p:attrNameLst>
                                      </p:cBhvr>
                                      <p:to>
                                        <p:strVal val="visible"/>
                                      </p:to>
                                    </p:set>
                                    <p:animEffect transition="in" filter="fade">
                                      <p:cBhvr>
                                        <p:cTn id="248" dur="1000"/>
                                        <p:tgtEl>
                                          <p:spTgt spid="105"/>
                                        </p:tgtEl>
                                      </p:cBhvr>
                                    </p:animEffect>
                                    <p:anim calcmode="lin" valueType="num">
                                      <p:cBhvr>
                                        <p:cTn id="249" dur="1000" fill="hold"/>
                                        <p:tgtEl>
                                          <p:spTgt spid="105"/>
                                        </p:tgtEl>
                                        <p:attrNameLst>
                                          <p:attrName>ppt_x</p:attrName>
                                        </p:attrNameLst>
                                      </p:cBhvr>
                                      <p:tavLst>
                                        <p:tav tm="0">
                                          <p:val>
                                            <p:strVal val="#ppt_x"/>
                                          </p:val>
                                        </p:tav>
                                        <p:tav tm="100000">
                                          <p:val>
                                            <p:strVal val="#ppt_x"/>
                                          </p:val>
                                        </p:tav>
                                      </p:tavLst>
                                    </p:anim>
                                    <p:anim calcmode="lin" valueType="num">
                                      <p:cBhvr>
                                        <p:cTn id="250" dur="1000" fill="hold"/>
                                        <p:tgtEl>
                                          <p:spTgt spid="105"/>
                                        </p:tgtEl>
                                        <p:attrNameLst>
                                          <p:attrName>ppt_y</p:attrName>
                                        </p:attrNameLst>
                                      </p:cBhvr>
                                      <p:tavLst>
                                        <p:tav tm="0">
                                          <p:val>
                                            <p:strVal val="#ppt_y+.1"/>
                                          </p:val>
                                        </p:tav>
                                        <p:tav tm="100000">
                                          <p:val>
                                            <p:strVal val="#ppt_y"/>
                                          </p:val>
                                        </p:tav>
                                      </p:tavLst>
                                    </p:anim>
                                  </p:childTnLst>
                                </p:cTn>
                              </p:par>
                              <p:par>
                                <p:cTn id="251" presetID="42" presetClass="entr" presetSubtype="0" fill="hold" grpId="0" nodeType="withEffect">
                                  <p:stCondLst>
                                    <p:cond delay="0"/>
                                  </p:stCondLst>
                                  <p:childTnLst>
                                    <p:set>
                                      <p:cBhvr>
                                        <p:cTn id="252" dur="1" fill="hold">
                                          <p:stCondLst>
                                            <p:cond delay="0"/>
                                          </p:stCondLst>
                                        </p:cTn>
                                        <p:tgtEl>
                                          <p:spTgt spid="104"/>
                                        </p:tgtEl>
                                        <p:attrNameLst>
                                          <p:attrName>style.visibility</p:attrName>
                                        </p:attrNameLst>
                                      </p:cBhvr>
                                      <p:to>
                                        <p:strVal val="visible"/>
                                      </p:to>
                                    </p:set>
                                    <p:animEffect transition="in" filter="fade">
                                      <p:cBhvr>
                                        <p:cTn id="253" dur="1000"/>
                                        <p:tgtEl>
                                          <p:spTgt spid="104"/>
                                        </p:tgtEl>
                                      </p:cBhvr>
                                    </p:animEffect>
                                    <p:anim calcmode="lin" valueType="num">
                                      <p:cBhvr>
                                        <p:cTn id="254" dur="1000" fill="hold"/>
                                        <p:tgtEl>
                                          <p:spTgt spid="104"/>
                                        </p:tgtEl>
                                        <p:attrNameLst>
                                          <p:attrName>ppt_x</p:attrName>
                                        </p:attrNameLst>
                                      </p:cBhvr>
                                      <p:tavLst>
                                        <p:tav tm="0">
                                          <p:val>
                                            <p:strVal val="#ppt_x"/>
                                          </p:val>
                                        </p:tav>
                                        <p:tav tm="100000">
                                          <p:val>
                                            <p:strVal val="#ppt_x"/>
                                          </p:val>
                                        </p:tav>
                                      </p:tavLst>
                                    </p:anim>
                                    <p:anim calcmode="lin" valueType="num">
                                      <p:cBhvr>
                                        <p:cTn id="255" dur="1000" fill="hold"/>
                                        <p:tgtEl>
                                          <p:spTgt spid="104"/>
                                        </p:tgtEl>
                                        <p:attrNameLst>
                                          <p:attrName>ppt_y</p:attrName>
                                        </p:attrNameLst>
                                      </p:cBhvr>
                                      <p:tavLst>
                                        <p:tav tm="0">
                                          <p:val>
                                            <p:strVal val="#ppt_y+.1"/>
                                          </p:val>
                                        </p:tav>
                                        <p:tav tm="100000">
                                          <p:val>
                                            <p:strVal val="#ppt_y"/>
                                          </p:val>
                                        </p:tav>
                                      </p:tavLst>
                                    </p:anim>
                                  </p:childTnLst>
                                </p:cTn>
                              </p:par>
                              <p:par>
                                <p:cTn id="256" presetID="42" presetClass="entr" presetSubtype="0" fill="hold" grpId="0" nodeType="withEffect">
                                  <p:stCondLst>
                                    <p:cond delay="0"/>
                                  </p:stCondLst>
                                  <p:childTnLst>
                                    <p:set>
                                      <p:cBhvr>
                                        <p:cTn id="257" dur="1" fill="hold">
                                          <p:stCondLst>
                                            <p:cond delay="0"/>
                                          </p:stCondLst>
                                        </p:cTn>
                                        <p:tgtEl>
                                          <p:spTgt spid="107"/>
                                        </p:tgtEl>
                                        <p:attrNameLst>
                                          <p:attrName>style.visibility</p:attrName>
                                        </p:attrNameLst>
                                      </p:cBhvr>
                                      <p:to>
                                        <p:strVal val="visible"/>
                                      </p:to>
                                    </p:set>
                                    <p:animEffect transition="in" filter="fade">
                                      <p:cBhvr>
                                        <p:cTn id="258" dur="1000"/>
                                        <p:tgtEl>
                                          <p:spTgt spid="107"/>
                                        </p:tgtEl>
                                      </p:cBhvr>
                                    </p:animEffect>
                                    <p:anim calcmode="lin" valueType="num">
                                      <p:cBhvr>
                                        <p:cTn id="259" dur="1000" fill="hold"/>
                                        <p:tgtEl>
                                          <p:spTgt spid="107"/>
                                        </p:tgtEl>
                                        <p:attrNameLst>
                                          <p:attrName>ppt_x</p:attrName>
                                        </p:attrNameLst>
                                      </p:cBhvr>
                                      <p:tavLst>
                                        <p:tav tm="0">
                                          <p:val>
                                            <p:strVal val="#ppt_x"/>
                                          </p:val>
                                        </p:tav>
                                        <p:tav tm="100000">
                                          <p:val>
                                            <p:strVal val="#ppt_x"/>
                                          </p:val>
                                        </p:tav>
                                      </p:tavLst>
                                    </p:anim>
                                    <p:anim calcmode="lin" valueType="num">
                                      <p:cBhvr>
                                        <p:cTn id="260" dur="1000" fill="hold"/>
                                        <p:tgtEl>
                                          <p:spTgt spid="107"/>
                                        </p:tgtEl>
                                        <p:attrNameLst>
                                          <p:attrName>ppt_y</p:attrName>
                                        </p:attrNameLst>
                                      </p:cBhvr>
                                      <p:tavLst>
                                        <p:tav tm="0">
                                          <p:val>
                                            <p:strVal val="#ppt_y+.1"/>
                                          </p:val>
                                        </p:tav>
                                        <p:tav tm="100000">
                                          <p:val>
                                            <p:strVal val="#ppt_y"/>
                                          </p:val>
                                        </p:tav>
                                      </p:tavLst>
                                    </p:anim>
                                  </p:childTnLst>
                                </p:cTn>
                              </p:par>
                              <p:par>
                                <p:cTn id="261" presetID="42" presetClass="entr" presetSubtype="0" fill="hold" nodeType="withEffect">
                                  <p:stCondLst>
                                    <p:cond delay="0"/>
                                  </p:stCondLst>
                                  <p:childTnLst>
                                    <p:set>
                                      <p:cBhvr>
                                        <p:cTn id="262" dur="1" fill="hold">
                                          <p:stCondLst>
                                            <p:cond delay="0"/>
                                          </p:stCondLst>
                                        </p:cTn>
                                        <p:tgtEl>
                                          <p:spTgt spid="106"/>
                                        </p:tgtEl>
                                        <p:attrNameLst>
                                          <p:attrName>style.visibility</p:attrName>
                                        </p:attrNameLst>
                                      </p:cBhvr>
                                      <p:to>
                                        <p:strVal val="visible"/>
                                      </p:to>
                                    </p:set>
                                    <p:animEffect transition="in" filter="fade">
                                      <p:cBhvr>
                                        <p:cTn id="263" dur="1000"/>
                                        <p:tgtEl>
                                          <p:spTgt spid="106"/>
                                        </p:tgtEl>
                                      </p:cBhvr>
                                    </p:animEffect>
                                    <p:anim calcmode="lin" valueType="num">
                                      <p:cBhvr>
                                        <p:cTn id="264" dur="1000" fill="hold"/>
                                        <p:tgtEl>
                                          <p:spTgt spid="106"/>
                                        </p:tgtEl>
                                        <p:attrNameLst>
                                          <p:attrName>ppt_x</p:attrName>
                                        </p:attrNameLst>
                                      </p:cBhvr>
                                      <p:tavLst>
                                        <p:tav tm="0">
                                          <p:val>
                                            <p:strVal val="#ppt_x"/>
                                          </p:val>
                                        </p:tav>
                                        <p:tav tm="100000">
                                          <p:val>
                                            <p:strVal val="#ppt_x"/>
                                          </p:val>
                                        </p:tav>
                                      </p:tavLst>
                                    </p:anim>
                                    <p:anim calcmode="lin" valueType="num">
                                      <p:cBhvr>
                                        <p:cTn id="265" dur="1000" fill="hold"/>
                                        <p:tgtEl>
                                          <p:spTgt spid="106"/>
                                        </p:tgtEl>
                                        <p:attrNameLst>
                                          <p:attrName>ppt_y</p:attrName>
                                        </p:attrNameLst>
                                      </p:cBhvr>
                                      <p:tavLst>
                                        <p:tav tm="0">
                                          <p:val>
                                            <p:strVal val="#ppt_y+.1"/>
                                          </p:val>
                                        </p:tav>
                                        <p:tav tm="100000">
                                          <p:val>
                                            <p:strVal val="#ppt_y"/>
                                          </p:val>
                                        </p:tav>
                                      </p:tavLst>
                                    </p:anim>
                                  </p:childTnLst>
                                </p:cTn>
                              </p:par>
                              <p:par>
                                <p:cTn id="266" presetID="42" presetClass="entr" presetSubtype="0" fill="hold" grpId="0" nodeType="withEffect">
                                  <p:stCondLst>
                                    <p:cond delay="0"/>
                                  </p:stCondLst>
                                  <p:childTnLst>
                                    <p:set>
                                      <p:cBhvr>
                                        <p:cTn id="267" dur="1" fill="hold">
                                          <p:stCondLst>
                                            <p:cond delay="0"/>
                                          </p:stCondLst>
                                        </p:cTn>
                                        <p:tgtEl>
                                          <p:spTgt spid="108"/>
                                        </p:tgtEl>
                                        <p:attrNameLst>
                                          <p:attrName>style.visibility</p:attrName>
                                        </p:attrNameLst>
                                      </p:cBhvr>
                                      <p:to>
                                        <p:strVal val="visible"/>
                                      </p:to>
                                    </p:set>
                                    <p:animEffect transition="in" filter="fade">
                                      <p:cBhvr>
                                        <p:cTn id="268" dur="1000"/>
                                        <p:tgtEl>
                                          <p:spTgt spid="108"/>
                                        </p:tgtEl>
                                      </p:cBhvr>
                                    </p:animEffect>
                                    <p:anim calcmode="lin" valueType="num">
                                      <p:cBhvr>
                                        <p:cTn id="269" dur="1000" fill="hold"/>
                                        <p:tgtEl>
                                          <p:spTgt spid="108"/>
                                        </p:tgtEl>
                                        <p:attrNameLst>
                                          <p:attrName>ppt_x</p:attrName>
                                        </p:attrNameLst>
                                      </p:cBhvr>
                                      <p:tavLst>
                                        <p:tav tm="0">
                                          <p:val>
                                            <p:strVal val="#ppt_x"/>
                                          </p:val>
                                        </p:tav>
                                        <p:tav tm="100000">
                                          <p:val>
                                            <p:strVal val="#ppt_x"/>
                                          </p:val>
                                        </p:tav>
                                      </p:tavLst>
                                    </p:anim>
                                    <p:anim calcmode="lin" valueType="num">
                                      <p:cBhvr>
                                        <p:cTn id="270" dur="1000" fill="hold"/>
                                        <p:tgtEl>
                                          <p:spTgt spid="108"/>
                                        </p:tgtEl>
                                        <p:attrNameLst>
                                          <p:attrName>ppt_y</p:attrName>
                                        </p:attrNameLst>
                                      </p:cBhvr>
                                      <p:tavLst>
                                        <p:tav tm="0">
                                          <p:val>
                                            <p:strVal val="#ppt_y+.1"/>
                                          </p:val>
                                        </p:tav>
                                        <p:tav tm="100000">
                                          <p:val>
                                            <p:strVal val="#ppt_y"/>
                                          </p:val>
                                        </p:tav>
                                      </p:tavLst>
                                    </p:anim>
                                  </p:childTnLst>
                                </p:cTn>
                              </p:par>
                              <p:par>
                                <p:cTn id="271" presetID="42" presetClass="entr" presetSubtype="0" fill="hold" grpId="0" nodeType="withEffect">
                                  <p:stCondLst>
                                    <p:cond delay="0"/>
                                  </p:stCondLst>
                                  <p:childTnLst>
                                    <p:set>
                                      <p:cBhvr>
                                        <p:cTn id="272" dur="1" fill="hold">
                                          <p:stCondLst>
                                            <p:cond delay="0"/>
                                          </p:stCondLst>
                                        </p:cTn>
                                        <p:tgtEl>
                                          <p:spTgt spid="109"/>
                                        </p:tgtEl>
                                        <p:attrNameLst>
                                          <p:attrName>style.visibility</p:attrName>
                                        </p:attrNameLst>
                                      </p:cBhvr>
                                      <p:to>
                                        <p:strVal val="visible"/>
                                      </p:to>
                                    </p:set>
                                    <p:animEffect transition="in" filter="fade">
                                      <p:cBhvr>
                                        <p:cTn id="273" dur="1000"/>
                                        <p:tgtEl>
                                          <p:spTgt spid="109"/>
                                        </p:tgtEl>
                                      </p:cBhvr>
                                    </p:animEffect>
                                    <p:anim calcmode="lin" valueType="num">
                                      <p:cBhvr>
                                        <p:cTn id="274" dur="1000" fill="hold"/>
                                        <p:tgtEl>
                                          <p:spTgt spid="109"/>
                                        </p:tgtEl>
                                        <p:attrNameLst>
                                          <p:attrName>ppt_x</p:attrName>
                                        </p:attrNameLst>
                                      </p:cBhvr>
                                      <p:tavLst>
                                        <p:tav tm="0">
                                          <p:val>
                                            <p:strVal val="#ppt_x"/>
                                          </p:val>
                                        </p:tav>
                                        <p:tav tm="100000">
                                          <p:val>
                                            <p:strVal val="#ppt_x"/>
                                          </p:val>
                                        </p:tav>
                                      </p:tavLst>
                                    </p:anim>
                                    <p:anim calcmode="lin" valueType="num">
                                      <p:cBhvr>
                                        <p:cTn id="275" dur="1000" fill="hold"/>
                                        <p:tgtEl>
                                          <p:spTgt spid="109"/>
                                        </p:tgtEl>
                                        <p:attrNameLst>
                                          <p:attrName>ppt_y</p:attrName>
                                        </p:attrNameLst>
                                      </p:cBhvr>
                                      <p:tavLst>
                                        <p:tav tm="0">
                                          <p:val>
                                            <p:strVal val="#ppt_y+.1"/>
                                          </p:val>
                                        </p:tav>
                                        <p:tav tm="100000">
                                          <p:val>
                                            <p:strVal val="#ppt_y"/>
                                          </p:val>
                                        </p:tav>
                                      </p:tavLst>
                                    </p:anim>
                                  </p:childTnLst>
                                </p:cTn>
                              </p:par>
                              <p:par>
                                <p:cTn id="276" presetID="42" presetClass="entr" presetSubtype="0" fill="hold" nodeType="withEffect">
                                  <p:stCondLst>
                                    <p:cond delay="0"/>
                                  </p:stCondLst>
                                  <p:childTnLst>
                                    <p:set>
                                      <p:cBhvr>
                                        <p:cTn id="277" dur="1" fill="hold">
                                          <p:stCondLst>
                                            <p:cond delay="0"/>
                                          </p:stCondLst>
                                        </p:cTn>
                                        <p:tgtEl>
                                          <p:spTgt spid="110"/>
                                        </p:tgtEl>
                                        <p:attrNameLst>
                                          <p:attrName>style.visibility</p:attrName>
                                        </p:attrNameLst>
                                      </p:cBhvr>
                                      <p:to>
                                        <p:strVal val="visible"/>
                                      </p:to>
                                    </p:set>
                                    <p:animEffect transition="in" filter="fade">
                                      <p:cBhvr>
                                        <p:cTn id="278" dur="1000"/>
                                        <p:tgtEl>
                                          <p:spTgt spid="110"/>
                                        </p:tgtEl>
                                      </p:cBhvr>
                                    </p:animEffect>
                                    <p:anim calcmode="lin" valueType="num">
                                      <p:cBhvr>
                                        <p:cTn id="279" dur="1000" fill="hold"/>
                                        <p:tgtEl>
                                          <p:spTgt spid="110"/>
                                        </p:tgtEl>
                                        <p:attrNameLst>
                                          <p:attrName>ppt_x</p:attrName>
                                        </p:attrNameLst>
                                      </p:cBhvr>
                                      <p:tavLst>
                                        <p:tav tm="0">
                                          <p:val>
                                            <p:strVal val="#ppt_x"/>
                                          </p:val>
                                        </p:tav>
                                        <p:tav tm="100000">
                                          <p:val>
                                            <p:strVal val="#ppt_x"/>
                                          </p:val>
                                        </p:tav>
                                      </p:tavLst>
                                    </p:anim>
                                    <p:anim calcmode="lin" valueType="num">
                                      <p:cBhvr>
                                        <p:cTn id="280" dur="1000" fill="hold"/>
                                        <p:tgtEl>
                                          <p:spTgt spid="110"/>
                                        </p:tgtEl>
                                        <p:attrNameLst>
                                          <p:attrName>ppt_y</p:attrName>
                                        </p:attrNameLst>
                                      </p:cBhvr>
                                      <p:tavLst>
                                        <p:tav tm="0">
                                          <p:val>
                                            <p:strVal val="#ppt_y+.1"/>
                                          </p:val>
                                        </p:tav>
                                        <p:tav tm="100000">
                                          <p:val>
                                            <p:strVal val="#ppt_y"/>
                                          </p:val>
                                        </p:tav>
                                      </p:tavLst>
                                    </p:anim>
                                  </p:childTnLst>
                                </p:cTn>
                              </p:par>
                              <p:par>
                                <p:cTn id="281" presetID="42" presetClass="entr" presetSubtype="0"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Effect transition="in" filter="fade">
                                      <p:cBhvr>
                                        <p:cTn id="283" dur="1000"/>
                                        <p:tgtEl>
                                          <p:spTgt spid="111"/>
                                        </p:tgtEl>
                                      </p:cBhvr>
                                    </p:animEffect>
                                    <p:anim calcmode="lin" valueType="num">
                                      <p:cBhvr>
                                        <p:cTn id="284" dur="1000" fill="hold"/>
                                        <p:tgtEl>
                                          <p:spTgt spid="111"/>
                                        </p:tgtEl>
                                        <p:attrNameLst>
                                          <p:attrName>ppt_x</p:attrName>
                                        </p:attrNameLst>
                                      </p:cBhvr>
                                      <p:tavLst>
                                        <p:tav tm="0">
                                          <p:val>
                                            <p:strVal val="#ppt_x"/>
                                          </p:val>
                                        </p:tav>
                                        <p:tav tm="100000">
                                          <p:val>
                                            <p:strVal val="#ppt_x"/>
                                          </p:val>
                                        </p:tav>
                                      </p:tavLst>
                                    </p:anim>
                                    <p:anim calcmode="lin" valueType="num">
                                      <p:cBhvr>
                                        <p:cTn id="285" dur="1000" fill="hold"/>
                                        <p:tgtEl>
                                          <p:spTgt spid="111"/>
                                        </p:tgtEl>
                                        <p:attrNameLst>
                                          <p:attrName>ppt_y</p:attrName>
                                        </p:attrNameLst>
                                      </p:cBhvr>
                                      <p:tavLst>
                                        <p:tav tm="0">
                                          <p:val>
                                            <p:strVal val="#ppt_y+.1"/>
                                          </p:val>
                                        </p:tav>
                                        <p:tav tm="100000">
                                          <p:val>
                                            <p:strVal val="#ppt_y"/>
                                          </p:val>
                                        </p:tav>
                                      </p:tavLst>
                                    </p:anim>
                                  </p:childTnLst>
                                </p:cTn>
                              </p:par>
                              <p:par>
                                <p:cTn id="286" presetID="42" presetClass="entr" presetSubtype="0" fill="hold" grpId="0" nodeType="withEffect">
                                  <p:stCondLst>
                                    <p:cond delay="0"/>
                                  </p:stCondLst>
                                  <p:childTnLst>
                                    <p:set>
                                      <p:cBhvr>
                                        <p:cTn id="287" dur="1" fill="hold">
                                          <p:stCondLst>
                                            <p:cond delay="0"/>
                                          </p:stCondLst>
                                        </p:cTn>
                                        <p:tgtEl>
                                          <p:spTgt spid="112"/>
                                        </p:tgtEl>
                                        <p:attrNameLst>
                                          <p:attrName>style.visibility</p:attrName>
                                        </p:attrNameLst>
                                      </p:cBhvr>
                                      <p:to>
                                        <p:strVal val="visible"/>
                                      </p:to>
                                    </p:set>
                                    <p:animEffect transition="in" filter="fade">
                                      <p:cBhvr>
                                        <p:cTn id="288" dur="1000"/>
                                        <p:tgtEl>
                                          <p:spTgt spid="112"/>
                                        </p:tgtEl>
                                      </p:cBhvr>
                                    </p:animEffect>
                                    <p:anim calcmode="lin" valueType="num">
                                      <p:cBhvr>
                                        <p:cTn id="289" dur="1000" fill="hold"/>
                                        <p:tgtEl>
                                          <p:spTgt spid="112"/>
                                        </p:tgtEl>
                                        <p:attrNameLst>
                                          <p:attrName>ppt_x</p:attrName>
                                        </p:attrNameLst>
                                      </p:cBhvr>
                                      <p:tavLst>
                                        <p:tav tm="0">
                                          <p:val>
                                            <p:strVal val="#ppt_x"/>
                                          </p:val>
                                        </p:tav>
                                        <p:tav tm="100000">
                                          <p:val>
                                            <p:strVal val="#ppt_x"/>
                                          </p:val>
                                        </p:tav>
                                      </p:tavLst>
                                    </p:anim>
                                    <p:anim calcmode="lin" valueType="num">
                                      <p:cBhvr>
                                        <p:cTn id="290" dur="1000" fill="hold"/>
                                        <p:tgtEl>
                                          <p:spTgt spid="112"/>
                                        </p:tgtEl>
                                        <p:attrNameLst>
                                          <p:attrName>ppt_y</p:attrName>
                                        </p:attrNameLst>
                                      </p:cBhvr>
                                      <p:tavLst>
                                        <p:tav tm="0">
                                          <p:val>
                                            <p:strVal val="#ppt_y+.1"/>
                                          </p:val>
                                        </p:tav>
                                        <p:tav tm="100000">
                                          <p:val>
                                            <p:strVal val="#ppt_y"/>
                                          </p:val>
                                        </p:tav>
                                      </p:tavLst>
                                    </p:anim>
                                  </p:childTnLst>
                                </p:cTn>
                              </p:par>
                              <p:par>
                                <p:cTn id="291" presetID="42" presetClass="entr" presetSubtype="0" fill="hold" nodeType="withEffect">
                                  <p:stCondLst>
                                    <p:cond delay="0"/>
                                  </p:stCondLst>
                                  <p:childTnLst>
                                    <p:set>
                                      <p:cBhvr>
                                        <p:cTn id="292" dur="1" fill="hold">
                                          <p:stCondLst>
                                            <p:cond delay="0"/>
                                          </p:stCondLst>
                                        </p:cTn>
                                        <p:tgtEl>
                                          <p:spTgt spid="113"/>
                                        </p:tgtEl>
                                        <p:attrNameLst>
                                          <p:attrName>style.visibility</p:attrName>
                                        </p:attrNameLst>
                                      </p:cBhvr>
                                      <p:to>
                                        <p:strVal val="visible"/>
                                      </p:to>
                                    </p:set>
                                    <p:animEffect transition="in" filter="fade">
                                      <p:cBhvr>
                                        <p:cTn id="293" dur="1000"/>
                                        <p:tgtEl>
                                          <p:spTgt spid="113"/>
                                        </p:tgtEl>
                                      </p:cBhvr>
                                    </p:animEffect>
                                    <p:anim calcmode="lin" valueType="num">
                                      <p:cBhvr>
                                        <p:cTn id="294" dur="1000" fill="hold"/>
                                        <p:tgtEl>
                                          <p:spTgt spid="113"/>
                                        </p:tgtEl>
                                        <p:attrNameLst>
                                          <p:attrName>ppt_x</p:attrName>
                                        </p:attrNameLst>
                                      </p:cBhvr>
                                      <p:tavLst>
                                        <p:tav tm="0">
                                          <p:val>
                                            <p:strVal val="#ppt_x"/>
                                          </p:val>
                                        </p:tav>
                                        <p:tav tm="100000">
                                          <p:val>
                                            <p:strVal val="#ppt_x"/>
                                          </p:val>
                                        </p:tav>
                                      </p:tavLst>
                                    </p:anim>
                                    <p:anim calcmode="lin" valueType="num">
                                      <p:cBhvr>
                                        <p:cTn id="295" dur="1000" fill="hold"/>
                                        <p:tgtEl>
                                          <p:spTgt spid="113"/>
                                        </p:tgtEl>
                                        <p:attrNameLst>
                                          <p:attrName>ppt_y</p:attrName>
                                        </p:attrNameLst>
                                      </p:cBhvr>
                                      <p:tavLst>
                                        <p:tav tm="0">
                                          <p:val>
                                            <p:strVal val="#ppt_y+.1"/>
                                          </p:val>
                                        </p:tav>
                                        <p:tav tm="100000">
                                          <p:val>
                                            <p:strVal val="#ppt_y"/>
                                          </p:val>
                                        </p:tav>
                                      </p:tavLst>
                                    </p:anim>
                                  </p:childTnLst>
                                </p:cTn>
                              </p:par>
                              <p:par>
                                <p:cTn id="296" presetID="42" presetClass="entr" presetSubtype="0" fill="hold" grpId="0" nodeType="withEffect">
                                  <p:stCondLst>
                                    <p:cond delay="0"/>
                                  </p:stCondLst>
                                  <p:childTnLst>
                                    <p:set>
                                      <p:cBhvr>
                                        <p:cTn id="297" dur="1" fill="hold">
                                          <p:stCondLst>
                                            <p:cond delay="0"/>
                                          </p:stCondLst>
                                        </p:cTn>
                                        <p:tgtEl>
                                          <p:spTgt spid="114"/>
                                        </p:tgtEl>
                                        <p:attrNameLst>
                                          <p:attrName>style.visibility</p:attrName>
                                        </p:attrNameLst>
                                      </p:cBhvr>
                                      <p:to>
                                        <p:strVal val="visible"/>
                                      </p:to>
                                    </p:set>
                                    <p:animEffect transition="in" filter="fade">
                                      <p:cBhvr>
                                        <p:cTn id="298" dur="1000"/>
                                        <p:tgtEl>
                                          <p:spTgt spid="114"/>
                                        </p:tgtEl>
                                      </p:cBhvr>
                                    </p:animEffect>
                                    <p:anim calcmode="lin" valueType="num">
                                      <p:cBhvr>
                                        <p:cTn id="299" dur="1000" fill="hold"/>
                                        <p:tgtEl>
                                          <p:spTgt spid="114"/>
                                        </p:tgtEl>
                                        <p:attrNameLst>
                                          <p:attrName>ppt_x</p:attrName>
                                        </p:attrNameLst>
                                      </p:cBhvr>
                                      <p:tavLst>
                                        <p:tav tm="0">
                                          <p:val>
                                            <p:strVal val="#ppt_x"/>
                                          </p:val>
                                        </p:tav>
                                        <p:tav tm="100000">
                                          <p:val>
                                            <p:strVal val="#ppt_x"/>
                                          </p:val>
                                        </p:tav>
                                      </p:tavLst>
                                    </p:anim>
                                    <p:anim calcmode="lin" valueType="num">
                                      <p:cBhvr>
                                        <p:cTn id="300" dur="1000" fill="hold"/>
                                        <p:tgtEl>
                                          <p:spTgt spid="114"/>
                                        </p:tgtEl>
                                        <p:attrNameLst>
                                          <p:attrName>ppt_y</p:attrName>
                                        </p:attrNameLst>
                                      </p:cBhvr>
                                      <p:tavLst>
                                        <p:tav tm="0">
                                          <p:val>
                                            <p:strVal val="#ppt_y+.1"/>
                                          </p:val>
                                        </p:tav>
                                        <p:tav tm="100000">
                                          <p:val>
                                            <p:strVal val="#ppt_y"/>
                                          </p:val>
                                        </p:tav>
                                      </p:tavLst>
                                    </p:anim>
                                  </p:childTnLst>
                                </p:cTn>
                              </p:par>
                              <p:par>
                                <p:cTn id="301" presetID="42" presetClass="entr" presetSubtype="0" fill="hold" grpId="0" nodeType="withEffect">
                                  <p:stCondLst>
                                    <p:cond delay="0"/>
                                  </p:stCondLst>
                                  <p:childTnLst>
                                    <p:set>
                                      <p:cBhvr>
                                        <p:cTn id="302" dur="1" fill="hold">
                                          <p:stCondLst>
                                            <p:cond delay="0"/>
                                          </p:stCondLst>
                                        </p:cTn>
                                        <p:tgtEl>
                                          <p:spTgt spid="117"/>
                                        </p:tgtEl>
                                        <p:attrNameLst>
                                          <p:attrName>style.visibility</p:attrName>
                                        </p:attrNameLst>
                                      </p:cBhvr>
                                      <p:to>
                                        <p:strVal val="visible"/>
                                      </p:to>
                                    </p:set>
                                    <p:animEffect transition="in" filter="fade">
                                      <p:cBhvr>
                                        <p:cTn id="303" dur="1000"/>
                                        <p:tgtEl>
                                          <p:spTgt spid="117"/>
                                        </p:tgtEl>
                                      </p:cBhvr>
                                    </p:animEffect>
                                    <p:anim calcmode="lin" valueType="num">
                                      <p:cBhvr>
                                        <p:cTn id="304" dur="1000" fill="hold"/>
                                        <p:tgtEl>
                                          <p:spTgt spid="117"/>
                                        </p:tgtEl>
                                        <p:attrNameLst>
                                          <p:attrName>ppt_x</p:attrName>
                                        </p:attrNameLst>
                                      </p:cBhvr>
                                      <p:tavLst>
                                        <p:tav tm="0">
                                          <p:val>
                                            <p:strVal val="#ppt_x"/>
                                          </p:val>
                                        </p:tav>
                                        <p:tav tm="100000">
                                          <p:val>
                                            <p:strVal val="#ppt_x"/>
                                          </p:val>
                                        </p:tav>
                                      </p:tavLst>
                                    </p:anim>
                                    <p:anim calcmode="lin" valueType="num">
                                      <p:cBhvr>
                                        <p:cTn id="305" dur="1000" fill="hold"/>
                                        <p:tgtEl>
                                          <p:spTgt spid="117"/>
                                        </p:tgtEl>
                                        <p:attrNameLst>
                                          <p:attrName>ppt_y</p:attrName>
                                        </p:attrNameLst>
                                      </p:cBhvr>
                                      <p:tavLst>
                                        <p:tav tm="0">
                                          <p:val>
                                            <p:strVal val="#ppt_y+.1"/>
                                          </p:val>
                                        </p:tav>
                                        <p:tav tm="100000">
                                          <p:val>
                                            <p:strVal val="#ppt_y"/>
                                          </p:val>
                                        </p:tav>
                                      </p:tavLst>
                                    </p:anim>
                                  </p:childTnLst>
                                </p:cTn>
                              </p:par>
                              <p:par>
                                <p:cTn id="306" presetID="42" presetClass="entr" presetSubtype="0" fill="hold" nodeType="withEffect">
                                  <p:stCondLst>
                                    <p:cond delay="0"/>
                                  </p:stCondLst>
                                  <p:childTnLst>
                                    <p:set>
                                      <p:cBhvr>
                                        <p:cTn id="307" dur="1" fill="hold">
                                          <p:stCondLst>
                                            <p:cond delay="0"/>
                                          </p:stCondLst>
                                        </p:cTn>
                                        <p:tgtEl>
                                          <p:spTgt spid="118"/>
                                        </p:tgtEl>
                                        <p:attrNameLst>
                                          <p:attrName>style.visibility</p:attrName>
                                        </p:attrNameLst>
                                      </p:cBhvr>
                                      <p:to>
                                        <p:strVal val="visible"/>
                                      </p:to>
                                    </p:set>
                                    <p:animEffect transition="in" filter="fade">
                                      <p:cBhvr>
                                        <p:cTn id="308" dur="1000"/>
                                        <p:tgtEl>
                                          <p:spTgt spid="118"/>
                                        </p:tgtEl>
                                      </p:cBhvr>
                                    </p:animEffect>
                                    <p:anim calcmode="lin" valueType="num">
                                      <p:cBhvr>
                                        <p:cTn id="309" dur="1000" fill="hold"/>
                                        <p:tgtEl>
                                          <p:spTgt spid="118"/>
                                        </p:tgtEl>
                                        <p:attrNameLst>
                                          <p:attrName>ppt_x</p:attrName>
                                        </p:attrNameLst>
                                      </p:cBhvr>
                                      <p:tavLst>
                                        <p:tav tm="0">
                                          <p:val>
                                            <p:strVal val="#ppt_x"/>
                                          </p:val>
                                        </p:tav>
                                        <p:tav tm="100000">
                                          <p:val>
                                            <p:strVal val="#ppt_x"/>
                                          </p:val>
                                        </p:tav>
                                      </p:tavLst>
                                    </p:anim>
                                    <p:anim calcmode="lin" valueType="num">
                                      <p:cBhvr>
                                        <p:cTn id="310" dur="1000" fill="hold"/>
                                        <p:tgtEl>
                                          <p:spTgt spid="118"/>
                                        </p:tgtEl>
                                        <p:attrNameLst>
                                          <p:attrName>ppt_y</p:attrName>
                                        </p:attrNameLst>
                                      </p:cBhvr>
                                      <p:tavLst>
                                        <p:tav tm="0">
                                          <p:val>
                                            <p:strVal val="#ppt_y+.1"/>
                                          </p:val>
                                        </p:tav>
                                        <p:tav tm="100000">
                                          <p:val>
                                            <p:strVal val="#ppt_y"/>
                                          </p:val>
                                        </p:tav>
                                      </p:tavLst>
                                    </p:anim>
                                  </p:childTnLst>
                                </p:cTn>
                              </p:par>
                              <p:par>
                                <p:cTn id="311" presetID="42" presetClass="entr" presetSubtype="0" fill="hold" grpId="0" nodeType="withEffect">
                                  <p:stCondLst>
                                    <p:cond delay="0"/>
                                  </p:stCondLst>
                                  <p:childTnLst>
                                    <p:set>
                                      <p:cBhvr>
                                        <p:cTn id="312" dur="1" fill="hold">
                                          <p:stCondLst>
                                            <p:cond delay="0"/>
                                          </p:stCondLst>
                                        </p:cTn>
                                        <p:tgtEl>
                                          <p:spTgt spid="120"/>
                                        </p:tgtEl>
                                        <p:attrNameLst>
                                          <p:attrName>style.visibility</p:attrName>
                                        </p:attrNameLst>
                                      </p:cBhvr>
                                      <p:to>
                                        <p:strVal val="visible"/>
                                      </p:to>
                                    </p:set>
                                    <p:animEffect transition="in" filter="fade">
                                      <p:cBhvr>
                                        <p:cTn id="313" dur="1000"/>
                                        <p:tgtEl>
                                          <p:spTgt spid="120"/>
                                        </p:tgtEl>
                                      </p:cBhvr>
                                    </p:animEffect>
                                    <p:anim calcmode="lin" valueType="num">
                                      <p:cBhvr>
                                        <p:cTn id="314" dur="1000" fill="hold"/>
                                        <p:tgtEl>
                                          <p:spTgt spid="120"/>
                                        </p:tgtEl>
                                        <p:attrNameLst>
                                          <p:attrName>ppt_x</p:attrName>
                                        </p:attrNameLst>
                                      </p:cBhvr>
                                      <p:tavLst>
                                        <p:tav tm="0">
                                          <p:val>
                                            <p:strVal val="#ppt_x"/>
                                          </p:val>
                                        </p:tav>
                                        <p:tav tm="100000">
                                          <p:val>
                                            <p:strVal val="#ppt_x"/>
                                          </p:val>
                                        </p:tav>
                                      </p:tavLst>
                                    </p:anim>
                                    <p:anim calcmode="lin" valueType="num">
                                      <p:cBhvr>
                                        <p:cTn id="315" dur="1000" fill="hold"/>
                                        <p:tgtEl>
                                          <p:spTgt spid="120"/>
                                        </p:tgtEl>
                                        <p:attrNameLst>
                                          <p:attrName>ppt_y</p:attrName>
                                        </p:attrNameLst>
                                      </p:cBhvr>
                                      <p:tavLst>
                                        <p:tav tm="0">
                                          <p:val>
                                            <p:strVal val="#ppt_y+.1"/>
                                          </p:val>
                                        </p:tav>
                                        <p:tav tm="100000">
                                          <p:val>
                                            <p:strVal val="#ppt_y"/>
                                          </p:val>
                                        </p:tav>
                                      </p:tavLst>
                                    </p:anim>
                                  </p:childTnLst>
                                </p:cTn>
                              </p:par>
                              <p:par>
                                <p:cTn id="316" presetID="42" presetClass="entr" presetSubtype="0" fill="hold" nodeType="withEffect">
                                  <p:stCondLst>
                                    <p:cond delay="0"/>
                                  </p:stCondLst>
                                  <p:childTnLst>
                                    <p:set>
                                      <p:cBhvr>
                                        <p:cTn id="317" dur="1" fill="hold">
                                          <p:stCondLst>
                                            <p:cond delay="0"/>
                                          </p:stCondLst>
                                        </p:cTn>
                                        <p:tgtEl>
                                          <p:spTgt spid="119"/>
                                        </p:tgtEl>
                                        <p:attrNameLst>
                                          <p:attrName>style.visibility</p:attrName>
                                        </p:attrNameLst>
                                      </p:cBhvr>
                                      <p:to>
                                        <p:strVal val="visible"/>
                                      </p:to>
                                    </p:set>
                                    <p:animEffect transition="in" filter="fade">
                                      <p:cBhvr>
                                        <p:cTn id="318" dur="1000"/>
                                        <p:tgtEl>
                                          <p:spTgt spid="119"/>
                                        </p:tgtEl>
                                      </p:cBhvr>
                                    </p:animEffect>
                                    <p:anim calcmode="lin" valueType="num">
                                      <p:cBhvr>
                                        <p:cTn id="319" dur="1000" fill="hold"/>
                                        <p:tgtEl>
                                          <p:spTgt spid="119"/>
                                        </p:tgtEl>
                                        <p:attrNameLst>
                                          <p:attrName>ppt_x</p:attrName>
                                        </p:attrNameLst>
                                      </p:cBhvr>
                                      <p:tavLst>
                                        <p:tav tm="0">
                                          <p:val>
                                            <p:strVal val="#ppt_x"/>
                                          </p:val>
                                        </p:tav>
                                        <p:tav tm="100000">
                                          <p:val>
                                            <p:strVal val="#ppt_x"/>
                                          </p:val>
                                        </p:tav>
                                      </p:tavLst>
                                    </p:anim>
                                    <p:anim calcmode="lin" valueType="num">
                                      <p:cBhvr>
                                        <p:cTn id="320" dur="1000" fill="hold"/>
                                        <p:tgtEl>
                                          <p:spTgt spid="119"/>
                                        </p:tgtEl>
                                        <p:attrNameLst>
                                          <p:attrName>ppt_y</p:attrName>
                                        </p:attrNameLst>
                                      </p:cBhvr>
                                      <p:tavLst>
                                        <p:tav tm="0">
                                          <p:val>
                                            <p:strVal val="#ppt_y+.1"/>
                                          </p:val>
                                        </p:tav>
                                        <p:tav tm="100000">
                                          <p:val>
                                            <p:strVal val="#ppt_y"/>
                                          </p:val>
                                        </p:tav>
                                      </p:tavLst>
                                    </p:anim>
                                  </p:childTnLst>
                                </p:cTn>
                              </p:par>
                              <p:par>
                                <p:cTn id="321" presetID="42" presetClass="entr" presetSubtype="0" fill="hold" grpId="0" nodeType="withEffect">
                                  <p:stCondLst>
                                    <p:cond delay="0"/>
                                  </p:stCondLst>
                                  <p:childTnLst>
                                    <p:set>
                                      <p:cBhvr>
                                        <p:cTn id="322" dur="1" fill="hold">
                                          <p:stCondLst>
                                            <p:cond delay="0"/>
                                          </p:stCondLst>
                                        </p:cTn>
                                        <p:tgtEl>
                                          <p:spTgt spid="121"/>
                                        </p:tgtEl>
                                        <p:attrNameLst>
                                          <p:attrName>style.visibility</p:attrName>
                                        </p:attrNameLst>
                                      </p:cBhvr>
                                      <p:to>
                                        <p:strVal val="visible"/>
                                      </p:to>
                                    </p:set>
                                    <p:animEffect transition="in" filter="fade">
                                      <p:cBhvr>
                                        <p:cTn id="323" dur="1000"/>
                                        <p:tgtEl>
                                          <p:spTgt spid="121"/>
                                        </p:tgtEl>
                                      </p:cBhvr>
                                    </p:animEffect>
                                    <p:anim calcmode="lin" valueType="num">
                                      <p:cBhvr>
                                        <p:cTn id="324" dur="1000" fill="hold"/>
                                        <p:tgtEl>
                                          <p:spTgt spid="121"/>
                                        </p:tgtEl>
                                        <p:attrNameLst>
                                          <p:attrName>ppt_x</p:attrName>
                                        </p:attrNameLst>
                                      </p:cBhvr>
                                      <p:tavLst>
                                        <p:tav tm="0">
                                          <p:val>
                                            <p:strVal val="#ppt_x"/>
                                          </p:val>
                                        </p:tav>
                                        <p:tav tm="100000">
                                          <p:val>
                                            <p:strVal val="#ppt_x"/>
                                          </p:val>
                                        </p:tav>
                                      </p:tavLst>
                                    </p:anim>
                                    <p:anim calcmode="lin" valueType="num">
                                      <p:cBhvr>
                                        <p:cTn id="325" dur="1000" fill="hold"/>
                                        <p:tgtEl>
                                          <p:spTgt spid="121"/>
                                        </p:tgtEl>
                                        <p:attrNameLst>
                                          <p:attrName>ppt_y</p:attrName>
                                        </p:attrNameLst>
                                      </p:cBhvr>
                                      <p:tavLst>
                                        <p:tav tm="0">
                                          <p:val>
                                            <p:strVal val="#ppt_y+.1"/>
                                          </p:val>
                                        </p:tav>
                                        <p:tav tm="100000">
                                          <p:val>
                                            <p:strVal val="#ppt_y"/>
                                          </p:val>
                                        </p:tav>
                                      </p:tavLst>
                                    </p:anim>
                                  </p:childTnLst>
                                </p:cTn>
                              </p:par>
                              <p:par>
                                <p:cTn id="326" presetID="42" presetClass="entr" presetSubtype="0" fill="hold" grpId="0" nodeType="withEffect">
                                  <p:stCondLst>
                                    <p:cond delay="0"/>
                                  </p:stCondLst>
                                  <p:childTnLst>
                                    <p:set>
                                      <p:cBhvr>
                                        <p:cTn id="327" dur="1" fill="hold">
                                          <p:stCondLst>
                                            <p:cond delay="0"/>
                                          </p:stCondLst>
                                        </p:cTn>
                                        <p:tgtEl>
                                          <p:spTgt spid="122"/>
                                        </p:tgtEl>
                                        <p:attrNameLst>
                                          <p:attrName>style.visibility</p:attrName>
                                        </p:attrNameLst>
                                      </p:cBhvr>
                                      <p:to>
                                        <p:strVal val="visible"/>
                                      </p:to>
                                    </p:set>
                                    <p:animEffect transition="in" filter="fade">
                                      <p:cBhvr>
                                        <p:cTn id="328" dur="1000"/>
                                        <p:tgtEl>
                                          <p:spTgt spid="122"/>
                                        </p:tgtEl>
                                      </p:cBhvr>
                                    </p:animEffect>
                                    <p:anim calcmode="lin" valueType="num">
                                      <p:cBhvr>
                                        <p:cTn id="329" dur="1000" fill="hold"/>
                                        <p:tgtEl>
                                          <p:spTgt spid="122"/>
                                        </p:tgtEl>
                                        <p:attrNameLst>
                                          <p:attrName>ppt_x</p:attrName>
                                        </p:attrNameLst>
                                      </p:cBhvr>
                                      <p:tavLst>
                                        <p:tav tm="0">
                                          <p:val>
                                            <p:strVal val="#ppt_x"/>
                                          </p:val>
                                        </p:tav>
                                        <p:tav tm="100000">
                                          <p:val>
                                            <p:strVal val="#ppt_x"/>
                                          </p:val>
                                        </p:tav>
                                      </p:tavLst>
                                    </p:anim>
                                    <p:anim calcmode="lin" valueType="num">
                                      <p:cBhvr>
                                        <p:cTn id="330" dur="1000" fill="hold"/>
                                        <p:tgtEl>
                                          <p:spTgt spid="122"/>
                                        </p:tgtEl>
                                        <p:attrNameLst>
                                          <p:attrName>ppt_y</p:attrName>
                                        </p:attrNameLst>
                                      </p:cBhvr>
                                      <p:tavLst>
                                        <p:tav tm="0">
                                          <p:val>
                                            <p:strVal val="#ppt_y+.1"/>
                                          </p:val>
                                        </p:tav>
                                        <p:tav tm="100000">
                                          <p:val>
                                            <p:strVal val="#ppt_y"/>
                                          </p:val>
                                        </p:tav>
                                      </p:tavLst>
                                    </p:anim>
                                  </p:childTnLst>
                                </p:cTn>
                              </p:par>
                              <p:par>
                                <p:cTn id="331" presetID="42" presetClass="entr" presetSubtype="0" fill="hold" grpId="0" nodeType="withEffect">
                                  <p:stCondLst>
                                    <p:cond delay="0"/>
                                  </p:stCondLst>
                                  <p:childTnLst>
                                    <p:set>
                                      <p:cBhvr>
                                        <p:cTn id="332" dur="1" fill="hold">
                                          <p:stCondLst>
                                            <p:cond delay="0"/>
                                          </p:stCondLst>
                                        </p:cTn>
                                        <p:tgtEl>
                                          <p:spTgt spid="123"/>
                                        </p:tgtEl>
                                        <p:attrNameLst>
                                          <p:attrName>style.visibility</p:attrName>
                                        </p:attrNameLst>
                                      </p:cBhvr>
                                      <p:to>
                                        <p:strVal val="visible"/>
                                      </p:to>
                                    </p:set>
                                    <p:animEffect transition="in" filter="fade">
                                      <p:cBhvr>
                                        <p:cTn id="333" dur="1000"/>
                                        <p:tgtEl>
                                          <p:spTgt spid="123"/>
                                        </p:tgtEl>
                                      </p:cBhvr>
                                    </p:animEffect>
                                    <p:anim calcmode="lin" valueType="num">
                                      <p:cBhvr>
                                        <p:cTn id="334" dur="1000" fill="hold"/>
                                        <p:tgtEl>
                                          <p:spTgt spid="123"/>
                                        </p:tgtEl>
                                        <p:attrNameLst>
                                          <p:attrName>ppt_x</p:attrName>
                                        </p:attrNameLst>
                                      </p:cBhvr>
                                      <p:tavLst>
                                        <p:tav tm="0">
                                          <p:val>
                                            <p:strVal val="#ppt_x"/>
                                          </p:val>
                                        </p:tav>
                                        <p:tav tm="100000">
                                          <p:val>
                                            <p:strVal val="#ppt_x"/>
                                          </p:val>
                                        </p:tav>
                                      </p:tavLst>
                                    </p:anim>
                                    <p:anim calcmode="lin" valueType="num">
                                      <p:cBhvr>
                                        <p:cTn id="335" dur="1000" fill="hold"/>
                                        <p:tgtEl>
                                          <p:spTgt spid="123"/>
                                        </p:tgtEl>
                                        <p:attrNameLst>
                                          <p:attrName>ppt_y</p:attrName>
                                        </p:attrNameLst>
                                      </p:cBhvr>
                                      <p:tavLst>
                                        <p:tav tm="0">
                                          <p:val>
                                            <p:strVal val="#ppt_y+.1"/>
                                          </p:val>
                                        </p:tav>
                                        <p:tav tm="100000">
                                          <p:val>
                                            <p:strVal val="#ppt_y"/>
                                          </p:val>
                                        </p:tav>
                                      </p:tavLst>
                                    </p:anim>
                                  </p:childTnLst>
                                </p:cTn>
                              </p:par>
                              <p:par>
                                <p:cTn id="336" presetID="42" presetClass="entr" presetSubtype="0" fill="hold" nodeType="withEffect">
                                  <p:stCondLst>
                                    <p:cond delay="0"/>
                                  </p:stCondLst>
                                  <p:childTnLst>
                                    <p:set>
                                      <p:cBhvr>
                                        <p:cTn id="337" dur="1" fill="hold">
                                          <p:stCondLst>
                                            <p:cond delay="0"/>
                                          </p:stCondLst>
                                        </p:cTn>
                                        <p:tgtEl>
                                          <p:spTgt spid="124"/>
                                        </p:tgtEl>
                                        <p:attrNameLst>
                                          <p:attrName>style.visibility</p:attrName>
                                        </p:attrNameLst>
                                      </p:cBhvr>
                                      <p:to>
                                        <p:strVal val="visible"/>
                                      </p:to>
                                    </p:set>
                                    <p:animEffect transition="in" filter="fade">
                                      <p:cBhvr>
                                        <p:cTn id="338" dur="1000"/>
                                        <p:tgtEl>
                                          <p:spTgt spid="124"/>
                                        </p:tgtEl>
                                      </p:cBhvr>
                                    </p:animEffect>
                                    <p:anim calcmode="lin" valueType="num">
                                      <p:cBhvr>
                                        <p:cTn id="339" dur="1000" fill="hold"/>
                                        <p:tgtEl>
                                          <p:spTgt spid="124"/>
                                        </p:tgtEl>
                                        <p:attrNameLst>
                                          <p:attrName>ppt_x</p:attrName>
                                        </p:attrNameLst>
                                      </p:cBhvr>
                                      <p:tavLst>
                                        <p:tav tm="0">
                                          <p:val>
                                            <p:strVal val="#ppt_x"/>
                                          </p:val>
                                        </p:tav>
                                        <p:tav tm="100000">
                                          <p:val>
                                            <p:strVal val="#ppt_x"/>
                                          </p:val>
                                        </p:tav>
                                      </p:tavLst>
                                    </p:anim>
                                    <p:anim calcmode="lin" valueType="num">
                                      <p:cBhvr>
                                        <p:cTn id="340" dur="1000" fill="hold"/>
                                        <p:tgtEl>
                                          <p:spTgt spid="124"/>
                                        </p:tgtEl>
                                        <p:attrNameLst>
                                          <p:attrName>ppt_y</p:attrName>
                                        </p:attrNameLst>
                                      </p:cBhvr>
                                      <p:tavLst>
                                        <p:tav tm="0">
                                          <p:val>
                                            <p:strVal val="#ppt_y+.1"/>
                                          </p:val>
                                        </p:tav>
                                        <p:tav tm="100000">
                                          <p:val>
                                            <p:strVal val="#ppt_y"/>
                                          </p:val>
                                        </p:tav>
                                      </p:tavLst>
                                    </p:anim>
                                  </p:childTnLst>
                                </p:cTn>
                              </p:par>
                              <p:par>
                                <p:cTn id="341" presetID="42" presetClass="entr" presetSubtype="0" fill="hold" grpId="0" nodeType="withEffect">
                                  <p:stCondLst>
                                    <p:cond delay="0"/>
                                  </p:stCondLst>
                                  <p:childTnLst>
                                    <p:set>
                                      <p:cBhvr>
                                        <p:cTn id="342" dur="1" fill="hold">
                                          <p:stCondLst>
                                            <p:cond delay="0"/>
                                          </p:stCondLst>
                                        </p:cTn>
                                        <p:tgtEl>
                                          <p:spTgt spid="125"/>
                                        </p:tgtEl>
                                        <p:attrNameLst>
                                          <p:attrName>style.visibility</p:attrName>
                                        </p:attrNameLst>
                                      </p:cBhvr>
                                      <p:to>
                                        <p:strVal val="visible"/>
                                      </p:to>
                                    </p:set>
                                    <p:animEffect transition="in" filter="fade">
                                      <p:cBhvr>
                                        <p:cTn id="343" dur="1000"/>
                                        <p:tgtEl>
                                          <p:spTgt spid="125"/>
                                        </p:tgtEl>
                                      </p:cBhvr>
                                    </p:animEffect>
                                    <p:anim calcmode="lin" valueType="num">
                                      <p:cBhvr>
                                        <p:cTn id="344" dur="1000" fill="hold"/>
                                        <p:tgtEl>
                                          <p:spTgt spid="125"/>
                                        </p:tgtEl>
                                        <p:attrNameLst>
                                          <p:attrName>ppt_x</p:attrName>
                                        </p:attrNameLst>
                                      </p:cBhvr>
                                      <p:tavLst>
                                        <p:tav tm="0">
                                          <p:val>
                                            <p:strVal val="#ppt_x"/>
                                          </p:val>
                                        </p:tav>
                                        <p:tav tm="100000">
                                          <p:val>
                                            <p:strVal val="#ppt_x"/>
                                          </p:val>
                                        </p:tav>
                                      </p:tavLst>
                                    </p:anim>
                                    <p:anim calcmode="lin" valueType="num">
                                      <p:cBhvr>
                                        <p:cTn id="345" dur="1000" fill="hold"/>
                                        <p:tgtEl>
                                          <p:spTgt spid="125"/>
                                        </p:tgtEl>
                                        <p:attrNameLst>
                                          <p:attrName>ppt_y</p:attrName>
                                        </p:attrNameLst>
                                      </p:cBhvr>
                                      <p:tavLst>
                                        <p:tav tm="0">
                                          <p:val>
                                            <p:strVal val="#ppt_y+.1"/>
                                          </p:val>
                                        </p:tav>
                                        <p:tav tm="100000">
                                          <p:val>
                                            <p:strVal val="#ppt_y"/>
                                          </p:val>
                                        </p:tav>
                                      </p:tavLst>
                                    </p:anim>
                                  </p:childTnLst>
                                </p:cTn>
                              </p:par>
                              <p:par>
                                <p:cTn id="346" presetID="42" presetClass="entr" presetSubtype="0" fill="hold" grpId="0" nodeType="withEffect">
                                  <p:stCondLst>
                                    <p:cond delay="0"/>
                                  </p:stCondLst>
                                  <p:childTnLst>
                                    <p:set>
                                      <p:cBhvr>
                                        <p:cTn id="347" dur="1" fill="hold">
                                          <p:stCondLst>
                                            <p:cond delay="0"/>
                                          </p:stCondLst>
                                        </p:cTn>
                                        <p:tgtEl>
                                          <p:spTgt spid="126"/>
                                        </p:tgtEl>
                                        <p:attrNameLst>
                                          <p:attrName>style.visibility</p:attrName>
                                        </p:attrNameLst>
                                      </p:cBhvr>
                                      <p:to>
                                        <p:strVal val="visible"/>
                                      </p:to>
                                    </p:set>
                                    <p:animEffect transition="in" filter="fade">
                                      <p:cBhvr>
                                        <p:cTn id="348" dur="1000"/>
                                        <p:tgtEl>
                                          <p:spTgt spid="126"/>
                                        </p:tgtEl>
                                      </p:cBhvr>
                                    </p:animEffect>
                                    <p:anim calcmode="lin" valueType="num">
                                      <p:cBhvr>
                                        <p:cTn id="349" dur="1000" fill="hold"/>
                                        <p:tgtEl>
                                          <p:spTgt spid="126"/>
                                        </p:tgtEl>
                                        <p:attrNameLst>
                                          <p:attrName>ppt_x</p:attrName>
                                        </p:attrNameLst>
                                      </p:cBhvr>
                                      <p:tavLst>
                                        <p:tav tm="0">
                                          <p:val>
                                            <p:strVal val="#ppt_x"/>
                                          </p:val>
                                        </p:tav>
                                        <p:tav tm="100000">
                                          <p:val>
                                            <p:strVal val="#ppt_x"/>
                                          </p:val>
                                        </p:tav>
                                      </p:tavLst>
                                    </p:anim>
                                    <p:anim calcmode="lin" valueType="num">
                                      <p:cBhvr>
                                        <p:cTn id="350" dur="1000" fill="hold"/>
                                        <p:tgtEl>
                                          <p:spTgt spid="126"/>
                                        </p:tgtEl>
                                        <p:attrNameLst>
                                          <p:attrName>ppt_y</p:attrName>
                                        </p:attrNameLst>
                                      </p:cBhvr>
                                      <p:tavLst>
                                        <p:tav tm="0">
                                          <p:val>
                                            <p:strVal val="#ppt_y+.1"/>
                                          </p:val>
                                        </p:tav>
                                        <p:tav tm="100000">
                                          <p:val>
                                            <p:strVal val="#ppt_y"/>
                                          </p:val>
                                        </p:tav>
                                      </p:tavLst>
                                    </p:anim>
                                  </p:childTnLst>
                                </p:cTn>
                              </p:par>
                              <p:par>
                                <p:cTn id="351" presetID="42" presetClass="entr" presetSubtype="0" fill="hold" nodeType="withEffect">
                                  <p:stCondLst>
                                    <p:cond delay="0"/>
                                  </p:stCondLst>
                                  <p:childTnLst>
                                    <p:set>
                                      <p:cBhvr>
                                        <p:cTn id="352" dur="1" fill="hold">
                                          <p:stCondLst>
                                            <p:cond delay="0"/>
                                          </p:stCondLst>
                                        </p:cTn>
                                        <p:tgtEl>
                                          <p:spTgt spid="127"/>
                                        </p:tgtEl>
                                        <p:attrNameLst>
                                          <p:attrName>style.visibility</p:attrName>
                                        </p:attrNameLst>
                                      </p:cBhvr>
                                      <p:to>
                                        <p:strVal val="visible"/>
                                      </p:to>
                                    </p:set>
                                    <p:animEffect transition="in" filter="fade">
                                      <p:cBhvr>
                                        <p:cTn id="353" dur="1000"/>
                                        <p:tgtEl>
                                          <p:spTgt spid="127"/>
                                        </p:tgtEl>
                                      </p:cBhvr>
                                    </p:animEffect>
                                    <p:anim calcmode="lin" valueType="num">
                                      <p:cBhvr>
                                        <p:cTn id="354" dur="1000" fill="hold"/>
                                        <p:tgtEl>
                                          <p:spTgt spid="127"/>
                                        </p:tgtEl>
                                        <p:attrNameLst>
                                          <p:attrName>ppt_x</p:attrName>
                                        </p:attrNameLst>
                                      </p:cBhvr>
                                      <p:tavLst>
                                        <p:tav tm="0">
                                          <p:val>
                                            <p:strVal val="#ppt_x"/>
                                          </p:val>
                                        </p:tav>
                                        <p:tav tm="100000">
                                          <p:val>
                                            <p:strVal val="#ppt_x"/>
                                          </p:val>
                                        </p:tav>
                                      </p:tavLst>
                                    </p:anim>
                                    <p:anim calcmode="lin" valueType="num">
                                      <p:cBhvr>
                                        <p:cTn id="355" dur="1000" fill="hold"/>
                                        <p:tgtEl>
                                          <p:spTgt spid="127"/>
                                        </p:tgtEl>
                                        <p:attrNameLst>
                                          <p:attrName>ppt_y</p:attrName>
                                        </p:attrNameLst>
                                      </p:cBhvr>
                                      <p:tavLst>
                                        <p:tav tm="0">
                                          <p:val>
                                            <p:strVal val="#ppt_y+.1"/>
                                          </p:val>
                                        </p:tav>
                                        <p:tav tm="100000">
                                          <p:val>
                                            <p:strVal val="#ppt_y"/>
                                          </p:val>
                                        </p:tav>
                                      </p:tavLst>
                                    </p:anim>
                                  </p:childTnLst>
                                </p:cTn>
                              </p:par>
                              <p:par>
                                <p:cTn id="356" presetID="42" presetClass="entr" presetSubtype="0" fill="hold" grpId="0" nodeType="withEffect">
                                  <p:stCondLst>
                                    <p:cond delay="0"/>
                                  </p:stCondLst>
                                  <p:childTnLst>
                                    <p:set>
                                      <p:cBhvr>
                                        <p:cTn id="357" dur="1" fill="hold">
                                          <p:stCondLst>
                                            <p:cond delay="0"/>
                                          </p:stCondLst>
                                        </p:cTn>
                                        <p:tgtEl>
                                          <p:spTgt spid="128"/>
                                        </p:tgtEl>
                                        <p:attrNameLst>
                                          <p:attrName>style.visibility</p:attrName>
                                        </p:attrNameLst>
                                      </p:cBhvr>
                                      <p:to>
                                        <p:strVal val="visible"/>
                                      </p:to>
                                    </p:set>
                                    <p:animEffect transition="in" filter="fade">
                                      <p:cBhvr>
                                        <p:cTn id="358" dur="1000"/>
                                        <p:tgtEl>
                                          <p:spTgt spid="128"/>
                                        </p:tgtEl>
                                      </p:cBhvr>
                                    </p:animEffect>
                                    <p:anim calcmode="lin" valueType="num">
                                      <p:cBhvr>
                                        <p:cTn id="359" dur="1000" fill="hold"/>
                                        <p:tgtEl>
                                          <p:spTgt spid="128"/>
                                        </p:tgtEl>
                                        <p:attrNameLst>
                                          <p:attrName>ppt_x</p:attrName>
                                        </p:attrNameLst>
                                      </p:cBhvr>
                                      <p:tavLst>
                                        <p:tav tm="0">
                                          <p:val>
                                            <p:strVal val="#ppt_x"/>
                                          </p:val>
                                        </p:tav>
                                        <p:tav tm="100000">
                                          <p:val>
                                            <p:strVal val="#ppt_x"/>
                                          </p:val>
                                        </p:tav>
                                      </p:tavLst>
                                    </p:anim>
                                    <p:anim calcmode="lin" valueType="num">
                                      <p:cBhvr>
                                        <p:cTn id="360" dur="1000" fill="hold"/>
                                        <p:tgtEl>
                                          <p:spTgt spid="128"/>
                                        </p:tgtEl>
                                        <p:attrNameLst>
                                          <p:attrName>ppt_y</p:attrName>
                                        </p:attrNameLst>
                                      </p:cBhvr>
                                      <p:tavLst>
                                        <p:tav tm="0">
                                          <p:val>
                                            <p:strVal val="#ppt_y+.1"/>
                                          </p:val>
                                        </p:tav>
                                        <p:tav tm="100000">
                                          <p:val>
                                            <p:strVal val="#ppt_y"/>
                                          </p:val>
                                        </p:tav>
                                      </p:tavLst>
                                    </p:anim>
                                  </p:childTnLst>
                                </p:cTn>
                              </p:par>
                              <p:par>
                                <p:cTn id="361" presetID="42" presetClass="entr" presetSubtype="0" fill="hold" nodeType="withEffect">
                                  <p:stCondLst>
                                    <p:cond delay="0"/>
                                  </p:stCondLst>
                                  <p:childTnLst>
                                    <p:set>
                                      <p:cBhvr>
                                        <p:cTn id="362" dur="1" fill="hold">
                                          <p:stCondLst>
                                            <p:cond delay="0"/>
                                          </p:stCondLst>
                                        </p:cTn>
                                        <p:tgtEl>
                                          <p:spTgt spid="129"/>
                                        </p:tgtEl>
                                        <p:attrNameLst>
                                          <p:attrName>style.visibility</p:attrName>
                                        </p:attrNameLst>
                                      </p:cBhvr>
                                      <p:to>
                                        <p:strVal val="visible"/>
                                      </p:to>
                                    </p:set>
                                    <p:animEffect transition="in" filter="fade">
                                      <p:cBhvr>
                                        <p:cTn id="363" dur="1000"/>
                                        <p:tgtEl>
                                          <p:spTgt spid="129"/>
                                        </p:tgtEl>
                                      </p:cBhvr>
                                    </p:animEffect>
                                    <p:anim calcmode="lin" valueType="num">
                                      <p:cBhvr>
                                        <p:cTn id="364" dur="1000" fill="hold"/>
                                        <p:tgtEl>
                                          <p:spTgt spid="129"/>
                                        </p:tgtEl>
                                        <p:attrNameLst>
                                          <p:attrName>ppt_x</p:attrName>
                                        </p:attrNameLst>
                                      </p:cBhvr>
                                      <p:tavLst>
                                        <p:tav tm="0">
                                          <p:val>
                                            <p:strVal val="#ppt_x"/>
                                          </p:val>
                                        </p:tav>
                                        <p:tav tm="100000">
                                          <p:val>
                                            <p:strVal val="#ppt_x"/>
                                          </p:val>
                                        </p:tav>
                                      </p:tavLst>
                                    </p:anim>
                                    <p:anim calcmode="lin" valueType="num">
                                      <p:cBhvr>
                                        <p:cTn id="365" dur="1000" fill="hold"/>
                                        <p:tgtEl>
                                          <p:spTgt spid="129"/>
                                        </p:tgtEl>
                                        <p:attrNameLst>
                                          <p:attrName>ppt_y</p:attrName>
                                        </p:attrNameLst>
                                      </p:cBhvr>
                                      <p:tavLst>
                                        <p:tav tm="0">
                                          <p:val>
                                            <p:strVal val="#ppt_y+.1"/>
                                          </p:val>
                                        </p:tav>
                                        <p:tav tm="100000">
                                          <p:val>
                                            <p:strVal val="#ppt_y"/>
                                          </p:val>
                                        </p:tav>
                                      </p:tavLst>
                                    </p:anim>
                                  </p:childTnLst>
                                </p:cTn>
                              </p:par>
                              <p:par>
                                <p:cTn id="366" presetID="42" presetClass="entr" presetSubtype="0" fill="hold" grpId="0" nodeType="withEffect">
                                  <p:stCondLst>
                                    <p:cond delay="0"/>
                                  </p:stCondLst>
                                  <p:childTnLst>
                                    <p:set>
                                      <p:cBhvr>
                                        <p:cTn id="367" dur="1" fill="hold">
                                          <p:stCondLst>
                                            <p:cond delay="0"/>
                                          </p:stCondLst>
                                        </p:cTn>
                                        <p:tgtEl>
                                          <p:spTgt spid="132"/>
                                        </p:tgtEl>
                                        <p:attrNameLst>
                                          <p:attrName>style.visibility</p:attrName>
                                        </p:attrNameLst>
                                      </p:cBhvr>
                                      <p:to>
                                        <p:strVal val="visible"/>
                                      </p:to>
                                    </p:set>
                                    <p:animEffect transition="in" filter="fade">
                                      <p:cBhvr>
                                        <p:cTn id="368" dur="1000"/>
                                        <p:tgtEl>
                                          <p:spTgt spid="132"/>
                                        </p:tgtEl>
                                      </p:cBhvr>
                                    </p:animEffect>
                                    <p:anim calcmode="lin" valueType="num">
                                      <p:cBhvr>
                                        <p:cTn id="369" dur="1000" fill="hold"/>
                                        <p:tgtEl>
                                          <p:spTgt spid="132"/>
                                        </p:tgtEl>
                                        <p:attrNameLst>
                                          <p:attrName>ppt_x</p:attrName>
                                        </p:attrNameLst>
                                      </p:cBhvr>
                                      <p:tavLst>
                                        <p:tav tm="0">
                                          <p:val>
                                            <p:strVal val="#ppt_x"/>
                                          </p:val>
                                        </p:tav>
                                        <p:tav tm="100000">
                                          <p:val>
                                            <p:strVal val="#ppt_x"/>
                                          </p:val>
                                        </p:tav>
                                      </p:tavLst>
                                    </p:anim>
                                    <p:anim calcmode="lin" valueType="num">
                                      <p:cBhvr>
                                        <p:cTn id="370" dur="1000" fill="hold"/>
                                        <p:tgtEl>
                                          <p:spTgt spid="132"/>
                                        </p:tgtEl>
                                        <p:attrNameLst>
                                          <p:attrName>ppt_y</p:attrName>
                                        </p:attrNameLst>
                                      </p:cBhvr>
                                      <p:tavLst>
                                        <p:tav tm="0">
                                          <p:val>
                                            <p:strVal val="#ppt_y+.1"/>
                                          </p:val>
                                        </p:tav>
                                        <p:tav tm="100000">
                                          <p:val>
                                            <p:strVal val="#ppt_y"/>
                                          </p:val>
                                        </p:tav>
                                      </p:tavLst>
                                    </p:anim>
                                  </p:childTnLst>
                                </p:cTn>
                              </p:par>
                              <p:par>
                                <p:cTn id="371" presetID="42" presetClass="entr" presetSubtype="0" fill="hold" grpId="0" nodeType="withEffect">
                                  <p:stCondLst>
                                    <p:cond delay="0"/>
                                  </p:stCondLst>
                                  <p:childTnLst>
                                    <p:set>
                                      <p:cBhvr>
                                        <p:cTn id="372" dur="1" fill="hold">
                                          <p:stCondLst>
                                            <p:cond delay="0"/>
                                          </p:stCondLst>
                                        </p:cTn>
                                        <p:tgtEl>
                                          <p:spTgt spid="133"/>
                                        </p:tgtEl>
                                        <p:attrNameLst>
                                          <p:attrName>style.visibility</p:attrName>
                                        </p:attrNameLst>
                                      </p:cBhvr>
                                      <p:to>
                                        <p:strVal val="visible"/>
                                      </p:to>
                                    </p:set>
                                    <p:animEffect transition="in" filter="fade">
                                      <p:cBhvr>
                                        <p:cTn id="373" dur="1000"/>
                                        <p:tgtEl>
                                          <p:spTgt spid="133"/>
                                        </p:tgtEl>
                                      </p:cBhvr>
                                    </p:animEffect>
                                    <p:anim calcmode="lin" valueType="num">
                                      <p:cBhvr>
                                        <p:cTn id="374" dur="1000" fill="hold"/>
                                        <p:tgtEl>
                                          <p:spTgt spid="133"/>
                                        </p:tgtEl>
                                        <p:attrNameLst>
                                          <p:attrName>ppt_x</p:attrName>
                                        </p:attrNameLst>
                                      </p:cBhvr>
                                      <p:tavLst>
                                        <p:tav tm="0">
                                          <p:val>
                                            <p:strVal val="#ppt_x"/>
                                          </p:val>
                                        </p:tav>
                                        <p:tav tm="100000">
                                          <p:val>
                                            <p:strVal val="#ppt_x"/>
                                          </p:val>
                                        </p:tav>
                                      </p:tavLst>
                                    </p:anim>
                                    <p:anim calcmode="lin" valueType="num">
                                      <p:cBhvr>
                                        <p:cTn id="375" dur="1000" fill="hold"/>
                                        <p:tgtEl>
                                          <p:spTgt spid="1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2" grpId="0" animBg="1"/>
      <p:bldP spid="43" grpId="0" animBg="1"/>
      <p:bldP spid="46" grpId="0" animBg="1"/>
      <p:bldP spid="47" grpId="0" animBg="1"/>
      <p:bldP spid="48" grpId="0" animBg="1"/>
      <p:bldP spid="50" grpId="0" animBg="1"/>
      <p:bldP spid="61" grpId="0" animBg="1"/>
      <p:bldP spid="63" grpId="0" animBg="1"/>
      <p:bldP spid="64" grpId="0" animBg="1"/>
      <p:bldP spid="68" grpId="0" animBg="1"/>
      <p:bldP spid="69" grpId="0" animBg="1"/>
      <p:bldP spid="70" grpId="0" animBg="1"/>
      <p:bldP spid="73" grpId="0" animBg="1"/>
      <p:bldP spid="74" grpId="0" animBg="1"/>
      <p:bldP spid="76" grpId="0" animBg="1"/>
      <p:bldP spid="77" grpId="0" animBg="1"/>
      <p:bldP spid="78" grpId="0" animBg="1"/>
      <p:bldP spid="79" grpId="0" animBg="1"/>
      <p:bldP spid="81" grpId="0" animBg="1"/>
      <p:bldP spid="83" grpId="0" animBg="1"/>
      <p:bldP spid="86" grpId="0" animBg="1"/>
      <p:bldP spid="88" grpId="0" animBg="1"/>
      <p:bldP spid="90" grpId="0" animBg="1"/>
      <p:bldP spid="92" grpId="0" animBg="1"/>
      <p:bldP spid="93" grpId="0" animBg="1"/>
      <p:bldP spid="95" grpId="0" animBg="1"/>
      <p:bldP spid="96" grpId="0" animBg="1"/>
      <p:bldP spid="97" grpId="0" animBg="1"/>
      <p:bldP spid="99" grpId="0" animBg="1"/>
      <p:bldP spid="101" grpId="0" animBg="1"/>
      <p:bldP spid="103" grpId="0" animBg="1"/>
      <p:bldP spid="104" grpId="0" animBg="1"/>
      <p:bldP spid="107" grpId="0" animBg="1"/>
      <p:bldP spid="108" grpId="0" animBg="1"/>
      <p:bldP spid="109" grpId="0" animBg="1"/>
      <p:bldP spid="111" grpId="0" animBg="1"/>
      <p:bldP spid="112" grpId="0" animBg="1"/>
      <p:bldP spid="114" grpId="0" animBg="1"/>
      <p:bldP spid="117" grpId="0" animBg="1"/>
      <p:bldP spid="120" grpId="0" animBg="1"/>
      <p:bldP spid="121" grpId="0" animBg="1"/>
      <p:bldP spid="122" grpId="0" animBg="1"/>
      <p:bldP spid="123" grpId="0" animBg="1"/>
      <p:bldP spid="125" grpId="0" animBg="1"/>
      <p:bldP spid="126" grpId="0" animBg="1"/>
      <p:bldP spid="128" grpId="0" animBg="1"/>
      <p:bldP spid="132" grpId="0" animBg="1"/>
      <p:bldP spid="1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3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9" name="Picture 38"/>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26973" y="1286735"/>
            <a:ext cx="8496950" cy="1107996"/>
          </a:xfrm>
          <a:prstGeom prst="rect">
            <a:avLst/>
          </a:prstGeom>
          <a:noFill/>
        </p:spPr>
        <p:txBody>
          <a:bodyPr wrap="square" rtlCol="0">
            <a:spAutoFit/>
          </a:bodyPr>
          <a:lstStyle/>
          <a:p>
            <a:pPr algn="ctr"/>
            <a:r>
              <a:rPr lang="en-GB" sz="2400" u="sng" dirty="0">
                <a:latin typeface="SassoonPrimaryInfant" pitchFamily="2" charset="0"/>
              </a:rPr>
              <a:t>Consonants together in a word </a:t>
            </a:r>
            <a:r>
              <a:rPr lang="en-GB" sz="2400" dirty="0">
                <a:latin typeface="SassoonPrimaryInfant" pitchFamily="2" charset="0"/>
              </a:rPr>
              <a:t>that can be blended first. This gives the children less to remember.</a:t>
            </a:r>
          </a:p>
          <a:p>
            <a:pPr algn="ctr"/>
            <a:r>
              <a:rPr lang="en-GB" dirty="0">
                <a:latin typeface="SassoonPrimaryInfant" pitchFamily="2" charset="0"/>
              </a:rPr>
              <a:t>Note- they still have individual sounds so they are not digraphs/ </a:t>
            </a:r>
            <a:r>
              <a:rPr lang="en-GB" dirty="0" err="1">
                <a:latin typeface="SassoonPrimaryInfant" pitchFamily="2" charset="0"/>
              </a:rPr>
              <a:t>trigraphs</a:t>
            </a:r>
            <a:r>
              <a:rPr lang="en-GB" dirty="0">
                <a:latin typeface="SassoonPrimaryInfant" pitchFamily="2" charset="0"/>
              </a:rPr>
              <a:t> </a:t>
            </a:r>
          </a:p>
        </p:txBody>
      </p:sp>
      <p:pic>
        <p:nvPicPr>
          <p:cNvPr id="5124"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128" y="2372365"/>
            <a:ext cx="4758098"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220072" y="2168530"/>
            <a:ext cx="3600403" cy="4524315"/>
          </a:xfrm>
          <a:prstGeom prst="rect">
            <a:avLst/>
          </a:prstGeom>
          <a:noFill/>
        </p:spPr>
        <p:txBody>
          <a:bodyPr wrap="square" rtlCol="0">
            <a:spAutoFit/>
          </a:bodyPr>
          <a:lstStyle/>
          <a:p>
            <a:pPr>
              <a:lnSpc>
                <a:spcPct val="150000"/>
              </a:lnSpc>
            </a:pPr>
            <a:r>
              <a:rPr lang="en-GB" sz="4800" dirty="0">
                <a:latin typeface="SassoonPrimaryInfant" pitchFamily="2" charset="0"/>
              </a:rPr>
              <a:t>ne</a:t>
            </a:r>
            <a:r>
              <a:rPr lang="en-GB" sz="4800" dirty="0">
                <a:solidFill>
                  <a:srgbClr val="00B050"/>
                </a:solidFill>
                <a:latin typeface="SassoonPrimaryInfant" pitchFamily="2" charset="0"/>
              </a:rPr>
              <a:t>st</a:t>
            </a:r>
            <a:r>
              <a:rPr lang="en-GB" sz="4800" dirty="0">
                <a:solidFill>
                  <a:srgbClr val="FF0000"/>
                </a:solidFill>
                <a:latin typeface="SassoonPrimaryInfant" pitchFamily="2" charset="0"/>
              </a:rPr>
              <a:t>      </a:t>
            </a:r>
            <a:r>
              <a:rPr lang="en-GB" sz="4800" dirty="0">
                <a:solidFill>
                  <a:srgbClr val="00B050"/>
                </a:solidFill>
                <a:latin typeface="SassoonPrimaryInfant" pitchFamily="2" charset="0"/>
              </a:rPr>
              <a:t>sc</a:t>
            </a:r>
            <a:r>
              <a:rPr lang="en-GB" sz="4800" dirty="0">
                <a:latin typeface="SassoonPrimaryInfant" pitchFamily="2" charset="0"/>
              </a:rPr>
              <a:t>arf</a:t>
            </a:r>
          </a:p>
          <a:p>
            <a:pPr>
              <a:lnSpc>
                <a:spcPct val="150000"/>
              </a:lnSpc>
            </a:pPr>
            <a:r>
              <a:rPr lang="en-GB" sz="4800" dirty="0">
                <a:latin typeface="SassoonPrimaryInfant" pitchFamily="2" charset="0"/>
              </a:rPr>
              <a:t>be</a:t>
            </a:r>
            <a:r>
              <a:rPr lang="en-GB" sz="4800" dirty="0">
                <a:solidFill>
                  <a:srgbClr val="00B050"/>
                </a:solidFill>
                <a:latin typeface="SassoonPrimaryInfant" pitchFamily="2" charset="0"/>
              </a:rPr>
              <a:t>lt</a:t>
            </a:r>
            <a:r>
              <a:rPr lang="en-GB" sz="4800" dirty="0">
                <a:solidFill>
                  <a:srgbClr val="FF0000"/>
                </a:solidFill>
                <a:latin typeface="SassoonPrimaryInfant" pitchFamily="2" charset="0"/>
              </a:rPr>
              <a:t>      </a:t>
            </a:r>
            <a:r>
              <a:rPr lang="en-GB" sz="4800" dirty="0">
                <a:solidFill>
                  <a:srgbClr val="00B050"/>
                </a:solidFill>
                <a:latin typeface="SassoonPrimaryInfant" pitchFamily="2" charset="0"/>
              </a:rPr>
              <a:t>str</a:t>
            </a:r>
            <a:r>
              <a:rPr lang="en-GB" sz="4800" dirty="0">
                <a:latin typeface="SassoonPrimaryInfant" pitchFamily="2" charset="0"/>
              </a:rPr>
              <a:t>ing</a:t>
            </a:r>
            <a:br>
              <a:rPr lang="en-GB" sz="4800" dirty="0">
                <a:latin typeface="SassoonPrimaryInfant" pitchFamily="2" charset="0"/>
              </a:rPr>
            </a:br>
            <a:r>
              <a:rPr lang="en-GB" sz="4800" dirty="0">
                <a:latin typeface="SassoonPrimaryInfant" pitchFamily="2" charset="0"/>
              </a:rPr>
              <a:t>she</a:t>
            </a:r>
            <a:r>
              <a:rPr lang="en-GB" sz="4800" dirty="0">
                <a:solidFill>
                  <a:srgbClr val="00B050"/>
                </a:solidFill>
                <a:latin typeface="SassoonPrimaryInfant" pitchFamily="2" charset="0"/>
              </a:rPr>
              <a:t>lf</a:t>
            </a:r>
            <a:r>
              <a:rPr lang="en-GB" sz="4800" dirty="0">
                <a:solidFill>
                  <a:srgbClr val="FF0000"/>
                </a:solidFill>
                <a:latin typeface="SassoonPrimaryInfant" pitchFamily="2" charset="0"/>
              </a:rPr>
              <a:t> </a:t>
            </a:r>
            <a:r>
              <a:rPr lang="en-GB" sz="4800" dirty="0">
                <a:latin typeface="SassoonPrimaryInfant" pitchFamily="2" charset="0"/>
              </a:rPr>
              <a:t>    </a:t>
            </a:r>
            <a:r>
              <a:rPr lang="en-GB" sz="4800" dirty="0">
                <a:solidFill>
                  <a:srgbClr val="00B050"/>
                </a:solidFill>
                <a:latin typeface="SassoonPrimaryInfant" pitchFamily="2" charset="0"/>
              </a:rPr>
              <a:t>pl</a:t>
            </a:r>
            <a:r>
              <a:rPr lang="en-GB" sz="4800" dirty="0">
                <a:latin typeface="SassoonPrimaryInfant" pitchFamily="2" charset="0"/>
              </a:rPr>
              <a:t>ant    </a:t>
            </a:r>
            <a:br>
              <a:rPr lang="en-GB" sz="4800" dirty="0">
                <a:latin typeface="SassoonPrimaryInfant" pitchFamily="2" charset="0"/>
              </a:rPr>
            </a:br>
            <a:endParaRPr lang="en-GB" sz="4800" dirty="0">
              <a:latin typeface="SassoonPrimaryInfant" pitchFamily="2" charset="0"/>
            </a:endParaRPr>
          </a:p>
        </p:txBody>
      </p:sp>
      <p:sp>
        <p:nvSpPr>
          <p:cNvPr id="16" name="Freeform 15"/>
          <p:cNvSpPr/>
          <p:nvPr/>
        </p:nvSpPr>
        <p:spPr>
          <a:xfrm>
            <a:off x="7329055" y="4184073"/>
            <a:ext cx="595782" cy="207818"/>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5868144" y="3070595"/>
            <a:ext cx="349327" cy="199379"/>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B050"/>
              </a:solidFill>
            </a:endParaRPr>
          </a:p>
        </p:txBody>
      </p:sp>
      <p:sp>
        <p:nvSpPr>
          <p:cNvPr id="22" name="Freeform 21"/>
          <p:cNvSpPr/>
          <p:nvPr/>
        </p:nvSpPr>
        <p:spPr>
          <a:xfrm>
            <a:off x="7452282" y="3066375"/>
            <a:ext cx="349327" cy="207818"/>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Freeform 22"/>
          <p:cNvSpPr/>
          <p:nvPr/>
        </p:nvSpPr>
        <p:spPr>
          <a:xfrm>
            <a:off x="5868144" y="4165104"/>
            <a:ext cx="349327" cy="207818"/>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6120617" y="5429878"/>
            <a:ext cx="349327" cy="207818"/>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7370488" y="5385574"/>
            <a:ext cx="415680" cy="185691"/>
          </a:xfrm>
          <a:custGeom>
            <a:avLst/>
            <a:gdLst>
              <a:gd name="connsiteX0" fmla="*/ 0 w 595782"/>
              <a:gd name="connsiteY0" fmla="*/ 0 h 207818"/>
              <a:gd name="connsiteX1" fmla="*/ 13854 w 595782"/>
              <a:gd name="connsiteY1" fmla="*/ 69272 h 207818"/>
              <a:gd name="connsiteX2" fmla="*/ 41563 w 595782"/>
              <a:gd name="connsiteY2" fmla="*/ 96982 h 207818"/>
              <a:gd name="connsiteX3" fmla="*/ 83127 w 595782"/>
              <a:gd name="connsiteY3" fmla="*/ 180109 h 207818"/>
              <a:gd name="connsiteX4" fmla="*/ 110836 w 595782"/>
              <a:gd name="connsiteY4" fmla="*/ 138545 h 207818"/>
              <a:gd name="connsiteX5" fmla="*/ 138545 w 595782"/>
              <a:gd name="connsiteY5" fmla="*/ 55418 h 207818"/>
              <a:gd name="connsiteX6" fmla="*/ 180109 w 595782"/>
              <a:gd name="connsiteY6" fmla="*/ 27709 h 207818"/>
              <a:gd name="connsiteX7" fmla="*/ 193963 w 595782"/>
              <a:gd name="connsiteY7" fmla="*/ 69272 h 207818"/>
              <a:gd name="connsiteX8" fmla="*/ 221672 w 595782"/>
              <a:gd name="connsiteY8" fmla="*/ 96982 h 207818"/>
              <a:gd name="connsiteX9" fmla="*/ 263236 w 595782"/>
              <a:gd name="connsiteY9" fmla="*/ 207818 h 207818"/>
              <a:gd name="connsiteX10" fmla="*/ 304800 w 595782"/>
              <a:gd name="connsiteY10" fmla="*/ 96982 h 207818"/>
              <a:gd name="connsiteX11" fmla="*/ 318654 w 595782"/>
              <a:gd name="connsiteY11" fmla="*/ 41563 h 207818"/>
              <a:gd name="connsiteX12" fmla="*/ 360218 w 595782"/>
              <a:gd name="connsiteY12" fmla="*/ 27709 h 207818"/>
              <a:gd name="connsiteX13" fmla="*/ 387927 w 595782"/>
              <a:gd name="connsiteY13" fmla="*/ 69272 h 207818"/>
              <a:gd name="connsiteX14" fmla="*/ 415636 w 595782"/>
              <a:gd name="connsiteY14" fmla="*/ 152400 h 207818"/>
              <a:gd name="connsiteX15" fmla="*/ 443345 w 595782"/>
              <a:gd name="connsiteY15" fmla="*/ 193963 h 207818"/>
              <a:gd name="connsiteX16" fmla="*/ 471054 w 595782"/>
              <a:gd name="connsiteY16" fmla="*/ 152400 h 207818"/>
              <a:gd name="connsiteX17" fmla="*/ 526472 w 595782"/>
              <a:gd name="connsiteY17" fmla="*/ 27709 h 207818"/>
              <a:gd name="connsiteX18" fmla="*/ 581890 w 595782"/>
              <a:gd name="connsiteY18" fmla="*/ 138545 h 207818"/>
              <a:gd name="connsiteX19" fmla="*/ 595745 w 595782"/>
              <a:gd name="connsiteY19" fmla="*/ 193963 h 20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95782" h="207818">
                <a:moveTo>
                  <a:pt x="0" y="0"/>
                </a:moveTo>
                <a:cubicBezTo>
                  <a:pt x="4618" y="23091"/>
                  <a:pt x="4578" y="47628"/>
                  <a:pt x="13854" y="69272"/>
                </a:cubicBezTo>
                <a:cubicBezTo>
                  <a:pt x="18999" y="81278"/>
                  <a:pt x="33403" y="86782"/>
                  <a:pt x="41563" y="96982"/>
                </a:cubicBezTo>
                <a:cubicBezTo>
                  <a:pt x="72258" y="135351"/>
                  <a:pt x="68493" y="136208"/>
                  <a:pt x="83127" y="180109"/>
                </a:cubicBezTo>
                <a:cubicBezTo>
                  <a:pt x="92363" y="166254"/>
                  <a:pt x="104073" y="153761"/>
                  <a:pt x="110836" y="138545"/>
                </a:cubicBezTo>
                <a:cubicBezTo>
                  <a:pt x="122698" y="111855"/>
                  <a:pt x="114243" y="71619"/>
                  <a:pt x="138545" y="55418"/>
                </a:cubicBezTo>
                <a:lnTo>
                  <a:pt x="180109" y="27709"/>
                </a:lnTo>
                <a:cubicBezTo>
                  <a:pt x="184727" y="41563"/>
                  <a:pt x="186450" y="56749"/>
                  <a:pt x="193963" y="69272"/>
                </a:cubicBezTo>
                <a:cubicBezTo>
                  <a:pt x="200683" y="80473"/>
                  <a:pt x="216526" y="84976"/>
                  <a:pt x="221672" y="96982"/>
                </a:cubicBezTo>
                <a:cubicBezTo>
                  <a:pt x="293577" y="264759"/>
                  <a:pt x="183726" y="88552"/>
                  <a:pt x="263236" y="207818"/>
                </a:cubicBezTo>
                <a:cubicBezTo>
                  <a:pt x="306024" y="143636"/>
                  <a:pt x="284827" y="186860"/>
                  <a:pt x="304800" y="96982"/>
                </a:cubicBezTo>
                <a:cubicBezTo>
                  <a:pt x="308931" y="78394"/>
                  <a:pt x="306759" y="56432"/>
                  <a:pt x="318654" y="41563"/>
                </a:cubicBezTo>
                <a:cubicBezTo>
                  <a:pt x="327777" y="30159"/>
                  <a:pt x="346363" y="32327"/>
                  <a:pt x="360218" y="27709"/>
                </a:cubicBezTo>
                <a:cubicBezTo>
                  <a:pt x="369454" y="41563"/>
                  <a:pt x="381164" y="54056"/>
                  <a:pt x="387927" y="69272"/>
                </a:cubicBezTo>
                <a:cubicBezTo>
                  <a:pt x="399790" y="95963"/>
                  <a:pt x="399434" y="128097"/>
                  <a:pt x="415636" y="152400"/>
                </a:cubicBezTo>
                <a:lnTo>
                  <a:pt x="443345" y="193963"/>
                </a:lnTo>
                <a:cubicBezTo>
                  <a:pt x="452581" y="180109"/>
                  <a:pt x="464291" y="167616"/>
                  <a:pt x="471054" y="152400"/>
                </a:cubicBezTo>
                <a:cubicBezTo>
                  <a:pt x="537003" y="4015"/>
                  <a:pt x="463763" y="121771"/>
                  <a:pt x="526472" y="27709"/>
                </a:cubicBezTo>
                <a:cubicBezTo>
                  <a:pt x="584906" y="105621"/>
                  <a:pt x="557945" y="54738"/>
                  <a:pt x="581890" y="138545"/>
                </a:cubicBezTo>
                <a:cubicBezTo>
                  <a:pt x="597205" y="192149"/>
                  <a:pt x="595745" y="163083"/>
                  <a:pt x="595745" y="193963"/>
                </a:cubicBezTo>
              </a:path>
            </a:pathLst>
          </a:cu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5446770" y="3127825"/>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5681407" y="3121059"/>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8448537" y="3252517"/>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5387815" y="4217058"/>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5697195" y="4239812"/>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7966364" y="4217058"/>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5942580" y="5302827"/>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8223340" y="5325969"/>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Cluster</a:t>
            </a:r>
          </a:p>
        </p:txBody>
      </p:sp>
      <p:sp>
        <p:nvSpPr>
          <p:cNvPr id="34" name="Oval 33"/>
          <p:cNvSpPr/>
          <p:nvPr/>
        </p:nvSpPr>
        <p:spPr>
          <a:xfrm>
            <a:off x="7948664" y="5330535"/>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8484541" y="5330535"/>
            <a:ext cx="72008" cy="103909"/>
          </a:xfrm>
          <a:prstGeom prst="ellipse">
            <a:avLst/>
          </a:prstGeom>
          <a:solidFill>
            <a:srgbClr val="FF6600"/>
          </a:solid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6" name="Straight Connector 45">
            <a:extLst>
              <a:ext uri="{FF2B5EF4-FFF2-40B4-BE49-F238E27FC236}">
                <a16:creationId xmlns:a16="http://schemas.microsoft.com/office/drawing/2014/main" id="{1AFCD1BD-571A-4B94-846A-097D082CACCA}"/>
              </a:ext>
            </a:extLst>
          </p:cNvPr>
          <p:cNvCxnSpPr>
            <a:cxnSpLocks/>
          </p:cNvCxnSpPr>
          <p:nvPr/>
        </p:nvCxnSpPr>
        <p:spPr>
          <a:xfrm>
            <a:off x="7924837" y="3127825"/>
            <a:ext cx="463587"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AB28810F-0D80-424B-AB57-692FCE59BDD5}"/>
              </a:ext>
            </a:extLst>
          </p:cNvPr>
          <p:cNvCxnSpPr>
            <a:cxnSpLocks/>
          </p:cNvCxnSpPr>
          <p:nvPr/>
        </p:nvCxnSpPr>
        <p:spPr>
          <a:xfrm>
            <a:off x="8176904" y="4363911"/>
            <a:ext cx="463587"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51A8A8D7-8577-478A-ABDD-BBD7982F171D}"/>
              </a:ext>
            </a:extLst>
          </p:cNvPr>
          <p:cNvCxnSpPr>
            <a:cxnSpLocks/>
          </p:cNvCxnSpPr>
          <p:nvPr/>
        </p:nvCxnSpPr>
        <p:spPr>
          <a:xfrm>
            <a:off x="5305616" y="5364573"/>
            <a:ext cx="463587"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1C2E9911-7127-4839-94DE-BE2DE085334D}"/>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6150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0" y="1300770"/>
            <a:ext cx="9144000" cy="830997"/>
          </a:xfrm>
          <a:prstGeom prst="rect">
            <a:avLst/>
          </a:prstGeom>
          <a:noFill/>
        </p:spPr>
        <p:txBody>
          <a:bodyPr wrap="square" rtlCol="0">
            <a:spAutoFit/>
          </a:bodyPr>
          <a:lstStyle/>
          <a:p>
            <a:pPr algn="ctr"/>
            <a:r>
              <a:rPr lang="en-GB" sz="2400" dirty="0">
                <a:latin typeface="SassoonPrimaryInfant" pitchFamily="2" charset="0"/>
              </a:rPr>
              <a:t>Keep the sound short. Do not stretch it out. </a:t>
            </a:r>
          </a:p>
          <a:p>
            <a:pPr algn="ctr"/>
            <a:r>
              <a:rPr lang="en-GB" sz="2400" dirty="0">
                <a:latin typeface="SassoonPrimaryInfant" pitchFamily="2" charset="0"/>
              </a:rPr>
              <a:t>Your mouth should make one shape. </a:t>
            </a:r>
          </a:p>
        </p:txBody>
      </p:sp>
      <p:sp>
        <p:nvSpPr>
          <p:cNvPr id="7" name="TextBox 6"/>
          <p:cNvSpPr txBox="1"/>
          <p:nvPr/>
        </p:nvSpPr>
        <p:spPr>
          <a:xfrm>
            <a:off x="0" y="156164"/>
            <a:ext cx="9144000" cy="1107996"/>
          </a:xfrm>
          <a:prstGeom prst="rect">
            <a:avLst/>
          </a:prstGeom>
          <a:noFill/>
        </p:spPr>
        <p:txBody>
          <a:bodyPr wrap="square" rtlCol="0">
            <a:spAutoFit/>
          </a:bodyPr>
          <a:lstStyle/>
          <a:p>
            <a:pPr algn="ctr"/>
            <a:r>
              <a:rPr lang="en-GB" sz="6600" b="1" dirty="0">
                <a:latin typeface="SassoonPrimaryInfant" pitchFamily="2" charset="0"/>
              </a:rPr>
              <a:t>Pure Sounds</a:t>
            </a:r>
          </a:p>
        </p:txBody>
      </p:sp>
      <p:pic>
        <p:nvPicPr>
          <p:cNvPr id="21" name="Picture 20">
            <a:extLst>
              <a:ext uri="{FF2B5EF4-FFF2-40B4-BE49-F238E27FC236}">
                <a16:creationId xmlns:a16="http://schemas.microsoft.com/office/drawing/2014/main" id="{EE2189C6-B0E1-45CA-AEB6-723C4FD392E5}"/>
              </a:ext>
            </a:extLst>
          </p:cNvPr>
          <p:cNvPicPr>
            <a:picLocks noChangeAspect="1"/>
          </p:cNvPicPr>
          <p:nvPr/>
        </p:nvPicPr>
        <p:blipFill>
          <a:blip r:embed="rId7"/>
          <a:stretch>
            <a:fillRect/>
          </a:stretch>
        </p:blipFill>
        <p:spPr>
          <a:xfrm>
            <a:off x="972893" y="2422000"/>
            <a:ext cx="3657857" cy="2209798"/>
          </a:xfrm>
          <a:prstGeom prst="rect">
            <a:avLst/>
          </a:prstGeom>
        </p:spPr>
      </p:pic>
      <p:pic>
        <p:nvPicPr>
          <p:cNvPr id="22" name="Picture 21">
            <a:extLst>
              <a:ext uri="{FF2B5EF4-FFF2-40B4-BE49-F238E27FC236}">
                <a16:creationId xmlns:a16="http://schemas.microsoft.com/office/drawing/2014/main" id="{07F04DFD-307E-4BE8-BD34-4A46414153B8}"/>
              </a:ext>
            </a:extLst>
          </p:cNvPr>
          <p:cNvPicPr>
            <a:picLocks noChangeAspect="1"/>
          </p:cNvPicPr>
          <p:nvPr/>
        </p:nvPicPr>
        <p:blipFill>
          <a:blip r:embed="rId8"/>
          <a:stretch>
            <a:fillRect/>
          </a:stretch>
        </p:blipFill>
        <p:spPr>
          <a:xfrm>
            <a:off x="4748778" y="2422001"/>
            <a:ext cx="3688025" cy="2209798"/>
          </a:xfrm>
          <a:prstGeom prst="rect">
            <a:avLst/>
          </a:prstGeom>
        </p:spPr>
      </p:pic>
      <p:sp>
        <p:nvSpPr>
          <p:cNvPr id="2" name="Oval 1">
            <a:extLst>
              <a:ext uri="{FF2B5EF4-FFF2-40B4-BE49-F238E27FC236}">
                <a16:creationId xmlns:a16="http://schemas.microsoft.com/office/drawing/2014/main" id="{62AFCAC3-5FD2-41BA-BEB1-E4E2BAB9D092}"/>
              </a:ext>
            </a:extLst>
          </p:cNvPr>
          <p:cNvSpPr/>
          <p:nvPr/>
        </p:nvSpPr>
        <p:spPr>
          <a:xfrm>
            <a:off x="941727" y="2391451"/>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F6212781-8E19-4630-BBAF-2AEC6AA75A11}"/>
              </a:ext>
            </a:extLst>
          </p:cNvPr>
          <p:cNvSpPr/>
          <p:nvPr/>
        </p:nvSpPr>
        <p:spPr>
          <a:xfrm>
            <a:off x="1980909" y="2391451"/>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Oval 23">
            <a:extLst>
              <a:ext uri="{FF2B5EF4-FFF2-40B4-BE49-F238E27FC236}">
                <a16:creationId xmlns:a16="http://schemas.microsoft.com/office/drawing/2014/main" id="{98D8D133-FF68-4B45-A8C8-8C03AB4FD8C6}"/>
              </a:ext>
            </a:extLst>
          </p:cNvPr>
          <p:cNvSpPr/>
          <p:nvPr/>
        </p:nvSpPr>
        <p:spPr>
          <a:xfrm>
            <a:off x="2490969" y="2391451"/>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Oval 24">
            <a:extLst>
              <a:ext uri="{FF2B5EF4-FFF2-40B4-BE49-F238E27FC236}">
                <a16:creationId xmlns:a16="http://schemas.microsoft.com/office/drawing/2014/main" id="{CF4FEBFA-4ADB-4D9A-A01E-C485A40D5322}"/>
              </a:ext>
            </a:extLst>
          </p:cNvPr>
          <p:cNvSpPr/>
          <p:nvPr/>
        </p:nvSpPr>
        <p:spPr>
          <a:xfrm>
            <a:off x="3530151" y="2391451"/>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B37F57A-FB1A-4183-BCB7-2C1E3A58F7DA}"/>
              </a:ext>
            </a:extLst>
          </p:cNvPr>
          <p:cNvSpPr/>
          <p:nvPr/>
        </p:nvSpPr>
        <p:spPr>
          <a:xfrm>
            <a:off x="4074546" y="2391451"/>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Oval 26">
            <a:extLst>
              <a:ext uri="{FF2B5EF4-FFF2-40B4-BE49-F238E27FC236}">
                <a16:creationId xmlns:a16="http://schemas.microsoft.com/office/drawing/2014/main" id="{936AFBEA-44D8-49D1-9EB7-E2E62DD4D8B0}"/>
              </a:ext>
            </a:extLst>
          </p:cNvPr>
          <p:cNvSpPr/>
          <p:nvPr/>
        </p:nvSpPr>
        <p:spPr>
          <a:xfrm>
            <a:off x="930241" y="2950835"/>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a:extLst>
              <a:ext uri="{FF2B5EF4-FFF2-40B4-BE49-F238E27FC236}">
                <a16:creationId xmlns:a16="http://schemas.microsoft.com/office/drawing/2014/main" id="{545FF5E2-DB03-4842-B3F2-EB4444F831B5}"/>
              </a:ext>
            </a:extLst>
          </p:cNvPr>
          <p:cNvSpPr/>
          <p:nvPr/>
        </p:nvSpPr>
        <p:spPr>
          <a:xfrm>
            <a:off x="1451787" y="2959175"/>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F0DFD94-2315-40D9-A8DE-3A0C12309909}"/>
              </a:ext>
            </a:extLst>
          </p:cNvPr>
          <p:cNvSpPr/>
          <p:nvPr/>
        </p:nvSpPr>
        <p:spPr>
          <a:xfrm>
            <a:off x="2483354" y="2967654"/>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D6F6BC1F-0040-4594-8C78-680754A8E22E}"/>
              </a:ext>
            </a:extLst>
          </p:cNvPr>
          <p:cNvSpPr/>
          <p:nvPr/>
        </p:nvSpPr>
        <p:spPr>
          <a:xfrm>
            <a:off x="3020304" y="2959175"/>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C77A4C54-00E6-4362-B853-E011B791BF2A}"/>
              </a:ext>
            </a:extLst>
          </p:cNvPr>
          <p:cNvSpPr/>
          <p:nvPr/>
        </p:nvSpPr>
        <p:spPr>
          <a:xfrm>
            <a:off x="3557254" y="2950835"/>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DD7D8969-4308-4AAA-A46D-83DE62980885}"/>
              </a:ext>
            </a:extLst>
          </p:cNvPr>
          <p:cNvSpPr/>
          <p:nvPr/>
        </p:nvSpPr>
        <p:spPr>
          <a:xfrm>
            <a:off x="1451787" y="350972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a:extLst>
              <a:ext uri="{FF2B5EF4-FFF2-40B4-BE49-F238E27FC236}">
                <a16:creationId xmlns:a16="http://schemas.microsoft.com/office/drawing/2014/main" id="{782E67FD-E41B-4049-842B-82F92D6C539C}"/>
              </a:ext>
            </a:extLst>
          </p:cNvPr>
          <p:cNvSpPr/>
          <p:nvPr/>
        </p:nvSpPr>
        <p:spPr>
          <a:xfrm>
            <a:off x="1978908" y="351806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3C85C878-860D-4153-9897-0D9D1CA15B4E}"/>
              </a:ext>
            </a:extLst>
          </p:cNvPr>
          <p:cNvSpPr/>
          <p:nvPr/>
        </p:nvSpPr>
        <p:spPr>
          <a:xfrm>
            <a:off x="2506029" y="352640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7C7041D0-C486-4A22-BD62-F2E8ABEB604D}"/>
              </a:ext>
            </a:extLst>
          </p:cNvPr>
          <p:cNvSpPr/>
          <p:nvPr/>
        </p:nvSpPr>
        <p:spPr>
          <a:xfrm>
            <a:off x="3024112" y="3517927"/>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Oval 35">
            <a:extLst>
              <a:ext uri="{FF2B5EF4-FFF2-40B4-BE49-F238E27FC236}">
                <a16:creationId xmlns:a16="http://schemas.microsoft.com/office/drawing/2014/main" id="{47950083-34D8-4673-99B6-F7304C24A3EB}"/>
              </a:ext>
            </a:extLst>
          </p:cNvPr>
          <p:cNvSpPr/>
          <p:nvPr/>
        </p:nvSpPr>
        <p:spPr>
          <a:xfrm>
            <a:off x="3557813" y="3538163"/>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Oval 36">
            <a:extLst>
              <a:ext uri="{FF2B5EF4-FFF2-40B4-BE49-F238E27FC236}">
                <a16:creationId xmlns:a16="http://schemas.microsoft.com/office/drawing/2014/main" id="{039420AD-CC62-4608-B88F-72793A3C6206}"/>
              </a:ext>
            </a:extLst>
          </p:cNvPr>
          <p:cNvSpPr/>
          <p:nvPr/>
        </p:nvSpPr>
        <p:spPr>
          <a:xfrm>
            <a:off x="4085852" y="352640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Oval 37">
            <a:extLst>
              <a:ext uri="{FF2B5EF4-FFF2-40B4-BE49-F238E27FC236}">
                <a16:creationId xmlns:a16="http://schemas.microsoft.com/office/drawing/2014/main" id="{3D5A8670-8D56-411F-AAE3-279DF13EF015}"/>
              </a:ext>
            </a:extLst>
          </p:cNvPr>
          <p:cNvSpPr/>
          <p:nvPr/>
        </p:nvSpPr>
        <p:spPr>
          <a:xfrm>
            <a:off x="925537" y="405460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Oval 38">
            <a:extLst>
              <a:ext uri="{FF2B5EF4-FFF2-40B4-BE49-F238E27FC236}">
                <a16:creationId xmlns:a16="http://schemas.microsoft.com/office/drawing/2014/main" id="{DF07050E-AEA4-473B-866F-DCE5952F22C0}"/>
              </a:ext>
            </a:extLst>
          </p:cNvPr>
          <p:cNvSpPr/>
          <p:nvPr/>
        </p:nvSpPr>
        <p:spPr>
          <a:xfrm>
            <a:off x="1462006" y="4062946"/>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Oval 39">
            <a:extLst>
              <a:ext uri="{FF2B5EF4-FFF2-40B4-BE49-F238E27FC236}">
                <a16:creationId xmlns:a16="http://schemas.microsoft.com/office/drawing/2014/main" id="{595ED75D-5BC5-4605-8B9D-4FEE03BED3CE}"/>
              </a:ext>
            </a:extLst>
          </p:cNvPr>
          <p:cNvSpPr/>
          <p:nvPr/>
        </p:nvSpPr>
        <p:spPr>
          <a:xfrm>
            <a:off x="4714543" y="2422000"/>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Oval 40">
            <a:extLst>
              <a:ext uri="{FF2B5EF4-FFF2-40B4-BE49-F238E27FC236}">
                <a16:creationId xmlns:a16="http://schemas.microsoft.com/office/drawing/2014/main" id="{88E51840-9007-487A-BCAD-B505FE9EBAA8}"/>
              </a:ext>
            </a:extLst>
          </p:cNvPr>
          <p:cNvSpPr/>
          <p:nvPr/>
        </p:nvSpPr>
        <p:spPr>
          <a:xfrm>
            <a:off x="5258994" y="2426522"/>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Oval 41">
            <a:extLst>
              <a:ext uri="{FF2B5EF4-FFF2-40B4-BE49-F238E27FC236}">
                <a16:creationId xmlns:a16="http://schemas.microsoft.com/office/drawing/2014/main" id="{4F21626A-F84F-4455-A4E3-172078A674BC}"/>
              </a:ext>
            </a:extLst>
          </p:cNvPr>
          <p:cNvSpPr/>
          <p:nvPr/>
        </p:nvSpPr>
        <p:spPr>
          <a:xfrm>
            <a:off x="5786980" y="2431043"/>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a:extLst>
              <a:ext uri="{FF2B5EF4-FFF2-40B4-BE49-F238E27FC236}">
                <a16:creationId xmlns:a16="http://schemas.microsoft.com/office/drawing/2014/main" id="{8AEC6F9F-794C-4CD4-A616-B2F3B256133E}"/>
              </a:ext>
            </a:extLst>
          </p:cNvPr>
          <p:cNvSpPr/>
          <p:nvPr/>
        </p:nvSpPr>
        <p:spPr>
          <a:xfrm>
            <a:off x="6823859" y="2431043"/>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Oval 43">
            <a:extLst>
              <a:ext uri="{FF2B5EF4-FFF2-40B4-BE49-F238E27FC236}">
                <a16:creationId xmlns:a16="http://schemas.microsoft.com/office/drawing/2014/main" id="{F24AEDF5-52B5-4F91-937C-E66C1AAC4A63}"/>
              </a:ext>
            </a:extLst>
          </p:cNvPr>
          <p:cNvSpPr/>
          <p:nvPr/>
        </p:nvSpPr>
        <p:spPr>
          <a:xfrm>
            <a:off x="7341458" y="2425947"/>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Oval 44">
            <a:extLst>
              <a:ext uri="{FF2B5EF4-FFF2-40B4-BE49-F238E27FC236}">
                <a16:creationId xmlns:a16="http://schemas.microsoft.com/office/drawing/2014/main" id="{89D407D6-183D-4A0F-BABA-736818C9866A}"/>
              </a:ext>
            </a:extLst>
          </p:cNvPr>
          <p:cNvSpPr/>
          <p:nvPr/>
        </p:nvSpPr>
        <p:spPr>
          <a:xfrm>
            <a:off x="7869444" y="2429893"/>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Oval 45">
            <a:extLst>
              <a:ext uri="{FF2B5EF4-FFF2-40B4-BE49-F238E27FC236}">
                <a16:creationId xmlns:a16="http://schemas.microsoft.com/office/drawing/2014/main" id="{162607C2-3372-40BF-8B6E-42C7AD343DDB}"/>
              </a:ext>
            </a:extLst>
          </p:cNvPr>
          <p:cNvSpPr/>
          <p:nvPr/>
        </p:nvSpPr>
        <p:spPr>
          <a:xfrm>
            <a:off x="5248206" y="2998064"/>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Oval 46">
            <a:extLst>
              <a:ext uri="{FF2B5EF4-FFF2-40B4-BE49-F238E27FC236}">
                <a16:creationId xmlns:a16="http://schemas.microsoft.com/office/drawing/2014/main" id="{10CB25B9-3AEE-4CAB-A5EE-3C2FA4525D02}"/>
              </a:ext>
            </a:extLst>
          </p:cNvPr>
          <p:cNvSpPr/>
          <p:nvPr/>
        </p:nvSpPr>
        <p:spPr>
          <a:xfrm>
            <a:off x="5786980" y="3002585"/>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Oval 47">
            <a:extLst>
              <a:ext uri="{FF2B5EF4-FFF2-40B4-BE49-F238E27FC236}">
                <a16:creationId xmlns:a16="http://schemas.microsoft.com/office/drawing/2014/main" id="{BC1BFF89-6748-40C5-B933-A62F5BC01BC8}"/>
              </a:ext>
            </a:extLst>
          </p:cNvPr>
          <p:cNvSpPr/>
          <p:nvPr/>
        </p:nvSpPr>
        <p:spPr>
          <a:xfrm>
            <a:off x="6304072" y="2978777"/>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Oval 48">
            <a:extLst>
              <a:ext uri="{FF2B5EF4-FFF2-40B4-BE49-F238E27FC236}">
                <a16:creationId xmlns:a16="http://schemas.microsoft.com/office/drawing/2014/main" id="{30A9C85A-7698-42D3-8BAA-399E6A6E978E}"/>
              </a:ext>
            </a:extLst>
          </p:cNvPr>
          <p:cNvSpPr/>
          <p:nvPr/>
        </p:nvSpPr>
        <p:spPr>
          <a:xfrm>
            <a:off x="4721709" y="2992647"/>
            <a:ext cx="576064"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TextBox 49">
            <a:extLst>
              <a:ext uri="{FF2B5EF4-FFF2-40B4-BE49-F238E27FC236}">
                <a16:creationId xmlns:a16="http://schemas.microsoft.com/office/drawing/2014/main" id="{4933D5FC-01AF-4841-9F03-1FF6AE58300D}"/>
              </a:ext>
            </a:extLst>
          </p:cNvPr>
          <p:cNvSpPr txBox="1"/>
          <p:nvPr/>
        </p:nvSpPr>
        <p:spPr>
          <a:xfrm>
            <a:off x="0" y="5188574"/>
            <a:ext cx="9144000" cy="1077218"/>
          </a:xfrm>
          <a:prstGeom prst="rect">
            <a:avLst/>
          </a:prstGeom>
          <a:noFill/>
        </p:spPr>
        <p:txBody>
          <a:bodyPr wrap="square">
            <a:spAutoFit/>
          </a:bodyPr>
          <a:lstStyle/>
          <a:p>
            <a:pPr algn="ctr"/>
            <a:r>
              <a:rPr lang="en-GB" sz="3200" u="sng" dirty="0">
                <a:latin typeface="SassoonPrimaryInfant" pitchFamily="2" charset="0"/>
              </a:rPr>
              <a:t>DON’T</a:t>
            </a:r>
          </a:p>
          <a:p>
            <a:pPr algn="ctr"/>
            <a:r>
              <a:rPr lang="en-GB" sz="3200" dirty="0">
                <a:latin typeface="SassoonPrimaryInfant" pitchFamily="2" charset="0"/>
              </a:rPr>
              <a:t> add an ‘uh’ at the end.</a:t>
            </a:r>
            <a:endParaRPr lang="en-GB" sz="3200" dirty="0"/>
          </a:p>
        </p:txBody>
      </p:sp>
      <p:sp>
        <p:nvSpPr>
          <p:cNvPr id="51" name="Oval 50">
            <a:extLst>
              <a:ext uri="{FF2B5EF4-FFF2-40B4-BE49-F238E27FC236}">
                <a16:creationId xmlns:a16="http://schemas.microsoft.com/office/drawing/2014/main" id="{19ADF9DD-63B4-4387-925E-6AEDA3603466}"/>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26718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67550" y="2132856"/>
            <a:ext cx="8208912" cy="3046988"/>
          </a:xfrm>
          <a:prstGeom prst="rect">
            <a:avLst/>
          </a:prstGeom>
          <a:noFill/>
        </p:spPr>
        <p:txBody>
          <a:bodyPr wrap="square" rtlCol="0">
            <a:spAutoFit/>
          </a:bodyPr>
          <a:lstStyle/>
          <a:p>
            <a:r>
              <a:rPr lang="en-GB" sz="2400" b="1" dirty="0">
                <a:latin typeface="SassoonPrimaryInfant" pitchFamily="2" charset="0"/>
              </a:rPr>
              <a:t>Oral Blending</a:t>
            </a:r>
            <a:r>
              <a:rPr lang="en-GB" sz="2400" dirty="0">
                <a:latin typeface="SassoonPrimaryInfant" pitchFamily="2" charset="0"/>
              </a:rPr>
              <a:t> - This involves hearing phonemes and being able to </a:t>
            </a:r>
            <a:r>
              <a:rPr lang="en-GB" sz="2400" u="sng" dirty="0">
                <a:latin typeface="SassoonPrimaryInfant" pitchFamily="2" charset="0"/>
              </a:rPr>
              <a:t>merge them together </a:t>
            </a:r>
            <a:r>
              <a:rPr lang="en-GB" sz="2400" dirty="0">
                <a:latin typeface="SassoonPrimaryInfant" pitchFamily="2" charset="0"/>
              </a:rPr>
              <a:t>to make a word. Children need to develop this skill before they will be able to blend written words.</a:t>
            </a:r>
          </a:p>
          <a:p>
            <a:endParaRPr lang="en-GB" sz="2400" dirty="0">
              <a:latin typeface="SassoonPrimaryInfant" pitchFamily="2" charset="0"/>
            </a:endParaRPr>
          </a:p>
          <a:p>
            <a:r>
              <a:rPr lang="en-GB" sz="2400" b="1" dirty="0">
                <a:latin typeface="SassoonPrimaryInfant" pitchFamily="2" charset="0"/>
              </a:rPr>
              <a:t>Blending</a:t>
            </a:r>
            <a:r>
              <a:rPr lang="en-GB" sz="2400" dirty="0">
                <a:latin typeface="SassoonPrimaryInfant" pitchFamily="2" charset="0"/>
              </a:rPr>
              <a:t>- This involves looking at a written word, looking at each grapheme, sounding them out and then </a:t>
            </a:r>
            <a:r>
              <a:rPr lang="en-GB" sz="2400" u="sng" dirty="0">
                <a:latin typeface="SassoonPrimaryInfant" pitchFamily="2" charset="0"/>
              </a:rPr>
              <a:t>merging these phonemes together</a:t>
            </a:r>
            <a:r>
              <a:rPr lang="en-GB" sz="2400" dirty="0">
                <a:latin typeface="SassoonPrimaryInfant" pitchFamily="2" charset="0"/>
              </a:rPr>
              <a:t> to make a word. This is the basis of reading.</a:t>
            </a:r>
          </a:p>
          <a:p>
            <a:pPr algn="ctr"/>
            <a:endParaRPr lang="en-GB" sz="2400" dirty="0">
              <a:latin typeface="SassoonPrimaryInfant" pitchFamily="2" charset="0"/>
            </a:endParaRPr>
          </a:p>
        </p:txBody>
      </p:sp>
      <p:pic>
        <p:nvPicPr>
          <p:cNvPr id="8" name="Picture 7"/>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7308304" y="4941168"/>
            <a:ext cx="1080120" cy="1440160"/>
          </a:xfrm>
          <a:prstGeom prst="rect">
            <a:avLst/>
          </a:prstGeom>
        </p:spPr>
      </p:pic>
      <p:sp>
        <p:nvSpPr>
          <p:cNvPr id="7" name="TextBox 6"/>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Blending</a:t>
            </a:r>
          </a:p>
        </p:txBody>
      </p:sp>
      <p:pic>
        <p:nvPicPr>
          <p:cNvPr id="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41734" y="321363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Oval 18">
            <a:extLst>
              <a:ext uri="{FF2B5EF4-FFF2-40B4-BE49-F238E27FC236}">
                <a16:creationId xmlns:a16="http://schemas.microsoft.com/office/drawing/2014/main" id="{7E20DE8E-5BB8-4278-9BCF-4D7CF681570B}"/>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88756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67550" y="2132856"/>
            <a:ext cx="8208912" cy="3416320"/>
          </a:xfrm>
          <a:prstGeom prst="rect">
            <a:avLst/>
          </a:prstGeom>
          <a:noFill/>
        </p:spPr>
        <p:txBody>
          <a:bodyPr wrap="square" rtlCol="0">
            <a:spAutoFit/>
          </a:bodyPr>
          <a:lstStyle/>
          <a:p>
            <a:r>
              <a:rPr lang="en-GB" sz="2400" b="1" dirty="0">
                <a:latin typeface="SassoonPrimaryInfant" pitchFamily="2" charset="0"/>
              </a:rPr>
              <a:t>Oral Segmenting</a:t>
            </a:r>
            <a:r>
              <a:rPr lang="en-GB" sz="2400" dirty="0">
                <a:latin typeface="SassoonPrimaryInfant" pitchFamily="2" charset="0"/>
              </a:rPr>
              <a:t> - This involves hearing a whole word and then </a:t>
            </a:r>
            <a:r>
              <a:rPr lang="en-GB" sz="2400" u="sng" dirty="0">
                <a:latin typeface="SassoonPrimaryInfant" pitchFamily="2" charset="0"/>
              </a:rPr>
              <a:t>splitting it up into the phonemes that make it</a:t>
            </a:r>
            <a:r>
              <a:rPr lang="en-GB" sz="2400" dirty="0">
                <a:latin typeface="SassoonPrimaryInfant" pitchFamily="2" charset="0"/>
              </a:rPr>
              <a:t>. Children need to develop this skill before they will be able to segment words to spell them.</a:t>
            </a:r>
          </a:p>
          <a:p>
            <a:endParaRPr lang="en-GB" sz="2400" dirty="0">
              <a:latin typeface="SassoonPrimaryInfant" pitchFamily="2" charset="0"/>
            </a:endParaRPr>
          </a:p>
          <a:p>
            <a:r>
              <a:rPr lang="en-GB" sz="2400" b="1" dirty="0">
                <a:latin typeface="SassoonPrimaryInfant" pitchFamily="2" charset="0"/>
              </a:rPr>
              <a:t>Segmenting</a:t>
            </a:r>
            <a:r>
              <a:rPr lang="en-GB" sz="2400" dirty="0">
                <a:latin typeface="SassoonPrimaryInfant" pitchFamily="2" charset="0"/>
              </a:rPr>
              <a:t> - This involves hearing a word, </a:t>
            </a:r>
            <a:r>
              <a:rPr lang="en-GB" sz="2400" u="sng" dirty="0">
                <a:latin typeface="SassoonPrimaryInfant" pitchFamily="2" charset="0"/>
              </a:rPr>
              <a:t>splitting it up into the phonemes that make it</a:t>
            </a:r>
            <a:r>
              <a:rPr lang="en-GB" sz="2400" dirty="0">
                <a:latin typeface="SassoonPrimaryInfant" pitchFamily="2" charset="0"/>
              </a:rPr>
              <a:t> and then writing those graphemes down in the right order. This is the basis of spelling.</a:t>
            </a:r>
          </a:p>
          <a:p>
            <a:pPr algn="ctr"/>
            <a:endParaRPr lang="en-GB" sz="2400" dirty="0">
              <a:latin typeface="SassoonPrimaryInfant" pitchFamily="2" charset="0"/>
            </a:endParaRPr>
          </a:p>
        </p:txBody>
      </p:sp>
      <p:sp>
        <p:nvSpPr>
          <p:cNvPr id="2" name="Rounded Rectangular Callout 1"/>
          <p:cNvSpPr/>
          <p:nvPr/>
        </p:nvSpPr>
        <p:spPr>
          <a:xfrm>
            <a:off x="4788024" y="5445224"/>
            <a:ext cx="2163801" cy="1008112"/>
          </a:xfrm>
          <a:prstGeom prst="wedgeRoundRectCallout">
            <a:avLst>
              <a:gd name="adj1" fmla="val 79336"/>
              <a:gd name="adj2" fmla="val -4469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932040" y="5687670"/>
            <a:ext cx="1728192" cy="523220"/>
          </a:xfrm>
          <a:prstGeom prst="rect">
            <a:avLst/>
          </a:prstGeom>
          <a:noFill/>
        </p:spPr>
        <p:txBody>
          <a:bodyPr wrap="square" rtlCol="0">
            <a:spAutoFit/>
          </a:bodyPr>
          <a:lstStyle/>
          <a:p>
            <a:r>
              <a:rPr lang="en-GB" sz="2800" dirty="0">
                <a:latin typeface="SassoonPrimaryInfant" pitchFamily="2" charset="0"/>
              </a:rPr>
              <a:t>Robot talk </a:t>
            </a:r>
          </a:p>
        </p:txBody>
      </p:sp>
      <p:pic>
        <p:nvPicPr>
          <p:cNvPr id="7" name="Picture 6"/>
          <p:cNvPicPr/>
          <p:nvPr/>
        </p:nvPicPr>
        <p:blipFill>
          <a:blip r:embed="rId7" cstate="print">
            <a:extLst>
              <a:ext uri="{BEBA8EAE-BF5A-486C-A8C5-ECC9F3942E4B}">
                <a14:imgProps xmlns:a14="http://schemas.microsoft.com/office/drawing/2010/main">
                  <a14:imgLayer r:embed="rId8">
                    <a14:imgEffect>
                      <a14:backgroundRemoval t="0" b="100000" l="0" r="100000">
                        <a14:foregroundMark x1="32765" y1="15180" x2="64846" y2="18786"/>
                      </a14:backgroundRemoval>
                    </a14:imgEffect>
                  </a14:imgLayer>
                </a14:imgProps>
              </a:ext>
              <a:ext uri="{28A0092B-C50C-407E-A947-70E740481C1C}">
                <a14:useLocalDpi xmlns:a14="http://schemas.microsoft.com/office/drawing/2010/main" val="0"/>
              </a:ext>
            </a:extLst>
          </a:blip>
          <a:srcRect/>
          <a:stretch>
            <a:fillRect/>
          </a:stretch>
        </p:blipFill>
        <p:spPr bwMode="auto">
          <a:xfrm>
            <a:off x="7524328" y="4941168"/>
            <a:ext cx="930275" cy="167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Segmenting</a:t>
            </a:r>
          </a:p>
        </p:txBody>
      </p:sp>
      <p:sp>
        <p:nvSpPr>
          <p:cNvPr id="21" name="10-Point Star 18">
            <a:extLst>
              <a:ext uri="{FF2B5EF4-FFF2-40B4-BE49-F238E27FC236}">
                <a16:creationId xmlns:a16="http://schemas.microsoft.com/office/drawing/2014/main" id="{1CAEC702-4F44-4F35-ABA2-A2940184B079}"/>
              </a:ext>
            </a:extLst>
          </p:cNvPr>
          <p:cNvSpPr/>
          <p:nvPr/>
        </p:nvSpPr>
        <p:spPr>
          <a:xfrm>
            <a:off x="6704924" y="55585"/>
            <a:ext cx="2373132" cy="1128723"/>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EF83D21B-01CA-48F1-817B-6FC007141CF3}"/>
              </a:ext>
            </a:extLst>
          </p:cNvPr>
          <p:cNvSpPr txBox="1"/>
          <p:nvPr/>
        </p:nvSpPr>
        <p:spPr>
          <a:xfrm>
            <a:off x="6943994" y="216736"/>
            <a:ext cx="1984070" cy="707886"/>
          </a:xfrm>
          <a:prstGeom prst="rect">
            <a:avLst/>
          </a:prstGeom>
          <a:noFill/>
        </p:spPr>
        <p:txBody>
          <a:bodyPr wrap="square" rtlCol="0">
            <a:spAutoFit/>
          </a:bodyPr>
          <a:lstStyle/>
          <a:p>
            <a:r>
              <a:rPr lang="en-GB" sz="4000" dirty="0">
                <a:latin typeface="SassoonPrimaryInfant" pitchFamily="2" charset="0"/>
              </a:rPr>
              <a:t>Activity</a:t>
            </a:r>
          </a:p>
        </p:txBody>
      </p:sp>
      <p:sp>
        <p:nvSpPr>
          <p:cNvPr id="19" name="Oval 18">
            <a:extLst>
              <a:ext uri="{FF2B5EF4-FFF2-40B4-BE49-F238E27FC236}">
                <a16:creationId xmlns:a16="http://schemas.microsoft.com/office/drawing/2014/main" id="{1278002C-D20E-4870-A6F5-3147F510E2AB}"/>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19288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ounded Rectangular Callout 1"/>
          <p:cNvSpPr/>
          <p:nvPr/>
        </p:nvSpPr>
        <p:spPr>
          <a:xfrm>
            <a:off x="4788024" y="5445224"/>
            <a:ext cx="2163801" cy="1008112"/>
          </a:xfrm>
          <a:prstGeom prst="wedgeRoundRectCallout">
            <a:avLst>
              <a:gd name="adj1" fmla="val 79336"/>
              <a:gd name="adj2" fmla="val -4469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932040" y="5687670"/>
            <a:ext cx="1728192" cy="523220"/>
          </a:xfrm>
          <a:prstGeom prst="rect">
            <a:avLst/>
          </a:prstGeom>
          <a:noFill/>
        </p:spPr>
        <p:txBody>
          <a:bodyPr wrap="square" rtlCol="0">
            <a:spAutoFit/>
          </a:bodyPr>
          <a:lstStyle/>
          <a:p>
            <a:r>
              <a:rPr lang="en-GB" sz="2800" dirty="0">
                <a:latin typeface="SassoonPrimaryInfant" pitchFamily="2" charset="0"/>
              </a:rPr>
              <a:t>Robot talk </a:t>
            </a:r>
          </a:p>
        </p:txBody>
      </p:sp>
      <p:pic>
        <p:nvPicPr>
          <p:cNvPr id="7" name="Picture 6"/>
          <p:cNvPicPr/>
          <p:nvPr/>
        </p:nvPicPr>
        <p:blipFill>
          <a:blip r:embed="rId7" cstate="print">
            <a:extLst>
              <a:ext uri="{BEBA8EAE-BF5A-486C-A8C5-ECC9F3942E4B}">
                <a14:imgProps xmlns:a14="http://schemas.microsoft.com/office/drawing/2010/main">
                  <a14:imgLayer r:embed="rId8">
                    <a14:imgEffect>
                      <a14:backgroundRemoval t="0" b="100000" l="0" r="100000">
                        <a14:foregroundMark x1="32765" y1="15180" x2="64846" y2="18786"/>
                      </a14:backgroundRemoval>
                    </a14:imgEffect>
                  </a14:imgLayer>
                </a14:imgProps>
              </a:ext>
              <a:ext uri="{28A0092B-C50C-407E-A947-70E740481C1C}">
                <a14:useLocalDpi xmlns:a14="http://schemas.microsoft.com/office/drawing/2010/main" val="0"/>
              </a:ext>
            </a:extLst>
          </a:blip>
          <a:srcRect/>
          <a:stretch>
            <a:fillRect/>
          </a:stretch>
        </p:blipFill>
        <p:spPr bwMode="auto">
          <a:xfrm>
            <a:off x="7524328" y="4941168"/>
            <a:ext cx="930275" cy="167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7DBE2C23-D1CA-417B-9713-D08579762AAC}"/>
              </a:ext>
            </a:extLst>
          </p:cNvPr>
          <p:cNvPicPr>
            <a:picLocks noChangeAspect="1"/>
          </p:cNvPicPr>
          <p:nvPr/>
        </p:nvPicPr>
        <p:blipFill>
          <a:blip r:embed="rId9"/>
          <a:stretch>
            <a:fillRect/>
          </a:stretch>
        </p:blipFill>
        <p:spPr>
          <a:xfrm>
            <a:off x="112125" y="1417728"/>
            <a:ext cx="2708547" cy="3454484"/>
          </a:xfrm>
          <a:prstGeom prst="rect">
            <a:avLst/>
          </a:prstGeom>
        </p:spPr>
      </p:pic>
      <p:pic>
        <p:nvPicPr>
          <p:cNvPr id="5" name="Picture 4">
            <a:extLst>
              <a:ext uri="{FF2B5EF4-FFF2-40B4-BE49-F238E27FC236}">
                <a16:creationId xmlns:a16="http://schemas.microsoft.com/office/drawing/2014/main" id="{ACE8DE05-6450-4550-B06D-F10DA5C32E0A}"/>
              </a:ext>
            </a:extLst>
          </p:cNvPr>
          <p:cNvPicPr>
            <a:picLocks noChangeAspect="1"/>
          </p:cNvPicPr>
          <p:nvPr/>
        </p:nvPicPr>
        <p:blipFill rotWithShape="1">
          <a:blip r:embed="rId10"/>
          <a:srcRect t="2956"/>
          <a:stretch/>
        </p:blipFill>
        <p:spPr>
          <a:xfrm>
            <a:off x="2954022" y="1417728"/>
            <a:ext cx="2995714" cy="3471106"/>
          </a:xfrm>
          <a:prstGeom prst="rect">
            <a:avLst/>
          </a:prstGeom>
        </p:spPr>
      </p:pic>
      <p:pic>
        <p:nvPicPr>
          <p:cNvPr id="21" name="Picture 20">
            <a:extLst>
              <a:ext uri="{FF2B5EF4-FFF2-40B4-BE49-F238E27FC236}">
                <a16:creationId xmlns:a16="http://schemas.microsoft.com/office/drawing/2014/main" id="{A6DC13A1-C9A5-4EF7-B447-331D69F34175}"/>
              </a:ext>
            </a:extLst>
          </p:cNvPr>
          <p:cNvPicPr>
            <a:picLocks noChangeAspect="1"/>
          </p:cNvPicPr>
          <p:nvPr/>
        </p:nvPicPr>
        <p:blipFill rotWithShape="1">
          <a:blip r:embed="rId11"/>
          <a:srcRect t="1811"/>
          <a:stretch/>
        </p:blipFill>
        <p:spPr>
          <a:xfrm>
            <a:off x="6025447" y="1417728"/>
            <a:ext cx="2785963" cy="3741346"/>
          </a:xfrm>
          <a:prstGeom prst="rect">
            <a:avLst/>
          </a:prstGeom>
        </p:spPr>
      </p:pic>
      <p:sp>
        <p:nvSpPr>
          <p:cNvPr id="22" name="TextBox 21">
            <a:extLst>
              <a:ext uri="{FF2B5EF4-FFF2-40B4-BE49-F238E27FC236}">
                <a16:creationId xmlns:a16="http://schemas.microsoft.com/office/drawing/2014/main" id="{C2C6B0B3-DEE6-4BE3-975B-5D2B0C2DFA26}"/>
              </a:ext>
            </a:extLst>
          </p:cNvPr>
          <p:cNvSpPr txBox="1"/>
          <p:nvPr/>
        </p:nvSpPr>
        <p:spPr>
          <a:xfrm>
            <a:off x="251868" y="3327948"/>
            <a:ext cx="789023" cy="1246495"/>
          </a:xfrm>
          <a:prstGeom prst="rect">
            <a:avLst/>
          </a:prstGeom>
          <a:noFill/>
        </p:spPr>
        <p:txBody>
          <a:bodyPr wrap="square" rtlCol="0">
            <a:spAutoFit/>
          </a:bodyPr>
          <a:lstStyle/>
          <a:p>
            <a:r>
              <a:rPr lang="en-US" sz="7500" dirty="0">
                <a:latin typeface="SassoonPrimaryInfant" pitchFamily="2" charset="0"/>
              </a:rPr>
              <a:t>g</a:t>
            </a:r>
            <a:endParaRPr lang="en-GB" sz="7500" dirty="0">
              <a:latin typeface="SassoonPrimaryInfant" pitchFamily="2" charset="0"/>
            </a:endParaRPr>
          </a:p>
        </p:txBody>
      </p:sp>
      <p:sp>
        <p:nvSpPr>
          <p:cNvPr id="26" name="TextBox 25">
            <a:extLst>
              <a:ext uri="{FF2B5EF4-FFF2-40B4-BE49-F238E27FC236}">
                <a16:creationId xmlns:a16="http://schemas.microsoft.com/office/drawing/2014/main" id="{5C634F3A-2F1A-4DB2-A992-4C9C17D95A89}"/>
              </a:ext>
            </a:extLst>
          </p:cNvPr>
          <p:cNvSpPr txBox="1"/>
          <p:nvPr/>
        </p:nvSpPr>
        <p:spPr>
          <a:xfrm>
            <a:off x="881431" y="3314625"/>
            <a:ext cx="1512373" cy="1246495"/>
          </a:xfrm>
          <a:prstGeom prst="rect">
            <a:avLst/>
          </a:prstGeom>
          <a:noFill/>
        </p:spPr>
        <p:txBody>
          <a:bodyPr wrap="square" rtlCol="0">
            <a:spAutoFit/>
          </a:bodyPr>
          <a:lstStyle/>
          <a:p>
            <a:r>
              <a:rPr lang="en-US" sz="7500" dirty="0" err="1">
                <a:latin typeface="SassoonPrimaryInfant" pitchFamily="2" charset="0"/>
              </a:rPr>
              <a:t>oa</a:t>
            </a:r>
            <a:endParaRPr lang="en-GB" sz="7500" dirty="0">
              <a:latin typeface="SassoonPrimaryInfant" pitchFamily="2" charset="0"/>
            </a:endParaRPr>
          </a:p>
        </p:txBody>
      </p:sp>
      <p:sp>
        <p:nvSpPr>
          <p:cNvPr id="27" name="TextBox 26">
            <a:extLst>
              <a:ext uri="{FF2B5EF4-FFF2-40B4-BE49-F238E27FC236}">
                <a16:creationId xmlns:a16="http://schemas.microsoft.com/office/drawing/2014/main" id="{539E65AA-1F17-4CC1-B90E-D7C3B26DB42C}"/>
              </a:ext>
            </a:extLst>
          </p:cNvPr>
          <p:cNvSpPr txBox="1"/>
          <p:nvPr/>
        </p:nvSpPr>
        <p:spPr>
          <a:xfrm>
            <a:off x="2069450" y="3314624"/>
            <a:ext cx="1512373" cy="1246495"/>
          </a:xfrm>
          <a:prstGeom prst="rect">
            <a:avLst/>
          </a:prstGeom>
          <a:noFill/>
        </p:spPr>
        <p:txBody>
          <a:bodyPr wrap="square" rtlCol="0">
            <a:spAutoFit/>
          </a:bodyPr>
          <a:lstStyle/>
          <a:p>
            <a:r>
              <a:rPr lang="en-US" sz="7500" dirty="0">
                <a:latin typeface="SassoonPrimaryInfant" pitchFamily="2" charset="0"/>
              </a:rPr>
              <a:t>t</a:t>
            </a:r>
            <a:endParaRPr lang="en-GB" sz="7500" dirty="0">
              <a:latin typeface="SassoonPrimaryInfant" pitchFamily="2" charset="0"/>
            </a:endParaRPr>
          </a:p>
        </p:txBody>
      </p:sp>
      <p:sp>
        <p:nvSpPr>
          <p:cNvPr id="28" name="TextBox 27">
            <a:extLst>
              <a:ext uri="{FF2B5EF4-FFF2-40B4-BE49-F238E27FC236}">
                <a16:creationId xmlns:a16="http://schemas.microsoft.com/office/drawing/2014/main" id="{41C731CF-79CA-42EC-83D1-D358C07F6974}"/>
              </a:ext>
            </a:extLst>
          </p:cNvPr>
          <p:cNvSpPr txBox="1"/>
          <p:nvPr/>
        </p:nvSpPr>
        <p:spPr>
          <a:xfrm>
            <a:off x="3045644" y="3642339"/>
            <a:ext cx="1374518" cy="1246495"/>
          </a:xfrm>
          <a:prstGeom prst="rect">
            <a:avLst/>
          </a:prstGeom>
          <a:noFill/>
        </p:spPr>
        <p:txBody>
          <a:bodyPr wrap="square" rtlCol="0">
            <a:spAutoFit/>
          </a:bodyPr>
          <a:lstStyle/>
          <a:p>
            <a:r>
              <a:rPr lang="en-US" sz="7500" dirty="0" err="1">
                <a:latin typeface="SassoonPrimaryInfant" pitchFamily="2" charset="0"/>
              </a:rPr>
              <a:t>ch</a:t>
            </a:r>
            <a:endParaRPr lang="en-GB" sz="7500" dirty="0">
              <a:latin typeface="SassoonPrimaryInfant" pitchFamily="2" charset="0"/>
            </a:endParaRPr>
          </a:p>
        </p:txBody>
      </p:sp>
      <p:sp>
        <p:nvSpPr>
          <p:cNvPr id="29" name="TextBox 28">
            <a:extLst>
              <a:ext uri="{FF2B5EF4-FFF2-40B4-BE49-F238E27FC236}">
                <a16:creationId xmlns:a16="http://schemas.microsoft.com/office/drawing/2014/main" id="{08DBB22C-8338-425F-AFD3-846D0089E68B}"/>
              </a:ext>
            </a:extLst>
          </p:cNvPr>
          <p:cNvSpPr txBox="1"/>
          <p:nvPr/>
        </p:nvSpPr>
        <p:spPr>
          <a:xfrm>
            <a:off x="4127034" y="3655408"/>
            <a:ext cx="1374518" cy="1246495"/>
          </a:xfrm>
          <a:prstGeom prst="rect">
            <a:avLst/>
          </a:prstGeom>
          <a:noFill/>
        </p:spPr>
        <p:txBody>
          <a:bodyPr wrap="square" rtlCol="0">
            <a:spAutoFit/>
          </a:bodyPr>
          <a:lstStyle/>
          <a:p>
            <a:r>
              <a:rPr lang="en-US" sz="7500" dirty="0">
                <a:latin typeface="SassoonPrimaryInfant" pitchFamily="2" charset="0"/>
              </a:rPr>
              <a:t>air</a:t>
            </a:r>
            <a:endParaRPr lang="en-GB" sz="7500" dirty="0">
              <a:latin typeface="SassoonPrimaryInfant" pitchFamily="2" charset="0"/>
            </a:endParaRPr>
          </a:p>
        </p:txBody>
      </p:sp>
      <p:sp>
        <p:nvSpPr>
          <p:cNvPr id="30" name="TextBox 29">
            <a:extLst>
              <a:ext uri="{FF2B5EF4-FFF2-40B4-BE49-F238E27FC236}">
                <a16:creationId xmlns:a16="http://schemas.microsoft.com/office/drawing/2014/main" id="{B10822A4-5BF1-4C94-AD5B-4ED783089F77}"/>
              </a:ext>
            </a:extLst>
          </p:cNvPr>
          <p:cNvSpPr txBox="1"/>
          <p:nvPr/>
        </p:nvSpPr>
        <p:spPr>
          <a:xfrm>
            <a:off x="6209924" y="3605806"/>
            <a:ext cx="450161" cy="1246495"/>
          </a:xfrm>
          <a:prstGeom prst="rect">
            <a:avLst/>
          </a:prstGeom>
          <a:noFill/>
        </p:spPr>
        <p:txBody>
          <a:bodyPr wrap="square" rtlCol="0">
            <a:spAutoFit/>
          </a:bodyPr>
          <a:lstStyle/>
          <a:p>
            <a:r>
              <a:rPr lang="en-US" sz="7500" dirty="0">
                <a:latin typeface="SassoonPrimaryInfant" pitchFamily="2" charset="0"/>
              </a:rPr>
              <a:t>s</a:t>
            </a:r>
            <a:endParaRPr lang="en-GB" sz="7500" dirty="0">
              <a:latin typeface="SassoonPrimaryInfant" pitchFamily="2" charset="0"/>
            </a:endParaRPr>
          </a:p>
        </p:txBody>
      </p:sp>
      <p:sp>
        <p:nvSpPr>
          <p:cNvPr id="31" name="TextBox 30">
            <a:extLst>
              <a:ext uri="{FF2B5EF4-FFF2-40B4-BE49-F238E27FC236}">
                <a16:creationId xmlns:a16="http://schemas.microsoft.com/office/drawing/2014/main" id="{5B509A36-94F5-416F-8FCB-CF2D5B03B727}"/>
              </a:ext>
            </a:extLst>
          </p:cNvPr>
          <p:cNvSpPr txBox="1"/>
          <p:nvPr/>
        </p:nvSpPr>
        <p:spPr>
          <a:xfrm>
            <a:off x="7085267" y="3625821"/>
            <a:ext cx="1374518" cy="1246495"/>
          </a:xfrm>
          <a:prstGeom prst="rect">
            <a:avLst/>
          </a:prstGeom>
          <a:noFill/>
        </p:spPr>
        <p:txBody>
          <a:bodyPr wrap="square" rtlCol="0">
            <a:spAutoFit/>
          </a:bodyPr>
          <a:lstStyle/>
          <a:p>
            <a:r>
              <a:rPr lang="en-US" sz="7500" dirty="0" err="1">
                <a:latin typeface="SassoonPrimaryInfant" pitchFamily="2" charset="0"/>
              </a:rPr>
              <a:t>i</a:t>
            </a:r>
            <a:endParaRPr lang="en-GB" sz="7500" dirty="0">
              <a:latin typeface="SassoonPrimaryInfant" pitchFamily="2" charset="0"/>
            </a:endParaRPr>
          </a:p>
        </p:txBody>
      </p:sp>
      <p:sp>
        <p:nvSpPr>
          <p:cNvPr id="32" name="TextBox 31">
            <a:extLst>
              <a:ext uri="{FF2B5EF4-FFF2-40B4-BE49-F238E27FC236}">
                <a16:creationId xmlns:a16="http://schemas.microsoft.com/office/drawing/2014/main" id="{813E81BC-CE4A-4906-85F1-D00850FF870A}"/>
              </a:ext>
            </a:extLst>
          </p:cNvPr>
          <p:cNvSpPr txBox="1"/>
          <p:nvPr/>
        </p:nvSpPr>
        <p:spPr>
          <a:xfrm>
            <a:off x="7742923" y="3627713"/>
            <a:ext cx="1374518" cy="1246495"/>
          </a:xfrm>
          <a:prstGeom prst="rect">
            <a:avLst/>
          </a:prstGeom>
          <a:noFill/>
        </p:spPr>
        <p:txBody>
          <a:bodyPr wrap="square" rtlCol="0">
            <a:spAutoFit/>
          </a:bodyPr>
          <a:lstStyle/>
          <a:p>
            <a:r>
              <a:rPr lang="en-US" sz="7500" dirty="0">
                <a:latin typeface="SassoonPrimaryInfant" pitchFamily="2" charset="0"/>
              </a:rPr>
              <a:t>ng</a:t>
            </a:r>
            <a:endParaRPr lang="en-GB" sz="7500" dirty="0">
              <a:latin typeface="SassoonPrimaryInfant" pitchFamily="2" charset="0"/>
            </a:endParaRPr>
          </a:p>
        </p:txBody>
      </p:sp>
      <p:sp>
        <p:nvSpPr>
          <p:cNvPr id="33" name="10-Point Star 18">
            <a:extLst>
              <a:ext uri="{FF2B5EF4-FFF2-40B4-BE49-F238E27FC236}">
                <a16:creationId xmlns:a16="http://schemas.microsoft.com/office/drawing/2014/main" id="{85EC5918-BFF4-427F-B406-1D661B2701C6}"/>
              </a:ext>
            </a:extLst>
          </p:cNvPr>
          <p:cNvSpPr/>
          <p:nvPr/>
        </p:nvSpPr>
        <p:spPr>
          <a:xfrm>
            <a:off x="6704924" y="55585"/>
            <a:ext cx="2373132" cy="1128723"/>
          </a:xfrm>
          <a:prstGeom prst="star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AF4CABC8-3237-4AB3-8E97-DC31FF0B01ED}"/>
              </a:ext>
            </a:extLst>
          </p:cNvPr>
          <p:cNvSpPr txBox="1"/>
          <p:nvPr/>
        </p:nvSpPr>
        <p:spPr>
          <a:xfrm>
            <a:off x="6943994" y="216736"/>
            <a:ext cx="1984070" cy="707886"/>
          </a:xfrm>
          <a:prstGeom prst="rect">
            <a:avLst/>
          </a:prstGeom>
          <a:noFill/>
        </p:spPr>
        <p:txBody>
          <a:bodyPr wrap="square" rtlCol="0">
            <a:spAutoFit/>
          </a:bodyPr>
          <a:lstStyle/>
          <a:p>
            <a:r>
              <a:rPr lang="en-GB" sz="4000" dirty="0">
                <a:latin typeface="SassoonPrimaryInfant" pitchFamily="2" charset="0"/>
              </a:rPr>
              <a:t>Activity</a:t>
            </a:r>
          </a:p>
        </p:txBody>
      </p:sp>
      <p:sp>
        <p:nvSpPr>
          <p:cNvPr id="35" name="Oval 34">
            <a:extLst>
              <a:ext uri="{FF2B5EF4-FFF2-40B4-BE49-F238E27FC236}">
                <a16:creationId xmlns:a16="http://schemas.microsoft.com/office/drawing/2014/main" id="{B1176254-DF75-41CA-A35A-3D868D8082DE}"/>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8569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p:bldP spid="27" grpId="0"/>
      <p:bldP spid="28" grpId="0"/>
      <p:bldP spid="29" grpId="0"/>
      <p:bldP spid="30" grpId="0"/>
      <p:bldP spid="31"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67550" y="2132856"/>
            <a:ext cx="8208912" cy="830997"/>
          </a:xfrm>
          <a:prstGeom prst="rect">
            <a:avLst/>
          </a:prstGeom>
          <a:noFill/>
        </p:spPr>
        <p:txBody>
          <a:bodyPr wrap="square" rtlCol="0">
            <a:spAutoFit/>
          </a:bodyPr>
          <a:lstStyle/>
          <a:p>
            <a:pPr algn="ctr"/>
            <a:r>
              <a:rPr lang="en-GB" sz="2400" u="sng" dirty="0">
                <a:latin typeface="SassoonPrimaryInfant" pitchFamily="2" charset="0"/>
              </a:rPr>
              <a:t>Breaking a longer word up </a:t>
            </a:r>
            <a:r>
              <a:rPr lang="en-GB" sz="2400" dirty="0">
                <a:latin typeface="SassoonPrimaryInfant" pitchFamily="2" charset="0"/>
              </a:rPr>
              <a:t>into smaller ‘chunks’ so the child has less to remember. </a:t>
            </a:r>
          </a:p>
        </p:txBody>
      </p:sp>
      <p:sp>
        <p:nvSpPr>
          <p:cNvPr id="2" name="TextBox 1"/>
          <p:cNvSpPr txBox="1"/>
          <p:nvPr/>
        </p:nvSpPr>
        <p:spPr>
          <a:xfrm>
            <a:off x="2987824" y="3251290"/>
            <a:ext cx="3384376" cy="923330"/>
          </a:xfrm>
          <a:prstGeom prst="rect">
            <a:avLst/>
          </a:prstGeom>
          <a:noFill/>
        </p:spPr>
        <p:txBody>
          <a:bodyPr wrap="square" rtlCol="0">
            <a:spAutoFit/>
          </a:bodyPr>
          <a:lstStyle/>
          <a:p>
            <a:r>
              <a:rPr lang="en-US" sz="5400" dirty="0">
                <a:latin typeface="SassoonPrimaryInfant" pitchFamily="2" charset="0"/>
              </a:rPr>
              <a:t>back</a:t>
            </a:r>
            <a:r>
              <a:rPr lang="en-GB" sz="5400" dirty="0">
                <a:latin typeface="SassoonPrimaryInfant" pitchFamily="2" charset="0"/>
              </a:rPr>
              <a:t>pack</a:t>
            </a:r>
          </a:p>
        </p:txBody>
      </p:sp>
      <p:sp>
        <p:nvSpPr>
          <p:cNvPr id="5" name="TextBox 4"/>
          <p:cNvSpPr txBox="1"/>
          <p:nvPr/>
        </p:nvSpPr>
        <p:spPr>
          <a:xfrm>
            <a:off x="3140224" y="4437112"/>
            <a:ext cx="3384376" cy="923330"/>
          </a:xfrm>
          <a:prstGeom prst="rect">
            <a:avLst/>
          </a:prstGeom>
          <a:noFill/>
        </p:spPr>
        <p:txBody>
          <a:bodyPr wrap="square" rtlCol="0">
            <a:spAutoFit/>
          </a:bodyPr>
          <a:lstStyle/>
          <a:p>
            <a:r>
              <a:rPr lang="en-US" sz="5400" dirty="0">
                <a:latin typeface="SassoonPrimaryInfant" pitchFamily="2" charset="0"/>
              </a:rPr>
              <a:t>backpack</a:t>
            </a:r>
            <a:endParaRPr lang="en-GB" sz="5400" dirty="0">
              <a:latin typeface="SassoonPrimaryInfant" pitchFamily="2" charset="0"/>
            </a:endParaRPr>
          </a:p>
        </p:txBody>
      </p:sp>
      <p:sp>
        <p:nvSpPr>
          <p:cNvPr id="7" name="Rectangle 6"/>
          <p:cNvSpPr/>
          <p:nvPr/>
        </p:nvSpPr>
        <p:spPr>
          <a:xfrm>
            <a:off x="4499992" y="4613990"/>
            <a:ext cx="1368152" cy="70730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598853" y="404664"/>
            <a:ext cx="5946299" cy="1107996"/>
          </a:xfrm>
          <a:prstGeom prst="rect">
            <a:avLst/>
          </a:prstGeom>
          <a:noFill/>
        </p:spPr>
        <p:txBody>
          <a:bodyPr wrap="square" rtlCol="0">
            <a:spAutoFit/>
          </a:bodyPr>
          <a:lstStyle/>
          <a:p>
            <a:pPr algn="ctr"/>
            <a:r>
              <a:rPr lang="en-GB" sz="6600" b="1" dirty="0">
                <a:latin typeface="SassoonPrimaryInfant" pitchFamily="2" charset="0"/>
              </a:rPr>
              <a:t>Chunking</a:t>
            </a:r>
          </a:p>
        </p:txBody>
      </p:sp>
      <p:sp>
        <p:nvSpPr>
          <p:cNvPr id="19" name="Oval 18">
            <a:extLst>
              <a:ext uri="{FF2B5EF4-FFF2-40B4-BE49-F238E27FC236}">
                <a16:creationId xmlns:a16="http://schemas.microsoft.com/office/drawing/2014/main" id="{A0F4BF51-AD8A-4816-8699-576C4D4AF520}"/>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73673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148064" y="1552978"/>
            <a:ext cx="3456384" cy="4893647"/>
          </a:xfrm>
          <a:prstGeom prst="rect">
            <a:avLst/>
          </a:prstGeom>
          <a:noFill/>
        </p:spPr>
        <p:txBody>
          <a:bodyPr wrap="square" rtlCol="0">
            <a:spAutoFit/>
          </a:bodyPr>
          <a:lstStyle/>
          <a:p>
            <a:r>
              <a:rPr lang="en-GB" sz="2400" dirty="0">
                <a:latin typeface="SassoonPrimaryInfant" pitchFamily="2" charset="0"/>
              </a:rPr>
              <a:t>In Foundation Stage the children learn </a:t>
            </a:r>
            <a:r>
              <a:rPr lang="en-GB" sz="2400" b="1" dirty="0">
                <a:solidFill>
                  <a:srgbClr val="FF6600"/>
                </a:solidFill>
                <a:latin typeface="SassoonPrimaryInfant" pitchFamily="2" charset="0"/>
              </a:rPr>
              <a:t>phase 2 </a:t>
            </a:r>
            <a:r>
              <a:rPr lang="en-GB" sz="2400" dirty="0">
                <a:latin typeface="SassoonPrimaryInfant" pitchFamily="2" charset="0"/>
              </a:rPr>
              <a:t>and </a:t>
            </a:r>
            <a:r>
              <a:rPr lang="en-GB" sz="2400" b="1" dirty="0">
                <a:solidFill>
                  <a:srgbClr val="7030A0"/>
                </a:solidFill>
                <a:latin typeface="SassoonPrimaryInfant" pitchFamily="2" charset="0"/>
              </a:rPr>
              <a:t>phase 3 </a:t>
            </a:r>
            <a:r>
              <a:rPr lang="en-GB" sz="2400" dirty="0">
                <a:latin typeface="SassoonPrimaryInfant" pitchFamily="2" charset="0"/>
              </a:rPr>
              <a:t>phonemes. </a:t>
            </a:r>
          </a:p>
          <a:p>
            <a:endParaRPr lang="en-GB" sz="2400" dirty="0">
              <a:latin typeface="SassoonPrimaryInfant" pitchFamily="2" charset="0"/>
            </a:endParaRPr>
          </a:p>
          <a:p>
            <a:r>
              <a:rPr lang="en-GB" sz="2400" dirty="0">
                <a:latin typeface="SassoonPrimaryInfant" pitchFamily="2" charset="0"/>
              </a:rPr>
              <a:t>They should be able to identify what the phoneme is and spot it within a word.</a:t>
            </a:r>
          </a:p>
          <a:p>
            <a:endParaRPr lang="en-GB" sz="2400" dirty="0">
              <a:latin typeface="SassoonPrimaryInfant" pitchFamily="2" charset="0"/>
            </a:endParaRPr>
          </a:p>
          <a:p>
            <a:r>
              <a:rPr lang="en-GB" sz="2400" dirty="0">
                <a:latin typeface="SassoonPrimaryInfant" pitchFamily="2" charset="0"/>
              </a:rPr>
              <a:t>They should be using these phonemes to segment to spell words and blend to read words.</a:t>
            </a:r>
          </a:p>
        </p:txBody>
      </p:sp>
      <p:sp>
        <p:nvSpPr>
          <p:cNvPr id="6" name="TextBox 5"/>
          <p:cNvSpPr txBox="1"/>
          <p:nvPr/>
        </p:nvSpPr>
        <p:spPr>
          <a:xfrm>
            <a:off x="0" y="386898"/>
            <a:ext cx="9163878" cy="1107996"/>
          </a:xfrm>
          <a:prstGeom prst="rect">
            <a:avLst/>
          </a:prstGeom>
          <a:noFill/>
        </p:spPr>
        <p:txBody>
          <a:bodyPr wrap="square" rtlCol="0">
            <a:spAutoFit/>
          </a:bodyPr>
          <a:lstStyle/>
          <a:p>
            <a:pPr algn="ctr"/>
            <a:r>
              <a:rPr lang="en-GB" sz="6600" b="1" dirty="0">
                <a:latin typeface="SassoonPrimaryInfant" pitchFamily="2" charset="0"/>
              </a:rPr>
              <a:t>Foundation</a:t>
            </a:r>
          </a:p>
        </p:txBody>
      </p:sp>
      <p:pic>
        <p:nvPicPr>
          <p:cNvPr id="18" name="Picture 17">
            <a:extLst>
              <a:ext uri="{FF2B5EF4-FFF2-40B4-BE49-F238E27FC236}">
                <a16:creationId xmlns:a16="http://schemas.microsoft.com/office/drawing/2014/main" id="{BCADEC27-9EFC-4FF5-B561-639D0E9740A9}"/>
              </a:ext>
            </a:extLst>
          </p:cNvPr>
          <p:cNvPicPr>
            <a:picLocks noChangeAspect="1"/>
          </p:cNvPicPr>
          <p:nvPr/>
        </p:nvPicPr>
        <p:blipFill>
          <a:blip r:embed="rId7"/>
          <a:stretch>
            <a:fillRect/>
          </a:stretch>
        </p:blipFill>
        <p:spPr>
          <a:xfrm>
            <a:off x="843980" y="1572293"/>
            <a:ext cx="3657857" cy="2209798"/>
          </a:xfrm>
          <a:prstGeom prst="rect">
            <a:avLst/>
          </a:prstGeom>
        </p:spPr>
      </p:pic>
      <p:pic>
        <p:nvPicPr>
          <p:cNvPr id="19" name="Picture 18">
            <a:extLst>
              <a:ext uri="{FF2B5EF4-FFF2-40B4-BE49-F238E27FC236}">
                <a16:creationId xmlns:a16="http://schemas.microsoft.com/office/drawing/2014/main" id="{ECB2DDDA-6909-4A01-84E6-9106AEBE5A88}"/>
              </a:ext>
            </a:extLst>
          </p:cNvPr>
          <p:cNvPicPr>
            <a:picLocks noChangeAspect="1"/>
          </p:cNvPicPr>
          <p:nvPr/>
        </p:nvPicPr>
        <p:blipFill>
          <a:blip r:embed="rId8"/>
          <a:stretch>
            <a:fillRect/>
          </a:stretch>
        </p:blipFill>
        <p:spPr>
          <a:xfrm>
            <a:off x="828895" y="4082990"/>
            <a:ext cx="3688025" cy="2209798"/>
          </a:xfrm>
          <a:prstGeom prst="rect">
            <a:avLst/>
          </a:prstGeom>
        </p:spPr>
      </p:pic>
      <p:sp>
        <p:nvSpPr>
          <p:cNvPr id="20" name="Oval 19">
            <a:extLst>
              <a:ext uri="{FF2B5EF4-FFF2-40B4-BE49-F238E27FC236}">
                <a16:creationId xmlns:a16="http://schemas.microsoft.com/office/drawing/2014/main" id="{8E4E387E-333C-4355-B26E-47ECD2D6C275}"/>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53324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148064" y="1552978"/>
            <a:ext cx="3456384" cy="2677656"/>
          </a:xfrm>
          <a:prstGeom prst="rect">
            <a:avLst/>
          </a:prstGeom>
          <a:noFill/>
        </p:spPr>
        <p:txBody>
          <a:bodyPr wrap="square" rtlCol="0">
            <a:spAutoFit/>
          </a:bodyPr>
          <a:lstStyle/>
          <a:p>
            <a:r>
              <a:rPr lang="en-GB" sz="2400" dirty="0">
                <a:latin typeface="SassoonPrimaryInfant" pitchFamily="2" charset="0"/>
              </a:rPr>
              <a:t>In Foundation Stage the children also cover </a:t>
            </a:r>
            <a:r>
              <a:rPr lang="en-GB" sz="2400" b="1" dirty="0">
                <a:solidFill>
                  <a:srgbClr val="00B050"/>
                </a:solidFill>
                <a:latin typeface="SassoonPrimaryInfant" pitchFamily="2" charset="0"/>
              </a:rPr>
              <a:t>phase 4</a:t>
            </a:r>
            <a:r>
              <a:rPr lang="en-GB" sz="2400" b="1" dirty="0">
                <a:latin typeface="SassoonPrimaryInfant" pitchFamily="2" charset="0"/>
              </a:rPr>
              <a:t>. </a:t>
            </a:r>
            <a:r>
              <a:rPr lang="en-GB" sz="2400" dirty="0">
                <a:latin typeface="SassoonPrimaryInfant" pitchFamily="2" charset="0"/>
              </a:rPr>
              <a:t>During this time they recap </a:t>
            </a:r>
            <a:r>
              <a:rPr lang="en-GB" sz="2400" b="1" dirty="0">
                <a:solidFill>
                  <a:srgbClr val="FF6600"/>
                </a:solidFill>
                <a:latin typeface="SassoonPrimaryInfant" pitchFamily="2" charset="0"/>
              </a:rPr>
              <a:t>phase 2 </a:t>
            </a:r>
            <a:r>
              <a:rPr lang="en-GB" sz="2400" dirty="0">
                <a:latin typeface="SassoonPrimaryInfant" pitchFamily="2" charset="0"/>
              </a:rPr>
              <a:t>and </a:t>
            </a:r>
            <a:r>
              <a:rPr lang="en-GB" sz="2400" b="1" dirty="0">
                <a:solidFill>
                  <a:srgbClr val="7030A0"/>
                </a:solidFill>
                <a:latin typeface="SassoonPrimaryInfant" pitchFamily="2" charset="0"/>
              </a:rPr>
              <a:t>phase 3 </a:t>
            </a:r>
            <a:r>
              <a:rPr lang="en-GB" sz="2400" dirty="0">
                <a:latin typeface="SassoonPrimaryInfant" pitchFamily="2" charset="0"/>
              </a:rPr>
              <a:t>while also exploring clusters within words. </a:t>
            </a:r>
          </a:p>
        </p:txBody>
      </p:sp>
      <p:pic>
        <p:nvPicPr>
          <p:cNvPr id="5"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1548718"/>
            <a:ext cx="4758098"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79512" y="386898"/>
            <a:ext cx="8930417" cy="1107996"/>
          </a:xfrm>
          <a:prstGeom prst="rect">
            <a:avLst/>
          </a:prstGeom>
          <a:noFill/>
        </p:spPr>
        <p:txBody>
          <a:bodyPr wrap="square" rtlCol="0">
            <a:spAutoFit/>
          </a:bodyPr>
          <a:lstStyle/>
          <a:p>
            <a:pPr algn="ctr"/>
            <a:r>
              <a:rPr lang="en-GB" sz="6600" b="1" dirty="0">
                <a:latin typeface="SassoonPrimaryInfant" pitchFamily="2" charset="0"/>
              </a:rPr>
              <a:t>Foundation</a:t>
            </a:r>
          </a:p>
        </p:txBody>
      </p:sp>
      <p:sp>
        <p:nvSpPr>
          <p:cNvPr id="18" name="Oval 17">
            <a:extLst>
              <a:ext uri="{FF2B5EF4-FFF2-40B4-BE49-F238E27FC236}">
                <a16:creationId xmlns:a16="http://schemas.microsoft.com/office/drawing/2014/main" id="{D3358C31-5DB2-40AB-ADFC-CEAA5104E444}"/>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93895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15937" y="1073529"/>
            <a:ext cx="8618382" cy="2000548"/>
          </a:xfrm>
          <a:prstGeom prst="rect">
            <a:avLst/>
          </a:prstGeom>
          <a:noFill/>
        </p:spPr>
        <p:txBody>
          <a:bodyPr wrap="square" rtlCol="0">
            <a:spAutoFit/>
          </a:bodyPr>
          <a:lstStyle/>
          <a:p>
            <a:r>
              <a:rPr lang="en-GB" sz="2000" dirty="0">
                <a:latin typeface="SassoonPrimaryInfant" pitchFamily="2" charset="0"/>
              </a:rPr>
              <a:t>In Foundation Stage we also cover these </a:t>
            </a:r>
            <a:r>
              <a:rPr lang="en-GB" sz="2000" b="1" dirty="0">
                <a:latin typeface="SassoonPrimaryInfant" pitchFamily="2" charset="0"/>
              </a:rPr>
              <a:t>tricky words</a:t>
            </a:r>
            <a:r>
              <a:rPr lang="en-GB" sz="2000" dirty="0">
                <a:latin typeface="SassoonPrimaryInfant" pitchFamily="2" charset="0"/>
              </a:rPr>
              <a:t>. The children should be able to instantly recognise them by sight. We look at the shape of the word to help with this and practise spotting them in lots of different places. We also cover these </a:t>
            </a:r>
            <a:r>
              <a:rPr lang="en-GB" sz="2000" b="1" dirty="0">
                <a:latin typeface="SassoonPrimaryInfant" pitchFamily="2" charset="0"/>
              </a:rPr>
              <a:t>high frequency words</a:t>
            </a:r>
            <a:r>
              <a:rPr lang="en-GB" sz="2000" dirty="0">
                <a:latin typeface="SassoonPrimaryInfant" pitchFamily="2" charset="0"/>
              </a:rPr>
              <a:t>. Although they can be sounded out it helps with fluency if they can be recognised straight away. </a:t>
            </a:r>
          </a:p>
          <a:p>
            <a:endParaRPr lang="en-GB" sz="2400" dirty="0">
              <a:latin typeface="SassoonPrimaryInfant" pitchFamily="2" charset="0"/>
            </a:endParaRPr>
          </a:p>
        </p:txBody>
      </p:sp>
      <p:sp>
        <p:nvSpPr>
          <p:cNvPr id="5" name="TextBox 4"/>
          <p:cNvSpPr txBox="1"/>
          <p:nvPr/>
        </p:nvSpPr>
        <p:spPr>
          <a:xfrm>
            <a:off x="2483768" y="90783"/>
            <a:ext cx="4551917" cy="1107996"/>
          </a:xfrm>
          <a:prstGeom prst="rect">
            <a:avLst/>
          </a:prstGeom>
          <a:noFill/>
        </p:spPr>
        <p:txBody>
          <a:bodyPr wrap="square" rtlCol="0">
            <a:spAutoFit/>
          </a:bodyPr>
          <a:lstStyle/>
          <a:p>
            <a:pPr algn="ctr"/>
            <a:r>
              <a:rPr lang="en-GB" sz="6600" b="1" dirty="0">
                <a:latin typeface="SassoonPrimaryInfant" pitchFamily="2" charset="0"/>
              </a:rPr>
              <a:t>Foundation</a:t>
            </a:r>
          </a:p>
        </p:txBody>
      </p:sp>
      <p:pic>
        <p:nvPicPr>
          <p:cNvPr id="3" name="Picture 2">
            <a:extLst>
              <a:ext uri="{FF2B5EF4-FFF2-40B4-BE49-F238E27FC236}">
                <a16:creationId xmlns:a16="http://schemas.microsoft.com/office/drawing/2014/main" id="{D70FE97B-B75F-4B89-9D0F-D43539378F38}"/>
              </a:ext>
            </a:extLst>
          </p:cNvPr>
          <p:cNvPicPr>
            <a:picLocks noChangeAspect="1"/>
          </p:cNvPicPr>
          <p:nvPr/>
        </p:nvPicPr>
        <p:blipFill>
          <a:blip r:embed="rId7"/>
          <a:stretch>
            <a:fillRect/>
          </a:stretch>
        </p:blipFill>
        <p:spPr>
          <a:xfrm>
            <a:off x="199540" y="2706139"/>
            <a:ext cx="6259185" cy="4010410"/>
          </a:xfrm>
          <a:prstGeom prst="rect">
            <a:avLst/>
          </a:prstGeom>
        </p:spPr>
      </p:pic>
      <p:pic>
        <p:nvPicPr>
          <p:cNvPr id="7" name="Picture 6">
            <a:extLst>
              <a:ext uri="{FF2B5EF4-FFF2-40B4-BE49-F238E27FC236}">
                <a16:creationId xmlns:a16="http://schemas.microsoft.com/office/drawing/2014/main" id="{F79A8549-B3D4-4182-B082-2370025DAFEF}"/>
              </a:ext>
            </a:extLst>
          </p:cNvPr>
          <p:cNvPicPr>
            <a:picLocks noChangeAspect="1"/>
          </p:cNvPicPr>
          <p:nvPr/>
        </p:nvPicPr>
        <p:blipFill>
          <a:blip r:embed="rId8"/>
          <a:stretch>
            <a:fillRect/>
          </a:stretch>
        </p:blipFill>
        <p:spPr>
          <a:xfrm>
            <a:off x="6859017" y="2720619"/>
            <a:ext cx="1391927" cy="1681577"/>
          </a:xfrm>
          <a:prstGeom prst="rect">
            <a:avLst/>
          </a:prstGeom>
        </p:spPr>
      </p:pic>
      <p:pic>
        <p:nvPicPr>
          <p:cNvPr id="19" name="Picture 18">
            <a:extLst>
              <a:ext uri="{FF2B5EF4-FFF2-40B4-BE49-F238E27FC236}">
                <a16:creationId xmlns:a16="http://schemas.microsoft.com/office/drawing/2014/main" id="{9A10BE8F-A9D5-4219-BCA5-58FB516725FB}"/>
              </a:ext>
            </a:extLst>
          </p:cNvPr>
          <p:cNvPicPr>
            <a:picLocks noChangeAspect="1"/>
          </p:cNvPicPr>
          <p:nvPr/>
        </p:nvPicPr>
        <p:blipFill>
          <a:blip r:embed="rId9"/>
          <a:stretch>
            <a:fillRect/>
          </a:stretch>
        </p:blipFill>
        <p:spPr>
          <a:xfrm>
            <a:off x="6737238" y="4559413"/>
            <a:ext cx="1762036" cy="1681578"/>
          </a:xfrm>
          <a:prstGeom prst="rect">
            <a:avLst/>
          </a:prstGeom>
        </p:spPr>
      </p:pic>
      <p:sp>
        <p:nvSpPr>
          <p:cNvPr id="18" name="Oval 17">
            <a:extLst>
              <a:ext uri="{FF2B5EF4-FFF2-40B4-BE49-F238E27FC236}">
                <a16:creationId xmlns:a16="http://schemas.microsoft.com/office/drawing/2014/main" id="{2AA331CD-BD05-4129-B1EC-6F7F6828CCEF}"/>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99519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257" y="1307585"/>
            <a:ext cx="4635783" cy="2765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5050458" y="1307585"/>
            <a:ext cx="3456384" cy="4893647"/>
          </a:xfrm>
          <a:prstGeom prst="rect">
            <a:avLst/>
          </a:prstGeom>
          <a:noFill/>
        </p:spPr>
        <p:txBody>
          <a:bodyPr wrap="square" rtlCol="0">
            <a:spAutoFit/>
          </a:bodyPr>
          <a:lstStyle/>
          <a:p>
            <a:pPr algn="ctr"/>
            <a:r>
              <a:rPr lang="en-GB" sz="2400" dirty="0">
                <a:latin typeface="SassoonPrimaryInfant" pitchFamily="2" charset="0"/>
              </a:rPr>
              <a:t>In Year One they will move onto </a:t>
            </a:r>
            <a:r>
              <a:rPr lang="en-GB" sz="2400" b="1" dirty="0">
                <a:solidFill>
                  <a:srgbClr val="FF66CC"/>
                </a:solidFill>
                <a:latin typeface="SassoonPrimaryInfant" pitchFamily="2" charset="0"/>
              </a:rPr>
              <a:t>Phase 5 </a:t>
            </a:r>
            <a:r>
              <a:rPr lang="en-GB" sz="2400" dirty="0">
                <a:latin typeface="SassoonPrimaryInfant" pitchFamily="2" charset="0"/>
              </a:rPr>
              <a:t>phonemes. </a:t>
            </a:r>
          </a:p>
          <a:p>
            <a:pPr algn="ctr"/>
            <a:endParaRPr lang="en-GB" sz="2400" dirty="0">
              <a:latin typeface="SassoonPrimaryInfant" pitchFamily="2" charset="0"/>
            </a:endParaRPr>
          </a:p>
          <a:p>
            <a:pPr algn="ctr"/>
            <a:r>
              <a:rPr lang="en-GB" sz="2400" dirty="0">
                <a:latin typeface="SassoonPrimaryInfant" pitchFamily="2" charset="0"/>
              </a:rPr>
              <a:t>Year One have their own set of high frequency/ tricky words to learn. </a:t>
            </a:r>
          </a:p>
          <a:p>
            <a:pPr algn="ctr"/>
            <a:endParaRPr lang="en-GB" sz="2400" dirty="0">
              <a:latin typeface="SassoonPrimaryInfant" pitchFamily="2" charset="0"/>
            </a:endParaRPr>
          </a:p>
          <a:p>
            <a:pPr algn="ctr"/>
            <a:r>
              <a:rPr lang="en-GB" sz="2400" dirty="0">
                <a:latin typeface="SassoonPrimaryInfant" pitchFamily="2" charset="0"/>
              </a:rPr>
              <a:t>All children take part in a Phonics Screening Check at the end of Year One.</a:t>
            </a:r>
          </a:p>
          <a:p>
            <a:endParaRPr lang="en-GB" sz="2400" dirty="0">
              <a:latin typeface="SassoonPrimaryInfant" pitchFamily="2" charset="0"/>
            </a:endParaRPr>
          </a:p>
          <a:p>
            <a:endParaRPr lang="en-GB" sz="2400" dirty="0">
              <a:latin typeface="SassoonPrimaryInfant" pitchFamily="2" charset="0"/>
            </a:endParaRPr>
          </a:p>
        </p:txBody>
      </p:sp>
      <p:sp>
        <p:nvSpPr>
          <p:cNvPr id="6" name="TextBox 5"/>
          <p:cNvSpPr txBox="1"/>
          <p:nvPr/>
        </p:nvSpPr>
        <p:spPr>
          <a:xfrm>
            <a:off x="0" y="90783"/>
            <a:ext cx="9144000" cy="1107996"/>
          </a:xfrm>
          <a:prstGeom prst="rect">
            <a:avLst/>
          </a:prstGeom>
          <a:noFill/>
        </p:spPr>
        <p:txBody>
          <a:bodyPr wrap="square" rtlCol="0">
            <a:spAutoFit/>
          </a:bodyPr>
          <a:lstStyle/>
          <a:p>
            <a:pPr algn="ctr"/>
            <a:r>
              <a:rPr lang="en-GB" sz="6600" b="1" dirty="0">
                <a:latin typeface="SassoonPrimaryInfant" pitchFamily="2" charset="0"/>
              </a:rPr>
              <a:t>Year One</a:t>
            </a:r>
          </a:p>
        </p:txBody>
      </p:sp>
      <p:pic>
        <p:nvPicPr>
          <p:cNvPr id="19" name="Picture 2">
            <a:extLst>
              <a:ext uri="{FF2B5EF4-FFF2-40B4-BE49-F238E27FC236}">
                <a16:creationId xmlns:a16="http://schemas.microsoft.com/office/drawing/2014/main" id="{730C3679-679E-4F3F-B174-28C447D9FD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8346" y="4215367"/>
            <a:ext cx="4679058" cy="2521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Oval 19">
            <a:extLst>
              <a:ext uri="{FF2B5EF4-FFF2-40B4-BE49-F238E27FC236}">
                <a16:creationId xmlns:a16="http://schemas.microsoft.com/office/drawing/2014/main" id="{87E4F030-0FBD-40B8-A575-DA99DA6ED76E}"/>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283204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C3FD4B9-37D0-4B40-A389-1A900600DB52}"/>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backgroundMark x1="53928" y1="39274" x2="53928" y2="39274"/>
                        <a14:backgroundMark x1="53503" y1="35644" x2="53503" y2="35644"/>
                        <a14:backgroundMark x1="51168" y1="34983" x2="51168" y2="34983"/>
                        <a14:backgroundMark x1="52017" y1="32178" x2="52017" y2="32178"/>
                        <a14:backgroundMark x1="59023" y1="30693" x2="59023" y2="30693"/>
                        <a14:backgroundMark x1="56900" y1="33663" x2="56900" y2="33663"/>
                        <a14:backgroundMark x1="59660" y1="35314" x2="59660" y2="35314"/>
                        <a14:backgroundMark x1="67091" y1="35644" x2="67091" y2="35644"/>
                        <a14:backgroundMark x1="61996" y1="32673" x2="61996" y2="32673"/>
                        <a14:backgroundMark x1="63482" y1="36139" x2="63482" y2="36139"/>
                        <a14:backgroundMark x1="55202" y1="42904" x2="55202" y2="42904"/>
                        <a14:backgroundMark x1="58811" y1="46040" x2="58811" y2="46040"/>
                        <a14:backgroundMark x1="63482" y1="46040" x2="63482" y2="46040"/>
                        <a14:backgroundMark x1="60722" y1="48350" x2="60722" y2="48350"/>
                        <a14:backgroundMark x1="57537" y1="49670" x2="57537" y2="49670"/>
                        <a14:backgroundMark x1="55202" y1="49670" x2="55202" y2="49670"/>
                        <a14:backgroundMark x1="51805" y1="50495" x2="51805" y2="50495"/>
                        <a14:backgroundMark x1="52229" y1="46370" x2="52229" y2="46370"/>
                        <a14:backgroundMark x1="51592" y1="47030" x2="51592" y2="47030"/>
                        <a14:backgroundMark x1="58599" y1="35974" x2="58599" y2="35974"/>
                        <a14:backgroundMark x1="73036" y1="41584" x2="73036" y2="41584"/>
                        <a14:backgroundMark x1="64331" y1="42739" x2="64331" y2="42739"/>
                        <a14:backgroundMark x1="65817" y1="39109" x2="65817" y2="39109"/>
                        <a14:backgroundMark x1="73461" y1="39109" x2="73461" y2="39109"/>
                        <a14:backgroundMark x1="71338" y1="38449" x2="71338" y2="38449"/>
                        <a14:backgroundMark x1="71338" y1="33828" x2="71338" y2="33828"/>
                        <a14:backgroundMark x1="72187" y1="35809" x2="72187" y2="35809"/>
                        <a14:backgroundMark x1="75372" y1="36964" x2="75372" y2="36964"/>
                        <a14:backgroundMark x1="81316" y1="33828" x2="81316" y2="33828"/>
                        <a14:backgroundMark x1="75584" y1="32508" x2="75584" y2="32508"/>
                        <a14:backgroundMark x1="77070" y1="44554" x2="77070" y2="44554"/>
                        <a14:backgroundMark x1="73248" y1="46700" x2="73248" y2="46700"/>
                        <a14:backgroundMark x1="74735" y1="46205" x2="74735" y2="46205"/>
                        <a14:backgroundMark x1="67941" y1="43564" x2="67941" y2="43564"/>
                        <a14:backgroundMark x1="76008" y1="48680" x2="76008" y2="48680"/>
                        <a14:backgroundMark x1="79830" y1="46865" x2="79830" y2="46865"/>
                        <a14:backgroundMark x1="71550" y1="51320" x2="71550" y2="51320"/>
                        <a14:backgroundMark x1="80255" y1="54125" x2="80255" y2="54125"/>
                        <a14:backgroundMark x1="59448" y1="64356" x2="59448" y2="64356"/>
                        <a14:backgroundMark x1="57537" y1="61221" x2="57537" y2="61221"/>
                        <a14:backgroundMark x1="51168" y1="59241" x2="51168" y2="59241"/>
                        <a14:backgroundMark x1="52442" y1="55776" x2="52442" y2="55776"/>
                        <a14:backgroundMark x1="61359" y1="66337" x2="61359" y2="66337"/>
                        <a14:backgroundMark x1="61996" y1="67987" x2="61996" y2="67987"/>
                        <a14:backgroundMark x1="62420" y1="70297" x2="62420" y2="70297"/>
                        <a14:backgroundMark x1="63907" y1="71122" x2="63907" y2="71122"/>
                        <a14:backgroundMark x1="58174" y1="66172" x2="58174" y2="66172"/>
                        <a14:backgroundMark x1="56476" y1="65677" x2="56476" y2="65677"/>
                        <a14:backgroundMark x1="60934" y1="65677" x2="60934" y2="65677"/>
                        <a14:backgroundMark x1="52017" y1="68482" x2="52017" y2="68482"/>
                        <a14:backgroundMark x1="53291" y1="70957" x2="53291" y2="70957"/>
                        <a14:backgroundMark x1="39066" y1="66997" x2="39066" y2="66997"/>
                        <a14:backgroundMark x1="22293" y1="41254" x2="22293" y2="41254"/>
                        <a14:backgroundMark x1="25478" y1="39274" x2="25478" y2="39274"/>
                        <a14:backgroundMark x1="19108" y1="37459" x2="19108" y2="37459"/>
                        <a14:backgroundMark x1="14862" y1="40264" x2="14862" y2="40264"/>
                        <a14:backgroundMark x1="23779" y1="35644" x2="23779" y2="35644"/>
                        <a14:backgroundMark x1="24416" y1="31848" x2="24416" y2="31848"/>
                        <a14:backgroundMark x1="19958" y1="33333" x2="19958" y2="33333"/>
                        <a14:backgroundMark x1="22081" y1="33333" x2="22081" y2="33333"/>
                        <a14:backgroundMark x1="21444" y1="33168" x2="21444" y2="33168"/>
                        <a14:backgroundMark x1="21231" y1="31188" x2="21231" y2="31188"/>
                        <a14:backgroundMark x1="19745" y1="29538" x2="19745" y2="29538"/>
                        <a14:backgroundMark x1="20382" y1="28548" x2="20382" y2="28548"/>
                        <a14:backgroundMark x1="24628" y1="27888" x2="24628" y2="27888"/>
                        <a14:backgroundMark x1="24204" y1="26568" x2="24204" y2="26568"/>
                        <a14:backgroundMark x1="32484" y1="28383" x2="32484" y2="28383"/>
                        <a14:backgroundMark x1="34820" y1="27063" x2="34820" y2="27063"/>
                        <a14:backgroundMark x1="32059" y1="28218" x2="32059" y2="28218"/>
                        <a14:backgroundMark x1="29512" y1="24917" x2="29512" y2="24917"/>
                        <a14:backgroundMark x1="33758" y1="22937" x2="33758" y2="22937"/>
                        <a14:backgroundMark x1="35881" y1="23102" x2="35881" y2="23102"/>
                        <a14:backgroundMark x1="34607" y1="19637" x2="34607" y2="19637"/>
                        <a14:backgroundMark x1="34183" y1="18977" x2="34183" y2="18977"/>
                        <a14:backgroundMark x1="29936" y1="20627" x2="29936" y2="20627"/>
                        <a14:backgroundMark x1="31635" y1="20792" x2="31635" y2="20792"/>
                        <a14:backgroundMark x1="35669" y1="16997" x2="35669" y2="16997"/>
                        <a14:backgroundMark x1="46921" y1="19142" x2="46921" y2="19142"/>
                        <a14:backgroundMark x1="47558" y1="25413" x2="47558" y2="25413"/>
                        <a14:backgroundMark x1="53079" y1="20792" x2="53079" y2="20792"/>
                        <a14:backgroundMark x1="52229" y1="19472" x2="52229" y2="19472"/>
                        <a14:backgroundMark x1="70488" y1="19967" x2="70488" y2="19967"/>
                        <a14:backgroundMark x1="77282" y1="20957" x2="77282" y2="20957"/>
                        <a14:backgroundMark x1="75159" y1="22277" x2="75159" y2="22277"/>
                        <a14:backgroundMark x1="59873" y1="15347" x2="59873" y2="15347"/>
                        <a14:backgroundMark x1="65180" y1="15017" x2="65180" y2="15017"/>
                        <a14:backgroundMark x1="49894" y1="74092" x2="49894" y2="74092"/>
                        <a14:backgroundMark x1="56263" y1="77393" x2="56263" y2="77393"/>
                        <a14:backgroundMark x1="53928" y1="75248" x2="53928" y2="75248"/>
                        <a14:backgroundMark x1="54989" y1="74422" x2="54989" y2="74422"/>
                        <a14:backgroundMark x1="35456" y1="71287" x2="35456" y2="71287"/>
                        <a14:backgroundMark x1="32484" y1="69967" x2="32484" y2="69967"/>
                        <a14:backgroundMark x1="29299" y1="71287" x2="29299" y2="71287"/>
                        <a14:backgroundMark x1="32272" y1="70297" x2="32272" y2="70297"/>
                        <a14:backgroundMark x1="38429" y1="66007" x2="38429" y2="66007"/>
                        <a14:backgroundMark x1="50743" y1="14521" x2="50743" y2="14521"/>
                        <a14:backgroundMark x1="51168" y1="12706" x2="51168" y2="12706"/>
                        <a14:backgroundMark x1="42463" y1="13201" x2="42463" y2="13201"/>
                        <a14:backgroundMark x1="53503" y1="10726" x2="53503" y2="10726"/>
                        <a14:backgroundMark x1="60934" y1="14026" x2="60934" y2="14026"/>
                        <a14:backgroundMark x1="25478" y1="44884" x2="25478" y2="44884"/>
                        <a14:backgroundMark x1="23142" y1="42904" x2="23142" y2="42904"/>
                        <a14:backgroundMark x1="25902" y1="45380" x2="25902" y2="45380"/>
                        <a14:backgroundMark x1="41189" y1="43069" x2="41189" y2="43069"/>
                        <a14:backgroundMark x1="41826" y1="44224" x2="41826" y2="44224"/>
                        <a14:backgroundMark x1="39490" y1="46535" x2="39490" y2="46535"/>
                        <a14:backgroundMark x1="19533" y1="37789" x2="19533" y2="37789"/>
                        <a14:backgroundMark x1="33121" y1="37459" x2="33121" y2="37459"/>
                        <a14:backgroundMark x1="24416" y1="33993" x2="24416" y2="33993"/>
                        <a14:backgroundMark x1="54352" y1="65842" x2="54352" y2="65842"/>
                        <a14:backgroundMark x1="56476" y1="65182" x2="56476" y2="65182"/>
                      </a14:backgroundRemoval>
                    </a14:imgEffect>
                  </a14:imgLayer>
                </a14:imgProps>
              </a:ext>
            </a:extLst>
          </a:blip>
          <a:srcRect l="41479"/>
          <a:stretch/>
        </p:blipFill>
        <p:spPr>
          <a:xfrm>
            <a:off x="-26450" y="-736979"/>
            <a:ext cx="3625169" cy="7970292"/>
          </a:xfrm>
          <a:prstGeom prst="rect">
            <a:avLst/>
          </a:prstGeom>
        </p:spPr>
      </p:pic>
      <p:pic>
        <p:nvPicPr>
          <p:cNvPr id="14" name="Picture 13">
            <a:extLst>
              <a:ext uri="{FF2B5EF4-FFF2-40B4-BE49-F238E27FC236}">
                <a16:creationId xmlns:a16="http://schemas.microsoft.com/office/drawing/2014/main" id="{F9CAB026-EF9F-4335-B687-39F68A824691}"/>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backgroundMark x1="53928" y1="39274" x2="53928" y2="39274"/>
                        <a14:backgroundMark x1="53503" y1="35644" x2="53503" y2="35644"/>
                        <a14:backgroundMark x1="51168" y1="34983" x2="51168" y2="34983"/>
                        <a14:backgroundMark x1="52017" y1="32178" x2="52017" y2="32178"/>
                        <a14:backgroundMark x1="59023" y1="30693" x2="59023" y2="30693"/>
                        <a14:backgroundMark x1="56900" y1="33663" x2="56900" y2="33663"/>
                        <a14:backgroundMark x1="59660" y1="35314" x2="59660" y2="35314"/>
                        <a14:backgroundMark x1="67091" y1="35644" x2="67091" y2="35644"/>
                        <a14:backgroundMark x1="61996" y1="32673" x2="61996" y2="32673"/>
                        <a14:backgroundMark x1="63482" y1="36139" x2="63482" y2="36139"/>
                        <a14:backgroundMark x1="55202" y1="42904" x2="55202" y2="42904"/>
                        <a14:backgroundMark x1="58811" y1="46040" x2="58811" y2="46040"/>
                        <a14:backgroundMark x1="63482" y1="46040" x2="63482" y2="46040"/>
                        <a14:backgroundMark x1="60722" y1="48350" x2="60722" y2="48350"/>
                        <a14:backgroundMark x1="57537" y1="49670" x2="57537" y2="49670"/>
                        <a14:backgroundMark x1="55202" y1="49670" x2="55202" y2="49670"/>
                        <a14:backgroundMark x1="51805" y1="50495" x2="51805" y2="50495"/>
                        <a14:backgroundMark x1="52229" y1="46370" x2="52229" y2="46370"/>
                        <a14:backgroundMark x1="51592" y1="47030" x2="51592" y2="47030"/>
                        <a14:backgroundMark x1="58599" y1="35974" x2="58599" y2="35974"/>
                        <a14:backgroundMark x1="73036" y1="41584" x2="73036" y2="41584"/>
                        <a14:backgroundMark x1="64331" y1="42739" x2="64331" y2="42739"/>
                        <a14:backgroundMark x1="65817" y1="39109" x2="65817" y2="39109"/>
                        <a14:backgroundMark x1="73461" y1="39109" x2="73461" y2="39109"/>
                        <a14:backgroundMark x1="71338" y1="38449" x2="71338" y2="38449"/>
                        <a14:backgroundMark x1="71338" y1="33828" x2="71338" y2="33828"/>
                        <a14:backgroundMark x1="72187" y1="35809" x2="72187" y2="35809"/>
                        <a14:backgroundMark x1="75372" y1="36964" x2="75372" y2="36964"/>
                        <a14:backgroundMark x1="81316" y1="33828" x2="81316" y2="33828"/>
                        <a14:backgroundMark x1="75584" y1="32508" x2="75584" y2="32508"/>
                        <a14:backgroundMark x1="77070" y1="44554" x2="77070" y2="44554"/>
                        <a14:backgroundMark x1="73248" y1="46700" x2="73248" y2="46700"/>
                        <a14:backgroundMark x1="74735" y1="46205" x2="74735" y2="46205"/>
                        <a14:backgroundMark x1="67941" y1="43564" x2="67941" y2="43564"/>
                        <a14:backgroundMark x1="76008" y1="48680" x2="76008" y2="48680"/>
                        <a14:backgroundMark x1="79830" y1="46865" x2="79830" y2="46865"/>
                        <a14:backgroundMark x1="71550" y1="51320" x2="71550" y2="51320"/>
                        <a14:backgroundMark x1="80255" y1="54125" x2="80255" y2="54125"/>
                        <a14:backgroundMark x1="59448" y1="64356" x2="59448" y2="64356"/>
                        <a14:backgroundMark x1="57537" y1="61221" x2="57537" y2="61221"/>
                        <a14:backgroundMark x1="51168" y1="59241" x2="51168" y2="59241"/>
                        <a14:backgroundMark x1="52442" y1="55776" x2="52442" y2="55776"/>
                        <a14:backgroundMark x1="61359" y1="66337" x2="61359" y2="66337"/>
                        <a14:backgroundMark x1="61996" y1="67987" x2="61996" y2="67987"/>
                        <a14:backgroundMark x1="62420" y1="70297" x2="62420" y2="70297"/>
                        <a14:backgroundMark x1="63907" y1="71122" x2="63907" y2="71122"/>
                        <a14:backgroundMark x1="58174" y1="66172" x2="58174" y2="66172"/>
                        <a14:backgroundMark x1="56476" y1="65677" x2="56476" y2="65677"/>
                        <a14:backgroundMark x1="60934" y1="65677" x2="60934" y2="65677"/>
                        <a14:backgroundMark x1="52017" y1="68482" x2="52017" y2="68482"/>
                        <a14:backgroundMark x1="53291" y1="70957" x2="53291" y2="70957"/>
                        <a14:backgroundMark x1="39066" y1="66997" x2="39066" y2="66997"/>
                        <a14:backgroundMark x1="22293" y1="41254" x2="22293" y2="41254"/>
                        <a14:backgroundMark x1="25478" y1="39274" x2="25478" y2="39274"/>
                        <a14:backgroundMark x1="19108" y1="37459" x2="19108" y2="37459"/>
                        <a14:backgroundMark x1="14862" y1="40264" x2="14862" y2="40264"/>
                        <a14:backgroundMark x1="23779" y1="35644" x2="23779" y2="35644"/>
                        <a14:backgroundMark x1="24416" y1="31848" x2="24416" y2="31848"/>
                        <a14:backgroundMark x1="19958" y1="33333" x2="19958" y2="33333"/>
                        <a14:backgroundMark x1="22081" y1="33333" x2="22081" y2="33333"/>
                        <a14:backgroundMark x1="21444" y1="33168" x2="21444" y2="33168"/>
                        <a14:backgroundMark x1="21231" y1="31188" x2="21231" y2="31188"/>
                        <a14:backgroundMark x1="19745" y1="29538" x2="19745" y2="29538"/>
                        <a14:backgroundMark x1="20382" y1="28548" x2="20382" y2="28548"/>
                        <a14:backgroundMark x1="24628" y1="27888" x2="24628" y2="27888"/>
                        <a14:backgroundMark x1="24204" y1="26568" x2="24204" y2="26568"/>
                        <a14:backgroundMark x1="32484" y1="28383" x2="32484" y2="28383"/>
                        <a14:backgroundMark x1="34820" y1="27063" x2="34820" y2="27063"/>
                        <a14:backgroundMark x1="32059" y1="28218" x2="32059" y2="28218"/>
                        <a14:backgroundMark x1="29512" y1="24917" x2="29512" y2="24917"/>
                        <a14:backgroundMark x1="33758" y1="22937" x2="33758" y2="22937"/>
                        <a14:backgroundMark x1="35881" y1="23102" x2="35881" y2="23102"/>
                        <a14:backgroundMark x1="34607" y1="19637" x2="34607" y2="19637"/>
                        <a14:backgroundMark x1="34183" y1="18977" x2="34183" y2="18977"/>
                        <a14:backgroundMark x1="29936" y1="20627" x2="29936" y2="20627"/>
                        <a14:backgroundMark x1="31635" y1="20792" x2="31635" y2="20792"/>
                        <a14:backgroundMark x1="35669" y1="16997" x2="35669" y2="16997"/>
                        <a14:backgroundMark x1="46921" y1="19142" x2="46921" y2="19142"/>
                        <a14:backgroundMark x1="47558" y1="25413" x2="47558" y2="25413"/>
                        <a14:backgroundMark x1="53079" y1="20792" x2="53079" y2="20792"/>
                        <a14:backgroundMark x1="52229" y1="19472" x2="52229" y2="19472"/>
                        <a14:backgroundMark x1="70488" y1="19967" x2="70488" y2="19967"/>
                        <a14:backgroundMark x1="77282" y1="20957" x2="77282" y2="20957"/>
                        <a14:backgroundMark x1="75159" y1="22277" x2="75159" y2="22277"/>
                        <a14:backgroundMark x1="59873" y1="15347" x2="59873" y2="15347"/>
                        <a14:backgroundMark x1="65180" y1="15017" x2="65180" y2="15017"/>
                        <a14:backgroundMark x1="49894" y1="74092" x2="49894" y2="74092"/>
                        <a14:backgroundMark x1="56263" y1="77393" x2="56263" y2="77393"/>
                        <a14:backgroundMark x1="53928" y1="75248" x2="53928" y2="75248"/>
                        <a14:backgroundMark x1="54989" y1="74422" x2="54989" y2="74422"/>
                        <a14:backgroundMark x1="35456" y1="71287" x2="35456" y2="71287"/>
                        <a14:backgroundMark x1="32484" y1="69967" x2="32484" y2="69967"/>
                        <a14:backgroundMark x1="29299" y1="71287" x2="29299" y2="71287"/>
                        <a14:backgroundMark x1="32272" y1="70297" x2="32272" y2="70297"/>
                        <a14:backgroundMark x1="38429" y1="66007" x2="38429" y2="66007"/>
                        <a14:backgroundMark x1="50743" y1="14521" x2="50743" y2="14521"/>
                        <a14:backgroundMark x1="51168" y1="12706" x2="51168" y2="12706"/>
                        <a14:backgroundMark x1="42463" y1="13201" x2="42463" y2="13201"/>
                        <a14:backgroundMark x1="53503" y1="10726" x2="53503" y2="10726"/>
                        <a14:backgroundMark x1="60934" y1="14026" x2="60934" y2="14026"/>
                        <a14:backgroundMark x1="25478" y1="44884" x2="25478" y2="44884"/>
                        <a14:backgroundMark x1="23142" y1="42904" x2="23142" y2="42904"/>
                        <a14:backgroundMark x1="25902" y1="45380" x2="25902" y2="45380"/>
                        <a14:backgroundMark x1="41189" y1="43069" x2="41189" y2="43069"/>
                        <a14:backgroundMark x1="41826" y1="44224" x2="41826" y2="44224"/>
                        <a14:backgroundMark x1="39490" y1="46535" x2="39490" y2="46535"/>
                        <a14:backgroundMark x1="19533" y1="37789" x2="19533" y2="37789"/>
                        <a14:backgroundMark x1="33121" y1="37459" x2="33121" y2="37459"/>
                        <a14:backgroundMark x1="24416" y1="33993" x2="24416" y2="33993"/>
                        <a14:backgroundMark x1="54352" y1="65842" x2="54352" y2="65842"/>
                        <a14:backgroundMark x1="56476" y1="65182" x2="56476" y2="65182"/>
                      </a14:backgroundRemoval>
                    </a14:imgEffect>
                  </a14:imgLayer>
                </a14:imgProps>
              </a:ext>
            </a:extLst>
          </a:blip>
          <a:srcRect r="44717"/>
          <a:stretch/>
        </p:blipFill>
        <p:spPr>
          <a:xfrm>
            <a:off x="5745786" y="-736979"/>
            <a:ext cx="3424664" cy="7970292"/>
          </a:xfrm>
          <a:prstGeom prst="rect">
            <a:avLst/>
          </a:prstGeom>
        </p:spPr>
      </p:pic>
      <p:pic>
        <p:nvPicPr>
          <p:cNvPr id="2" name="Picture 7">
            <a:extLst>
              <a:ext uri="{FF2B5EF4-FFF2-40B4-BE49-F238E27FC236}">
                <a16:creationId xmlns:a16="http://schemas.microsoft.com/office/drawing/2014/main" id="{6CA615B3-FE46-4482-B614-7EC94EB5F47B}"/>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7692" b="100000" l="0" r="100000">
                        <a14:foregroundMark x1="2975" y1="33333" x2="2975" y2="33333"/>
                        <a14:foregroundMark x1="4132" y1="33333" x2="4132" y2="33333"/>
                        <a14:foregroundMark x1="7769" y1="29487" x2="7769" y2="29487"/>
                        <a14:foregroundMark x1="10413" y1="33333" x2="10413" y2="33333"/>
                        <a14:foregroundMark x1="11405" y1="25641" x2="11405" y2="25641"/>
                        <a14:foregroundMark x1="13388" y1="30769" x2="13388" y2="30769"/>
                        <a14:foregroundMark x1="15207" y1="29487" x2="15207" y2="29487"/>
                        <a14:foregroundMark x1="18347" y1="28205" x2="18347" y2="28205"/>
                        <a14:foregroundMark x1="19339" y1="28205" x2="19339" y2="28205"/>
                        <a14:foregroundMark x1="21818" y1="29487" x2="21818" y2="29487"/>
                        <a14:foregroundMark x1="23802" y1="29487" x2="23802" y2="29487"/>
                        <a14:foregroundMark x1="26446" y1="28205" x2="26446" y2="28205"/>
                        <a14:foregroundMark x1="31240" y1="33333" x2="31240" y2="33333"/>
                        <a14:foregroundMark x1="34050" y1="30769" x2="34050" y2="30769"/>
                        <a14:foregroundMark x1="29421" y1="29487" x2="29421" y2="29487"/>
                        <a14:foregroundMark x1="40496" y1="33333" x2="40496" y2="33333"/>
                        <a14:foregroundMark x1="38347" y1="38462" x2="38347" y2="38462"/>
                        <a14:foregroundMark x1="38017" y1="33333" x2="38017" y2="33333"/>
                        <a14:foregroundMark x1="43471" y1="33333" x2="43471" y2="33333"/>
                        <a14:foregroundMark x1="44628" y1="37179" x2="44628" y2="37179"/>
                        <a14:foregroundMark x1="51736" y1="37179" x2="51736" y2="37179"/>
                        <a14:foregroundMark x1="67769" y1="38462" x2="67769" y2="38462"/>
                        <a14:foregroundMark x1="65620" y1="37179" x2="65620" y2="37179"/>
                        <a14:foregroundMark x1="61488" y1="34615" x2="61488" y2="34615"/>
                        <a14:foregroundMark x1="57190" y1="34615" x2="57190" y2="34615"/>
                        <a14:foregroundMark x1="55041" y1="35897" x2="55041" y2="35897"/>
                        <a14:foregroundMark x1="70744" y1="39744" x2="70744" y2="39744"/>
                        <a14:foregroundMark x1="73388" y1="33333" x2="73388" y2="33333"/>
                        <a14:foregroundMark x1="76694" y1="33333" x2="76694" y2="33333"/>
                        <a14:foregroundMark x1="78347" y1="33333" x2="78347" y2="33333"/>
                        <a14:foregroundMark x1="80826" y1="30769" x2="80826" y2="30769"/>
                        <a14:foregroundMark x1="83140" y1="33333" x2="83140" y2="33333"/>
                        <a14:foregroundMark x1="85124" y1="35897" x2="85124" y2="35897"/>
                        <a14:foregroundMark x1="86777" y1="33333" x2="86777" y2="33333"/>
                        <a14:foregroundMark x1="88926" y1="33333" x2="88926" y2="33333"/>
                        <a14:foregroundMark x1="89917" y1="30769" x2="89917" y2="30769"/>
                        <a14:foregroundMark x1="91074" y1="34615" x2="91074" y2="34615"/>
                        <a14:foregroundMark x1="93058" y1="35897" x2="93058" y2="35897"/>
                        <a14:foregroundMark x1="94876" y1="33333" x2="94876" y2="33333"/>
                        <a14:foregroundMark x1="97190" y1="33333" x2="97190" y2="33333"/>
                        <a14:foregroundMark x1="98017" y1="33333" x2="98017" y2="33333"/>
                      </a14:backgroundRemoval>
                    </a14:imgEffect>
                  </a14:imgLayer>
                </a14:imgProps>
              </a:ext>
              <a:ext uri="{28A0092B-C50C-407E-A947-70E740481C1C}">
                <a14:useLocalDpi xmlns:a14="http://schemas.microsoft.com/office/drawing/2010/main" val="0"/>
              </a:ext>
            </a:extLst>
          </a:blip>
          <a:srcRect l="1138" r="1117"/>
          <a:stretch/>
        </p:blipFill>
        <p:spPr bwMode="auto">
          <a:xfrm>
            <a:off x="0" y="6126151"/>
            <a:ext cx="5632704" cy="742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7">
            <a:extLst>
              <a:ext uri="{FF2B5EF4-FFF2-40B4-BE49-F238E27FC236}">
                <a16:creationId xmlns:a16="http://schemas.microsoft.com/office/drawing/2014/main" id="{3B119A23-0761-42F4-AC7E-EBB655D26690}"/>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7692" b="100000" l="0" r="100000">
                        <a14:foregroundMark x1="2975" y1="33333" x2="2975" y2="33333"/>
                        <a14:foregroundMark x1="4132" y1="33333" x2="4132" y2="33333"/>
                        <a14:foregroundMark x1="7769" y1="29487" x2="7769" y2="29487"/>
                        <a14:foregroundMark x1="10413" y1="33333" x2="10413" y2="33333"/>
                        <a14:foregroundMark x1="11405" y1="25641" x2="11405" y2="25641"/>
                        <a14:foregroundMark x1="13388" y1="30769" x2="13388" y2="30769"/>
                        <a14:foregroundMark x1="15207" y1="29487" x2="15207" y2="29487"/>
                        <a14:foregroundMark x1="18347" y1="28205" x2="18347" y2="28205"/>
                        <a14:foregroundMark x1="19339" y1="28205" x2="19339" y2="28205"/>
                        <a14:foregroundMark x1="21818" y1="29487" x2="21818" y2="29487"/>
                        <a14:foregroundMark x1="23802" y1="29487" x2="23802" y2="29487"/>
                        <a14:foregroundMark x1="26446" y1="28205" x2="26446" y2="28205"/>
                        <a14:foregroundMark x1="31240" y1="33333" x2="31240" y2="33333"/>
                        <a14:foregroundMark x1="34050" y1="30769" x2="34050" y2="30769"/>
                        <a14:foregroundMark x1="29421" y1="29487" x2="29421" y2="29487"/>
                        <a14:foregroundMark x1="40496" y1="33333" x2="40496" y2="33333"/>
                        <a14:foregroundMark x1="38347" y1="38462" x2="38347" y2="38462"/>
                        <a14:foregroundMark x1="38017" y1="33333" x2="38017" y2="33333"/>
                        <a14:foregroundMark x1="43471" y1="33333" x2="43471" y2="33333"/>
                        <a14:foregroundMark x1="44628" y1="37179" x2="44628" y2="37179"/>
                        <a14:foregroundMark x1="51736" y1="37179" x2="51736" y2="37179"/>
                        <a14:foregroundMark x1="67769" y1="38462" x2="67769" y2="38462"/>
                        <a14:foregroundMark x1="65620" y1="37179" x2="65620" y2="37179"/>
                        <a14:foregroundMark x1="61488" y1="34615" x2="61488" y2="34615"/>
                        <a14:foregroundMark x1="57190" y1="34615" x2="57190" y2="34615"/>
                        <a14:foregroundMark x1="55041" y1="35897" x2="55041" y2="35897"/>
                        <a14:foregroundMark x1="70744" y1="39744" x2="70744" y2="39744"/>
                        <a14:foregroundMark x1="73388" y1="33333" x2="73388" y2="33333"/>
                        <a14:foregroundMark x1="76694" y1="33333" x2="76694" y2="33333"/>
                        <a14:foregroundMark x1="78347" y1="33333" x2="78347" y2="33333"/>
                        <a14:foregroundMark x1="80826" y1="30769" x2="80826" y2="30769"/>
                        <a14:foregroundMark x1="83140" y1="33333" x2="83140" y2="33333"/>
                        <a14:foregroundMark x1="85124" y1="35897" x2="85124" y2="35897"/>
                        <a14:foregroundMark x1="86777" y1="33333" x2="86777" y2="33333"/>
                        <a14:foregroundMark x1="88926" y1="33333" x2="88926" y2="33333"/>
                        <a14:foregroundMark x1="89917" y1="30769" x2="89917" y2="30769"/>
                        <a14:foregroundMark x1="91074" y1="34615" x2="91074" y2="34615"/>
                        <a14:foregroundMark x1="93058" y1="35897" x2="93058" y2="35897"/>
                        <a14:foregroundMark x1="94876" y1="33333" x2="94876" y2="33333"/>
                        <a14:foregroundMark x1="97190" y1="33333" x2="97190" y2="33333"/>
                        <a14:foregroundMark x1="98017" y1="33333" x2="98017" y2="33333"/>
                      </a14:backgroundRemoval>
                    </a14:imgEffect>
                  </a14:imgLayer>
                </a14:imgProps>
              </a:ext>
              <a:ext uri="{28A0092B-C50C-407E-A947-70E740481C1C}">
                <a14:useLocalDpi xmlns:a14="http://schemas.microsoft.com/office/drawing/2010/main" val="0"/>
              </a:ext>
            </a:extLst>
          </a:blip>
          <a:srcRect l="1138" r="37985"/>
          <a:stretch/>
        </p:blipFill>
        <p:spPr bwMode="auto">
          <a:xfrm>
            <a:off x="5607074" y="6126151"/>
            <a:ext cx="3536926" cy="742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AD716369-95E3-4395-A54C-EC673E4905C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896" b="89063" l="3538" r="95538">
                        <a14:foregroundMark x1="3692" y1="42188" x2="3692" y2="42188"/>
                        <a14:foregroundMark x1="10308" y1="61458" x2="10308" y2="61458"/>
                        <a14:foregroundMark x1="23077" y1="58333" x2="23077" y2="58333"/>
                        <a14:foregroundMark x1="51538" y1="28125" x2="51538" y2="28125"/>
                        <a14:foregroundMark x1="65538" y1="43229" x2="65538" y2="43229"/>
                        <a14:foregroundMark x1="77538" y1="43229" x2="77538" y2="43229"/>
                        <a14:foregroundMark x1="84462" y1="20313" x2="84462" y2="20313"/>
                        <a14:foregroundMark x1="86769" y1="54688" x2="86769" y2="54688"/>
                        <a14:backgroundMark x1="94000" y1="72396" x2="97385" y2="88542"/>
                      </a14:backgroundRemoval>
                    </a14:imgEffect>
                  </a14:imgLayer>
                </a14:imgProps>
              </a:ext>
            </a:extLst>
          </a:blip>
          <a:stretch>
            <a:fillRect/>
          </a:stretch>
        </p:blipFill>
        <p:spPr>
          <a:xfrm>
            <a:off x="113081" y="6135758"/>
            <a:ext cx="3280688" cy="969065"/>
          </a:xfrm>
          <a:prstGeom prst="rect">
            <a:avLst/>
          </a:prstGeom>
        </p:spPr>
      </p:pic>
      <p:pic>
        <p:nvPicPr>
          <p:cNvPr id="5" name="Picture 4">
            <a:extLst>
              <a:ext uri="{FF2B5EF4-FFF2-40B4-BE49-F238E27FC236}">
                <a16:creationId xmlns:a16="http://schemas.microsoft.com/office/drawing/2014/main" id="{8F08C676-0DAE-4C3F-B4DE-3B20BC9885F3}"/>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896" b="89063" l="3538" r="95538">
                        <a14:foregroundMark x1="3692" y1="42188" x2="3692" y2="42188"/>
                        <a14:foregroundMark x1="10308" y1="61458" x2="10308" y2="61458"/>
                        <a14:foregroundMark x1="23077" y1="58333" x2="23077" y2="58333"/>
                        <a14:foregroundMark x1="51538" y1="28125" x2="51538" y2="28125"/>
                        <a14:foregroundMark x1="65538" y1="43229" x2="65538" y2="43229"/>
                        <a14:foregroundMark x1="77538" y1="43229" x2="77538" y2="43229"/>
                        <a14:foregroundMark x1="84462" y1="20313" x2="84462" y2="20313"/>
                        <a14:foregroundMark x1="86769" y1="54688" x2="86769" y2="54688"/>
                        <a14:backgroundMark x1="94000" y1="72396" x2="97385" y2="88542"/>
                      </a14:backgroundRemoval>
                    </a14:imgEffect>
                  </a14:imgLayer>
                </a14:imgProps>
              </a:ext>
            </a:extLst>
          </a:blip>
          <a:stretch>
            <a:fillRect/>
          </a:stretch>
        </p:blipFill>
        <p:spPr>
          <a:xfrm flipH="1">
            <a:off x="3063608" y="6143859"/>
            <a:ext cx="3280688" cy="969065"/>
          </a:xfrm>
          <a:prstGeom prst="rect">
            <a:avLst/>
          </a:prstGeom>
        </p:spPr>
      </p:pic>
      <p:pic>
        <p:nvPicPr>
          <p:cNvPr id="6" name="Picture 5">
            <a:extLst>
              <a:ext uri="{FF2B5EF4-FFF2-40B4-BE49-F238E27FC236}">
                <a16:creationId xmlns:a16="http://schemas.microsoft.com/office/drawing/2014/main" id="{C5634129-7736-4BA0-9535-DA428877CEDA}"/>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896" b="89063" l="3538" r="95538">
                        <a14:foregroundMark x1="3692" y1="42188" x2="3692" y2="42188"/>
                        <a14:foregroundMark x1="10308" y1="61458" x2="10308" y2="61458"/>
                        <a14:foregroundMark x1="23077" y1="58333" x2="23077" y2="58333"/>
                        <a14:foregroundMark x1="51538" y1="28125" x2="51538" y2="28125"/>
                        <a14:foregroundMark x1="65538" y1="43229" x2="65538" y2="43229"/>
                        <a14:foregroundMark x1="77538" y1="43229" x2="77538" y2="43229"/>
                        <a14:foregroundMark x1="84462" y1="20313" x2="84462" y2="20313"/>
                        <a14:foregroundMark x1="86769" y1="54688" x2="86769" y2="54688"/>
                        <a14:backgroundMark x1="94000" y1="72396" x2="97385" y2="88542"/>
                      </a14:backgroundRemoval>
                    </a14:imgEffect>
                  </a14:imgLayer>
                </a14:imgProps>
              </a:ext>
            </a:extLst>
          </a:blip>
          <a:stretch>
            <a:fillRect/>
          </a:stretch>
        </p:blipFill>
        <p:spPr>
          <a:xfrm>
            <a:off x="6370745" y="6196275"/>
            <a:ext cx="2950527" cy="871540"/>
          </a:xfrm>
          <a:prstGeom prst="rect">
            <a:avLst/>
          </a:prstGeom>
        </p:spPr>
      </p:pic>
      <p:sp>
        <p:nvSpPr>
          <p:cNvPr id="11" name="Rectangle 10">
            <a:extLst>
              <a:ext uri="{FF2B5EF4-FFF2-40B4-BE49-F238E27FC236}">
                <a16:creationId xmlns:a16="http://schemas.microsoft.com/office/drawing/2014/main" id="{7FB7A896-12E4-48C3-BBBE-6ECDAD67B728}"/>
              </a:ext>
            </a:extLst>
          </p:cNvPr>
          <p:cNvSpPr/>
          <p:nvPr/>
        </p:nvSpPr>
        <p:spPr>
          <a:xfrm>
            <a:off x="390453" y="1460347"/>
            <a:ext cx="8450518" cy="1323439"/>
          </a:xfrm>
          <a:prstGeom prst="rect">
            <a:avLst/>
          </a:prstGeom>
          <a:noFill/>
        </p:spPr>
        <p:txBody>
          <a:bodyPr wrap="none" lIns="91440" tIns="45720" rIns="91440" bIns="45720">
            <a:spAutoFit/>
          </a:bodyPr>
          <a:lstStyle/>
          <a:p>
            <a:pPr algn="ctr"/>
            <a:r>
              <a:rPr lang="en-US" sz="8000" b="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assoonPrimaryInfant" pitchFamily="2" charset="0"/>
              </a:rPr>
              <a:t>Fantastic Phonics</a:t>
            </a:r>
          </a:p>
        </p:txBody>
      </p:sp>
      <p:pic>
        <p:nvPicPr>
          <p:cNvPr id="16" name="Picture 15">
            <a:extLst>
              <a:ext uri="{FF2B5EF4-FFF2-40B4-BE49-F238E27FC236}">
                <a16:creationId xmlns:a16="http://schemas.microsoft.com/office/drawing/2014/main" id="{C058215A-0749-4ECE-9A13-20FDF29CE486}"/>
              </a:ext>
            </a:extLst>
          </p:cNvPr>
          <p:cNvPicPr>
            <a:picLocks noChangeAspect="1"/>
          </p:cNvPicPr>
          <p:nvPr/>
        </p:nvPicPr>
        <p:blipFill>
          <a:blip r:embed="rId9"/>
          <a:stretch>
            <a:fillRect/>
          </a:stretch>
        </p:blipFill>
        <p:spPr>
          <a:xfrm>
            <a:off x="3531975" y="3022733"/>
            <a:ext cx="2080049" cy="1919394"/>
          </a:xfrm>
          <a:prstGeom prst="rect">
            <a:avLst/>
          </a:prstGeom>
        </p:spPr>
      </p:pic>
      <p:sp>
        <p:nvSpPr>
          <p:cNvPr id="7" name="TextBox 6">
            <a:extLst>
              <a:ext uri="{FF2B5EF4-FFF2-40B4-BE49-F238E27FC236}">
                <a16:creationId xmlns:a16="http://schemas.microsoft.com/office/drawing/2014/main" id="{1094DE1C-5112-44B9-9293-29B176184FBD}"/>
              </a:ext>
            </a:extLst>
          </p:cNvPr>
          <p:cNvSpPr txBox="1"/>
          <p:nvPr/>
        </p:nvSpPr>
        <p:spPr>
          <a:xfrm>
            <a:off x="1907704" y="260648"/>
            <a:ext cx="5616624" cy="400110"/>
          </a:xfrm>
          <a:prstGeom prst="rect">
            <a:avLst/>
          </a:prstGeom>
          <a:noFill/>
        </p:spPr>
        <p:txBody>
          <a:bodyPr wrap="square" rtlCol="0">
            <a:spAutoFit/>
          </a:bodyPr>
          <a:lstStyle/>
          <a:p>
            <a:pPr algn="ctr"/>
            <a:r>
              <a:rPr lang="en-GB" sz="2000" dirty="0">
                <a:latin typeface="SassoonPrimaryInfant" pitchFamily="2" charset="0"/>
              </a:rPr>
              <a:t>Here is an example of a short phonics carpet input</a:t>
            </a:r>
          </a:p>
        </p:txBody>
      </p:sp>
      <p:sp>
        <p:nvSpPr>
          <p:cNvPr id="12" name="Oval 11">
            <a:extLst>
              <a:ext uri="{FF2B5EF4-FFF2-40B4-BE49-F238E27FC236}">
                <a16:creationId xmlns:a16="http://schemas.microsoft.com/office/drawing/2014/main" id="{DFBECF31-4237-4137-A580-2F49C35DC812}"/>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39275309"/>
      </p:ext>
    </p:extLst>
  </p:cSld>
  <p:clrMapOvr>
    <a:masterClrMapping/>
  </p:clrMapOvr>
  <mc:AlternateContent xmlns:mc="http://schemas.openxmlformats.org/markup-compatibility/2006" xmlns:p14="http://schemas.microsoft.com/office/powerpoint/2010/main">
    <mc:Choice Requires="p14">
      <p:transition spd="slow" p14:dur="2000" advTm="33583"/>
    </mc:Choice>
    <mc:Fallback xmlns="">
      <p:transition spd="slow" advTm="335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pic>
        <p:nvPicPr>
          <p:cNvPr id="20" name="Picture 8">
            <a:extLst>
              <a:ext uri="{FF2B5EF4-FFF2-40B4-BE49-F238E27FC236}">
                <a16:creationId xmlns:a16="http://schemas.microsoft.com/office/drawing/2014/main" id="{E726E84D-E487-4FBA-968B-D08E44714D88}"/>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2186" b="90437" l="3226" r="96621">
                        <a14:foregroundMark x1="7988" y1="49454" x2="7988" y2="49454"/>
                        <a14:foregroundMark x1="10906" y1="48087" x2="10906" y2="48087"/>
                        <a14:foregroundMark x1="11521" y1="49727" x2="11521" y2="49727"/>
                        <a14:backgroundMark x1="76037" y1="83880" x2="87865" y2="77869"/>
                        <a14:backgroundMark x1="70814" y1="81148" x2="70814" y2="81148"/>
                        <a14:backgroundMark x1="92012" y1="74590" x2="92012" y2="74590"/>
                        <a14:backgroundMark x1="92320" y1="83607" x2="92934" y2="59563"/>
                        <a14:backgroundMark x1="91859" y1="66940" x2="91859" y2="53005"/>
                        <a14:backgroundMark x1="89094" y1="44262" x2="89094" y2="44262"/>
                        <a14:backgroundMark x1="72197" y1="18306" x2="72197" y2="18306"/>
                        <a14:backgroundMark x1="70353" y1="16667" x2="70353" y2="16667"/>
                        <a14:backgroundMark x1="79724" y1="77596" x2="79724" y2="77596"/>
                        <a14:backgroundMark x1="78495" y1="76776" x2="68510" y2="76776"/>
                        <a14:backgroundMark x1="66974" y1="77322" x2="69278" y2="77049"/>
                        <a14:backgroundMark x1="84793" y1="39617" x2="84793" y2="39617"/>
                        <a14:backgroundMark x1="81874" y1="35246" x2="81874" y2="35246"/>
                        <a14:backgroundMark x1="79109" y1="30328" x2="79109" y2="30328"/>
                        <a14:backgroundMark x1="76037" y1="24590" x2="76037" y2="24590"/>
                        <a14:backgroundMark x1="74194" y1="21858" x2="74194" y2="21858"/>
                        <a14:backgroundMark x1="9217" y1="49454" x2="9217" y2="49454"/>
                      </a14:backgroundRemoval>
                    </a14:imgEffect>
                  </a14:imgLayer>
                </a14:imgProps>
              </a:ext>
              <a:ext uri="{28A0092B-C50C-407E-A947-70E740481C1C}">
                <a14:useLocalDpi xmlns:a14="http://schemas.microsoft.com/office/drawing/2010/main" val="0"/>
              </a:ext>
            </a:extLst>
          </a:blip>
          <a:srcRect r="35369"/>
          <a:stretch/>
        </p:blipFill>
        <p:spPr bwMode="auto">
          <a:xfrm rot="20170261">
            <a:off x="-385982" y="1084598"/>
            <a:ext cx="11387279" cy="6632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Speech Bubble: Rectangle with Corners Rounded 18">
            <a:extLst>
              <a:ext uri="{FF2B5EF4-FFF2-40B4-BE49-F238E27FC236}">
                <a16:creationId xmlns:a16="http://schemas.microsoft.com/office/drawing/2014/main" id="{802CE54E-B077-4474-BD4C-F60B9F02BDB3}"/>
              </a:ext>
            </a:extLst>
          </p:cNvPr>
          <p:cNvSpPr/>
          <p:nvPr/>
        </p:nvSpPr>
        <p:spPr>
          <a:xfrm>
            <a:off x="113081" y="1435100"/>
            <a:ext cx="3280688" cy="2493163"/>
          </a:xfrm>
          <a:prstGeom prst="wedgeRoundRectCallout">
            <a:avLst>
              <a:gd name="adj1" fmla="val -15877"/>
              <a:gd name="adj2" fmla="val 69527"/>
              <a:gd name="adj3" fmla="val 16667"/>
            </a:avLst>
          </a:prstGeom>
          <a:solidFill>
            <a:srgbClr val="B7DBFF"/>
          </a:solidFill>
          <a:ln w="762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500" b="0" i="0" u="none" strike="noStrike" kern="1200" cap="none" spc="0" normalizeH="0" baseline="0" noProof="0" dirty="0">
                <a:ln>
                  <a:noFill/>
                </a:ln>
                <a:solidFill>
                  <a:prstClr val="black"/>
                </a:solidFill>
                <a:effectLst/>
                <a:uLnTx/>
                <a:uFillTx/>
                <a:latin typeface="SassoonPrimaryInfant" pitchFamily="2" charset="0"/>
                <a:ea typeface="+mn-ea"/>
                <a:cs typeface="+mn-cs"/>
              </a:rPr>
              <a:t>Can you remember my words? Don’t forget these ones are tricky so you can’t sound them out. </a:t>
            </a:r>
            <a:br>
              <a:rPr kumimoji="0" lang="en-US" sz="2500" b="0" i="0" u="none" strike="noStrike" kern="1200" cap="none" spc="0" normalizeH="0" baseline="0" noProof="0" dirty="0">
                <a:ln>
                  <a:noFill/>
                </a:ln>
                <a:solidFill>
                  <a:prstClr val="black"/>
                </a:solidFill>
                <a:effectLst/>
                <a:uLnTx/>
                <a:uFillTx/>
                <a:latin typeface="SassoonPrimaryInfant" pitchFamily="2" charset="0"/>
                <a:ea typeface="+mn-ea"/>
                <a:cs typeface="+mn-cs"/>
              </a:rPr>
            </a:br>
            <a:r>
              <a:rPr kumimoji="0" lang="en-US" sz="2500" b="0" i="0" u="none" strike="noStrike" kern="1200" cap="none" spc="0" normalizeH="0" baseline="0" noProof="0" dirty="0">
                <a:ln>
                  <a:noFill/>
                </a:ln>
                <a:solidFill>
                  <a:prstClr val="black"/>
                </a:solidFill>
                <a:effectLst/>
                <a:uLnTx/>
                <a:uFillTx/>
                <a:latin typeface="SassoonPrimaryInfant" pitchFamily="2" charset="0"/>
                <a:ea typeface="+mn-ea"/>
                <a:cs typeface="+mn-cs"/>
              </a:rPr>
              <a:t>Get ready…</a:t>
            </a:r>
            <a:endParaRPr kumimoji="0" lang="en-GB" sz="2500" b="0" i="0" u="none" strike="noStrike" kern="1200" cap="none" spc="0" normalizeH="0" baseline="0" noProof="0" dirty="0">
              <a:ln>
                <a:noFill/>
              </a:ln>
              <a:solidFill>
                <a:prstClr val="black"/>
              </a:solidFill>
              <a:effectLst/>
              <a:uLnTx/>
              <a:uFillTx/>
              <a:latin typeface="SassoonPrimaryInfant" pitchFamily="2" charset="0"/>
              <a:ea typeface="+mn-ea"/>
              <a:cs typeface="+mn-cs"/>
            </a:endParaRPr>
          </a:p>
        </p:txBody>
      </p:sp>
      <p:pic>
        <p:nvPicPr>
          <p:cNvPr id="3" name="Picture 2">
            <a:extLst>
              <a:ext uri="{FF2B5EF4-FFF2-40B4-BE49-F238E27FC236}">
                <a16:creationId xmlns:a16="http://schemas.microsoft.com/office/drawing/2014/main" id="{7633EAC4-7821-4172-A4A3-7DD13C190A27}"/>
              </a:ext>
            </a:extLst>
          </p:cNvPr>
          <p:cNvPicPr>
            <a:picLocks noChangeAspect="1"/>
          </p:cNvPicPr>
          <p:nvPr/>
        </p:nvPicPr>
        <p:blipFill>
          <a:blip r:embed="rId5"/>
          <a:stretch>
            <a:fillRect/>
          </a:stretch>
        </p:blipFill>
        <p:spPr>
          <a:xfrm>
            <a:off x="4211960" y="1634167"/>
            <a:ext cx="1719618" cy="2095027"/>
          </a:xfrm>
          <a:prstGeom prst="rect">
            <a:avLst/>
          </a:prstGeom>
        </p:spPr>
      </p:pic>
      <p:pic>
        <p:nvPicPr>
          <p:cNvPr id="8" name="Picture 7">
            <a:extLst>
              <a:ext uri="{FF2B5EF4-FFF2-40B4-BE49-F238E27FC236}">
                <a16:creationId xmlns:a16="http://schemas.microsoft.com/office/drawing/2014/main" id="{67381F39-AA0F-43CB-B732-6F9554BD9725}"/>
              </a:ext>
            </a:extLst>
          </p:cNvPr>
          <p:cNvPicPr/>
          <p:nvPr/>
        </p:nvPicPr>
        <p:blipFill rotWithShape="1">
          <a:blip r:embed="rId6" cstate="print">
            <a:extLst>
              <a:ext uri="{BEBA8EAE-BF5A-486C-A8C5-ECC9F3942E4B}">
                <a14:imgProps xmlns:a14="http://schemas.microsoft.com/office/drawing/2010/main">
                  <a14:imgLayer r:embed="rId7">
                    <a14:imgEffect>
                      <a14:backgroundRemoval t="2655" b="98407" l="8861" r="91646">
                        <a14:foregroundMark x1="38987" y1="6195" x2="38987" y2="6195"/>
                        <a14:foregroundMark x1="42785" y1="2655" x2="42785" y2="2655"/>
                        <a14:foregroundMark x1="35190" y1="33805" x2="56456" y2="36283"/>
                        <a14:foregroundMark x1="64810" y1="31504" x2="67848" y2="46726"/>
                        <a14:foregroundMark x1="67848" y1="46726" x2="73924" y2="66195"/>
                        <a14:foregroundMark x1="73924" y1="66195" x2="73924" y2="66726"/>
                        <a14:foregroundMark x1="72405" y1="68496" x2="72405" y2="75044"/>
                        <a14:foregroundMark x1="69249" y1="74588" x2="71646" y2="75752"/>
                        <a14:foregroundMark x1="82785" y1="87257" x2="82785" y2="87257"/>
                        <a14:foregroundMark x1="86582" y1="60000" x2="78987" y2="48496"/>
                        <a14:foregroundMark x1="90886" y1="60354" x2="90886" y2="60354"/>
                        <a14:foregroundMark x1="90886" y1="60354" x2="89620" y2="58761"/>
                        <a14:foregroundMark x1="89367" y1="62478" x2="89367" y2="62478"/>
                        <a14:foregroundMark x1="62532" y1="59292" x2="59491" y2="66342"/>
                        <a14:foregroundMark x1="45367" y1="62967" x2="22532" y2="42478"/>
                        <a14:foregroundMark x1="22532" y1="42478" x2="21772" y2="39823"/>
                        <a14:foregroundMark x1="8861" y1="40000" x2="8861" y2="40000"/>
                        <a14:foregroundMark x1="9873" y1="62478" x2="16709" y2="49912"/>
                        <a14:foregroundMark x1="17975" y1="45664" x2="30756" y2="60381"/>
                        <a14:foregroundMark x1="12911" y1="46372" x2="18228" y2="46726"/>
                        <a14:foregroundMark x1="25228" y1="85843" x2="27089" y2="85133"/>
                        <a14:foregroundMark x1="24304" y1="86195" x2="25070" y2="85903"/>
                        <a14:foregroundMark x1="43038" y1="93628" x2="43038" y2="93628"/>
                        <a14:foregroundMark x1="38987" y1="92566" x2="47848" y2="90619"/>
                        <a14:foregroundMark x1="47848" y1="90619" x2="48101" y2="90265"/>
                        <a14:foregroundMark x1="37468" y1="93451" x2="42025" y2="95221"/>
                        <a14:foregroundMark x1="37999" y1="72566" x2="37932" y2="72256"/>
                        <a14:foregroundMark x1="38152" y1="73274" x2="37999" y2="72566"/>
                        <a14:foregroundMark x1="38228" y1="73628" x2="38152" y2="73274"/>
                        <a14:foregroundMark x1="25529" y1="61423" x2="26835" y2="64071"/>
                        <a14:foregroundMark x1="24304" y1="58938" x2="24710" y2="59762"/>
                        <a14:foregroundMark x1="21772" y1="61416" x2="24304" y2="59469"/>
                        <a14:foregroundMark x1="25570" y1="65133" x2="26913" y2="62942"/>
                        <a14:foregroundMark x1="25316" y1="66195" x2="26329" y2="64248"/>
                        <a14:foregroundMark x1="24304" y1="63009" x2="24810" y2="60531"/>
                        <a14:foregroundMark x1="91646" y1="78230" x2="91646" y2="78230"/>
                        <a14:foregroundMark x1="30127" y1="90265" x2="30127" y2="90265"/>
                        <a14:foregroundMark x1="60253" y1="92920" x2="60253" y2="92920"/>
                        <a14:foregroundMark x1="59494" y1="92920" x2="63291" y2="87788"/>
                        <a14:foregroundMark x1="43544" y1="98407" x2="50886" y2="97699"/>
                        <a14:foregroundMark x1="57215" y1="95752" x2="59241" y2="93982"/>
                        <a14:foregroundMark x1="54937" y1="97345" x2="58734" y2="93982"/>
                        <a14:foregroundMark x1="56456" y1="96637" x2="58734" y2="94159"/>
                        <a14:foregroundMark x1="56456" y1="96283" x2="60000" y2="93628"/>
                        <a14:backgroundMark x1="82532" y1="63186" x2="82532" y2="63186"/>
                        <a14:backgroundMark x1="67848" y1="93451" x2="67848" y2="93451"/>
                        <a14:backgroundMark x1="70127" y1="94513" x2="90380" y2="96283"/>
                        <a14:backgroundMark x1="81266" y1="62478" x2="81266" y2="62478"/>
                        <a14:backgroundMark x1="81519" y1="61416" x2="81519" y2="61416"/>
                        <a14:backgroundMark x1="81266" y1="60531" x2="81266" y2="60531"/>
                        <a14:backgroundMark x1="80506" y1="59292" x2="80506" y2="59292"/>
                        <a14:backgroundMark x1="66582" y1="86903" x2="66582" y2="86903"/>
                        <a14:backgroundMark x1="65823" y1="86018" x2="65823" y2="86018"/>
                        <a14:backgroundMark x1="33924" y1="73274" x2="33924" y2="73274"/>
                        <a14:backgroundMark x1="29367" y1="74513" x2="34430" y2="70619"/>
                        <a14:backgroundMark x1="37975" y1="69912" x2="44810" y2="69027"/>
                        <a14:backgroundMark x1="57215" y1="71327" x2="64304" y2="72566"/>
                        <a14:backgroundMark x1="62785" y1="72566" x2="54177" y2="69204"/>
                        <a14:backgroundMark x1="50633" y1="69204" x2="52911" y2="69204"/>
                        <a14:backgroundMark x1="44304" y1="69912" x2="64304" y2="69912"/>
                        <a14:backgroundMark x1="42025" y1="69204" x2="27089" y2="69558"/>
                        <a14:backgroundMark x1="27089" y1="76814" x2="34430" y2="69204"/>
                        <a14:backgroundMark x1="26329" y1="81239" x2="26329" y2="81239"/>
                        <a14:backgroundMark x1="26329" y1="83540" x2="28354" y2="74159"/>
                        <a14:backgroundMark x1="26835" y1="86372" x2="26835" y2="83186"/>
                        <a14:backgroundMark x1="64051" y1="77168" x2="68354" y2="82832"/>
                        <a14:backgroundMark x1="33165" y1="70973" x2="24557" y2="69027"/>
                        <a14:backgroundMark x1="29367" y1="69027" x2="23291" y2="71327"/>
                        <a14:backgroundMark x1="25570" y1="74867" x2="30633" y2="69558"/>
                        <a14:backgroundMark x1="28354" y1="69204" x2="34430" y2="69204"/>
                        <a14:backgroundMark x1="40506" y1="69204" x2="69114" y2="68673"/>
                        <a14:backgroundMark x1="65570" y1="69027" x2="67342" y2="74867"/>
                        <a14:backgroundMark x1="64810" y1="70619" x2="29620" y2="62301"/>
                        <a14:backgroundMark x1="29620" y1="62301" x2="26329" y2="62301"/>
                        <a14:backgroundMark x1="29367" y1="67257" x2="37468" y2="68319"/>
                        <a14:backgroundMark x1="35190" y1="63717" x2="51646" y2="67257"/>
                        <a14:backgroundMark x1="33671" y1="72920" x2="37468" y2="71327"/>
                        <a14:backgroundMark x1="37975" y1="72212" x2="37975" y2="72212"/>
                        <a14:backgroundMark x1="36962" y1="72212" x2="36962" y2="72212"/>
                        <a14:backgroundMark x1="36962" y1="72212" x2="36962" y2="72212"/>
                        <a14:backgroundMark x1="36962" y1="72566" x2="36962" y2="72566"/>
                        <a14:backgroundMark x1="53165" y1="70265" x2="57215" y2="71504"/>
                      </a14:backgroundRemoval>
                    </a14:imgEffect>
                    <a14:imgEffect>
                      <a14:brightnessContrast bright="40000" contrast="-40000"/>
                    </a14:imgEffect>
                  </a14:imgLayer>
                </a14:imgProps>
              </a:ext>
              <a:ext uri="{28A0092B-C50C-407E-A947-70E740481C1C}">
                <a14:useLocalDpi xmlns:a14="http://schemas.microsoft.com/office/drawing/2010/main" val="0"/>
              </a:ext>
            </a:extLst>
          </a:blip>
          <a:srcRect l="26614" t="68151" r="33582"/>
          <a:stretch/>
        </p:blipFill>
        <p:spPr>
          <a:xfrm>
            <a:off x="1276787" y="5847278"/>
            <a:ext cx="503904" cy="487565"/>
          </a:xfrm>
          <a:prstGeom prst="rect">
            <a:avLst/>
          </a:prstGeom>
        </p:spPr>
      </p:pic>
      <p:pic>
        <p:nvPicPr>
          <p:cNvPr id="11" name="Picture 10">
            <a:extLst>
              <a:ext uri="{FF2B5EF4-FFF2-40B4-BE49-F238E27FC236}">
                <a16:creationId xmlns:a16="http://schemas.microsoft.com/office/drawing/2014/main" id="{F3C18C69-1A30-4448-89FD-1724BA750D73}"/>
              </a:ext>
            </a:extLst>
          </p:cNvPr>
          <p:cNvPicPr/>
          <p:nvPr/>
        </p:nvPicPr>
        <p:blipFill>
          <a:blip r:embed="rId8">
            <a:extLst>
              <a:ext uri="{BEBA8EAE-BF5A-486C-A8C5-ECC9F3942E4B}">
                <a14:imgProps xmlns:a14="http://schemas.microsoft.com/office/drawing/2010/main">
                  <a14:imgLayer r:embed="rId9">
                    <a14:imgEffect>
                      <a14:backgroundRemoval t="1880" b="96429" l="7399" r="89499">
                        <a14:foregroundMark x1="45346" y1="1880" x2="45346" y2="1880"/>
                        <a14:foregroundMark x1="36993" y1="37218" x2="55370" y2="37782"/>
                        <a14:foregroundMark x1="55370" y1="37782" x2="61337" y2="37030"/>
                        <a14:foregroundMark x1="61575" y1="37030" x2="65155" y2="43421"/>
                        <a14:foregroundMark x1="65155" y1="43421" x2="66826" y2="44737"/>
                        <a14:foregroundMark x1="37470" y1="35338" x2="39379" y2="43985"/>
                        <a14:foregroundMark x1="8115" y1="44549" x2="8115" y2="44549"/>
                        <a14:foregroundMark x1="7637" y1="67857" x2="8592" y2="60714"/>
                        <a14:foregroundMark x1="14081" y1="51692" x2="14081" y2="51692"/>
                        <a14:foregroundMark x1="12172" y1="51880" x2="12172" y2="51880"/>
                        <a14:foregroundMark x1="14558" y1="49436" x2="14558" y2="49436"/>
                        <a14:foregroundMark x1="16468" y1="50188" x2="16468" y2="50188"/>
                        <a14:foregroundMark x1="81623" y1="56955" x2="86158" y2="64286"/>
                        <a14:foregroundMark x1="86158" y1="64286" x2="86396" y2="64474"/>
                        <a14:foregroundMark x1="89499" y1="68233" x2="85203" y2="65789"/>
                        <a14:foregroundMark x1="84487" y1="53195" x2="82339" y2="49812"/>
                        <a14:foregroundMark x1="24105" y1="87218" x2="30788" y2="83083"/>
                        <a14:foregroundMark x1="15990" y1="86278" x2="31742" y2="76880"/>
                        <a14:foregroundMark x1="20286" y1="89850" x2="30788" y2="85338"/>
                        <a14:foregroundMark x1="22196" y1="93985" x2="33652" y2="87218"/>
                        <a14:foregroundMark x1="25060" y1="94925" x2="29833" y2="93421"/>
                        <a14:foregroundMark x1="24344" y1="96429" x2="27924" y2="96429"/>
                        <a14:foregroundMark x1="30310" y1="95113" x2="39141" y2="86466"/>
                        <a14:foregroundMark x1="40573" y1="87594" x2="42959" y2="88158"/>
                        <a14:foregroundMark x1="44391" y1="88910" x2="48210" y2="89474"/>
                        <a14:foregroundMark x1="51790" y1="90226" x2="51790" y2="90226"/>
                        <a14:foregroundMark x1="62291" y1="88722" x2="62291" y2="88722"/>
                        <a14:foregroundMark x1="62291" y1="84962" x2="83055" y2="93233"/>
                        <a14:foregroundMark x1="76611" y1="74248" x2="76611" y2="74248"/>
                        <a14:foregroundMark x1="77804" y1="73308" x2="77804" y2="73308"/>
                        <a14:foregroundMark x1="76372" y1="75752" x2="76372" y2="75752"/>
                        <a14:foregroundMark x1="76850" y1="76880" x2="76850" y2="76880"/>
                        <a14:backgroundMark x1="76372" y1="99248" x2="76372" y2="99248"/>
                        <a14:backgroundMark x1="81623" y1="69361" x2="81623" y2="69361"/>
                        <a14:backgroundMark x1="84248" y1="99060" x2="84248" y2="99060"/>
                      </a14:backgroundRemoval>
                    </a14:imgEffect>
                  </a14:imgLayer>
                </a14:imgProps>
              </a:ext>
              <a:ext uri="{28A0092B-C50C-407E-A947-70E740481C1C}">
                <a14:useLocalDpi xmlns:a14="http://schemas.microsoft.com/office/drawing/2010/main" val="0"/>
              </a:ext>
            </a:extLst>
          </a:blip>
          <a:stretch>
            <a:fillRect/>
          </a:stretch>
        </p:blipFill>
        <p:spPr>
          <a:xfrm>
            <a:off x="-149293" y="4447013"/>
            <a:ext cx="1785448" cy="2258642"/>
          </a:xfrm>
          <a:prstGeom prst="rect">
            <a:avLst/>
          </a:prstGeom>
        </p:spPr>
      </p:pic>
      <p:pic>
        <p:nvPicPr>
          <p:cNvPr id="12" name="Picture 11">
            <a:extLst>
              <a:ext uri="{FF2B5EF4-FFF2-40B4-BE49-F238E27FC236}">
                <a16:creationId xmlns:a16="http://schemas.microsoft.com/office/drawing/2014/main" id="{BC6865AA-5622-422F-826B-3A2A69E38B10}"/>
              </a:ext>
            </a:extLst>
          </p:cNvPr>
          <p:cNvPicPr/>
          <p:nvPr/>
        </p:nvPicPr>
        <p:blipFill>
          <a:blip r:embed="rId10">
            <a:extLst>
              <a:ext uri="{BEBA8EAE-BF5A-486C-A8C5-ECC9F3942E4B}">
                <a14:imgProps xmlns:a14="http://schemas.microsoft.com/office/drawing/2010/main">
                  <a14:imgLayer r:embed="rId11">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7364348" y="5021361"/>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Oval 9">
            <a:extLst>
              <a:ext uri="{FF2B5EF4-FFF2-40B4-BE49-F238E27FC236}">
                <a16:creationId xmlns:a16="http://schemas.microsoft.com/office/drawing/2014/main" id="{04F86D7D-A8C6-49F2-A4BC-306FBA5A05BD}"/>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descr="Logo, company name&#10;&#10;Description automatically generated">
            <a:extLst>
              <a:ext uri="{FF2B5EF4-FFF2-40B4-BE49-F238E27FC236}">
                <a16:creationId xmlns:a16="http://schemas.microsoft.com/office/drawing/2014/main" id="{281EA154-5C50-4194-ACA5-8426AC54308F}"/>
              </a:ext>
            </a:extLst>
          </p:cNvPr>
          <p:cNvPicPr/>
          <p:nvPr/>
        </p:nvPicPr>
        <p:blipFill>
          <a:blip r:embed="rId12" cstate="print">
            <a:extLst>
              <a:ext uri="{28A0092B-C50C-407E-A947-70E740481C1C}">
                <a14:useLocalDpi xmlns:a14="http://schemas.microsoft.com/office/drawing/2010/main" val="0"/>
              </a:ext>
            </a:extLst>
          </a:blip>
          <a:stretch>
            <a:fillRect/>
          </a:stretch>
        </p:blipFill>
        <p:spPr>
          <a:xfrm>
            <a:off x="4136622" y="1629884"/>
            <a:ext cx="1870293" cy="2099310"/>
          </a:xfrm>
          <a:prstGeom prst="rect">
            <a:avLst/>
          </a:prstGeom>
        </p:spPr>
      </p:pic>
    </p:spTree>
    <p:extLst>
      <p:ext uri="{BB962C8B-B14F-4D97-AF65-F5344CB8AC3E}">
        <p14:creationId xmlns:p14="http://schemas.microsoft.com/office/powerpoint/2010/main" val="2702629127"/>
      </p:ext>
    </p:extLst>
  </p:cSld>
  <p:clrMapOvr>
    <a:masterClrMapping/>
  </p:clrMapOvr>
  <mc:AlternateContent xmlns:mc="http://schemas.openxmlformats.org/markup-compatibility/2006" xmlns:p14="http://schemas.microsoft.com/office/powerpoint/2010/main">
    <mc:Choice Requires="p14">
      <p:transition spd="slow" p14:dur="2000" advTm="33583"/>
    </mc:Choice>
    <mc:Fallback xmlns="">
      <p:transition spd="slow" advTm="335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nodeType="clickEffect">
                                  <p:stCondLst>
                                    <p:cond delay="0"/>
                                  </p:stCondLst>
                                  <p:childTnLst>
                                    <p:set>
                                      <p:cBhvr>
                                        <p:cTn id="19" dur="1" fill="hold">
                                          <p:stCondLst>
                                            <p:cond delay="0"/>
                                          </p:stCondLst>
                                        </p:cTn>
                                        <p:tgtEl>
                                          <p:spTgt spid="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2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2" fill="hold" nodeType="clickEffect">
                                  <p:stCondLst>
                                    <p:cond delay="0"/>
                                  </p:stCondLst>
                                  <p:childTnLst>
                                    <p:animEffect transition="out" filter="wipe(right)">
                                      <p:cBhvr>
                                        <p:cTn id="31" dur="500"/>
                                        <p:tgtEl>
                                          <p:spTgt spid="20"/>
                                        </p:tgtEl>
                                      </p:cBhvr>
                                    </p:animEffect>
                                    <p:set>
                                      <p:cBhvr>
                                        <p:cTn id="32"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60B8594B-322A-4325-934B-E136632CC951}"/>
              </a:ext>
            </a:extLst>
          </p:cNvPr>
          <p:cNvSpPr/>
          <p:nvPr/>
        </p:nvSpPr>
        <p:spPr>
          <a:xfrm>
            <a:off x="1274760" y="4845145"/>
            <a:ext cx="3651608" cy="1052092"/>
          </a:xfrm>
          <a:prstGeom prst="wedgeRoundRectCallout">
            <a:avLst>
              <a:gd name="adj1" fmla="val 62857"/>
              <a:gd name="adj2" fmla="val 33060"/>
              <a:gd name="adj3" fmla="val 16667"/>
            </a:avLst>
          </a:prstGeom>
          <a:solidFill>
            <a:srgbClr val="B7DBFF"/>
          </a:solidFill>
          <a:ln w="762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black"/>
                </a:solidFill>
                <a:effectLst/>
                <a:uLnTx/>
                <a:uFillTx/>
                <a:latin typeface="SassoonPrimaryInfant" pitchFamily="2" charset="0"/>
                <a:ea typeface="+mn-ea"/>
                <a:cs typeface="+mn-cs"/>
              </a:rPr>
              <a:t>Can you remember our sounds?</a:t>
            </a:r>
            <a:endParaRPr kumimoji="0" lang="en-GB" sz="2200" b="0" i="0" u="none" strike="noStrike" kern="1200" cap="none" spc="0" normalizeH="0" baseline="0" noProof="0" dirty="0">
              <a:ln>
                <a:noFill/>
              </a:ln>
              <a:solidFill>
                <a:prstClr val="black"/>
              </a:solidFill>
              <a:effectLst/>
              <a:uLnTx/>
              <a:uFillTx/>
              <a:latin typeface="SassoonPrimaryInfant" pitchFamily="2" charset="0"/>
              <a:ea typeface="+mn-ea"/>
              <a:cs typeface="+mn-cs"/>
            </a:endParaRPr>
          </a:p>
        </p:txBody>
      </p:sp>
      <p:pic>
        <p:nvPicPr>
          <p:cNvPr id="8" name="Picture 7">
            <a:extLst>
              <a:ext uri="{FF2B5EF4-FFF2-40B4-BE49-F238E27FC236}">
                <a16:creationId xmlns:a16="http://schemas.microsoft.com/office/drawing/2014/main" id="{EFC7DB96-4394-4A85-B116-DC63FA984E22}"/>
              </a:ext>
            </a:extLst>
          </p:cNvPr>
          <p:cNvPicPr>
            <a:picLocks noChangeAspect="1"/>
          </p:cNvPicPr>
          <p:nvPr/>
        </p:nvPicPr>
        <p:blipFill>
          <a:blip r:embed="rId2"/>
          <a:stretch>
            <a:fillRect/>
          </a:stretch>
        </p:blipFill>
        <p:spPr>
          <a:xfrm>
            <a:off x="2897232" y="960763"/>
            <a:ext cx="3613439" cy="3714750"/>
          </a:xfrm>
          <a:prstGeom prst="rect">
            <a:avLst/>
          </a:prstGeom>
        </p:spPr>
      </p:pic>
      <p:pic>
        <p:nvPicPr>
          <p:cNvPr id="11" name="Picture 10">
            <a:extLst>
              <a:ext uri="{FF2B5EF4-FFF2-40B4-BE49-F238E27FC236}">
                <a16:creationId xmlns:a16="http://schemas.microsoft.com/office/drawing/2014/main" id="{5B29B3C3-0414-48CE-887B-1AB639FC5917}"/>
              </a:ext>
            </a:extLst>
          </p:cNvPr>
          <p:cNvPicPr>
            <a:picLocks noChangeAspect="1"/>
          </p:cNvPicPr>
          <p:nvPr/>
        </p:nvPicPr>
        <p:blipFill>
          <a:blip r:embed="rId3"/>
          <a:stretch>
            <a:fillRect/>
          </a:stretch>
        </p:blipFill>
        <p:spPr>
          <a:xfrm>
            <a:off x="2876970" y="960763"/>
            <a:ext cx="3633701" cy="3714750"/>
          </a:xfrm>
          <a:prstGeom prst="rect">
            <a:avLst/>
          </a:prstGeom>
        </p:spPr>
      </p:pic>
      <p:pic>
        <p:nvPicPr>
          <p:cNvPr id="13" name="Picture 12">
            <a:extLst>
              <a:ext uri="{FF2B5EF4-FFF2-40B4-BE49-F238E27FC236}">
                <a16:creationId xmlns:a16="http://schemas.microsoft.com/office/drawing/2014/main" id="{84F6C5FA-5D65-4650-9C2B-3389550B7FCA}"/>
              </a:ext>
            </a:extLst>
          </p:cNvPr>
          <p:cNvPicPr>
            <a:picLocks noChangeAspect="1"/>
          </p:cNvPicPr>
          <p:nvPr/>
        </p:nvPicPr>
        <p:blipFill>
          <a:blip r:embed="rId4"/>
          <a:stretch>
            <a:fillRect/>
          </a:stretch>
        </p:blipFill>
        <p:spPr>
          <a:xfrm>
            <a:off x="2883723" y="960763"/>
            <a:ext cx="3620193" cy="3714750"/>
          </a:xfrm>
          <a:prstGeom prst="rect">
            <a:avLst/>
          </a:prstGeom>
        </p:spPr>
      </p:pic>
      <p:pic>
        <p:nvPicPr>
          <p:cNvPr id="16" name="Picture 15">
            <a:extLst>
              <a:ext uri="{FF2B5EF4-FFF2-40B4-BE49-F238E27FC236}">
                <a16:creationId xmlns:a16="http://schemas.microsoft.com/office/drawing/2014/main" id="{24F7274A-E296-4A67-B7FC-D098242F3880}"/>
              </a:ext>
            </a:extLst>
          </p:cNvPr>
          <p:cNvPicPr>
            <a:picLocks noChangeAspect="1"/>
          </p:cNvPicPr>
          <p:nvPr/>
        </p:nvPicPr>
        <p:blipFill>
          <a:blip r:embed="rId5"/>
          <a:stretch>
            <a:fillRect/>
          </a:stretch>
        </p:blipFill>
        <p:spPr>
          <a:xfrm>
            <a:off x="2883808" y="960763"/>
            <a:ext cx="3620364" cy="3714750"/>
          </a:xfrm>
          <a:prstGeom prst="rect">
            <a:avLst/>
          </a:prstGeom>
        </p:spPr>
      </p:pic>
      <p:pic>
        <p:nvPicPr>
          <p:cNvPr id="18" name="Picture 17">
            <a:extLst>
              <a:ext uri="{FF2B5EF4-FFF2-40B4-BE49-F238E27FC236}">
                <a16:creationId xmlns:a16="http://schemas.microsoft.com/office/drawing/2014/main" id="{5D632947-A8ED-4314-B17B-53027CFA5686}"/>
              </a:ext>
            </a:extLst>
          </p:cNvPr>
          <p:cNvPicPr>
            <a:picLocks noChangeAspect="1"/>
          </p:cNvPicPr>
          <p:nvPr/>
        </p:nvPicPr>
        <p:blipFill>
          <a:blip r:embed="rId6"/>
          <a:stretch>
            <a:fillRect/>
          </a:stretch>
        </p:blipFill>
        <p:spPr>
          <a:xfrm>
            <a:off x="2897232" y="976565"/>
            <a:ext cx="3606684" cy="3698948"/>
          </a:xfrm>
          <a:prstGeom prst="rect">
            <a:avLst/>
          </a:prstGeom>
        </p:spPr>
      </p:pic>
      <p:pic>
        <p:nvPicPr>
          <p:cNvPr id="19" name="Picture 18">
            <a:extLst>
              <a:ext uri="{FF2B5EF4-FFF2-40B4-BE49-F238E27FC236}">
                <a16:creationId xmlns:a16="http://schemas.microsoft.com/office/drawing/2014/main" id="{CE8CFF00-EC1A-481D-806E-DDDD2BA0AD8E}"/>
              </a:ext>
            </a:extLst>
          </p:cNvPr>
          <p:cNvPicPr>
            <a:picLocks noChangeAspect="1"/>
          </p:cNvPicPr>
          <p:nvPr/>
        </p:nvPicPr>
        <p:blipFill>
          <a:blip r:embed="rId7"/>
          <a:stretch>
            <a:fillRect/>
          </a:stretch>
        </p:blipFill>
        <p:spPr>
          <a:xfrm>
            <a:off x="2920509" y="960763"/>
            <a:ext cx="3613437" cy="3682764"/>
          </a:xfrm>
          <a:prstGeom prst="rect">
            <a:avLst/>
          </a:prstGeom>
        </p:spPr>
      </p:pic>
      <p:pic>
        <p:nvPicPr>
          <p:cNvPr id="22" name="Picture 21">
            <a:extLst>
              <a:ext uri="{FF2B5EF4-FFF2-40B4-BE49-F238E27FC236}">
                <a16:creationId xmlns:a16="http://schemas.microsoft.com/office/drawing/2014/main" id="{B2B15532-A144-4496-BDEB-D9F2F56B4650}"/>
              </a:ext>
            </a:extLst>
          </p:cNvPr>
          <p:cNvPicPr>
            <a:picLocks noChangeAspect="1"/>
          </p:cNvPicPr>
          <p:nvPr/>
        </p:nvPicPr>
        <p:blipFill>
          <a:blip r:embed="rId8"/>
          <a:stretch>
            <a:fillRect/>
          </a:stretch>
        </p:blipFill>
        <p:spPr>
          <a:xfrm>
            <a:off x="2917688" y="960763"/>
            <a:ext cx="3552261" cy="3643344"/>
          </a:xfrm>
          <a:prstGeom prst="rect">
            <a:avLst/>
          </a:prstGeom>
        </p:spPr>
      </p:pic>
      <p:pic>
        <p:nvPicPr>
          <p:cNvPr id="20" name="Picture 19">
            <a:extLst>
              <a:ext uri="{FF2B5EF4-FFF2-40B4-BE49-F238E27FC236}">
                <a16:creationId xmlns:a16="http://schemas.microsoft.com/office/drawing/2014/main" id="{80645CB4-9388-4A0A-AE21-ED989FCE6DC4}"/>
              </a:ext>
            </a:extLst>
          </p:cNvPr>
          <p:cNvPicPr>
            <a:picLocks noChangeAspect="1"/>
          </p:cNvPicPr>
          <p:nvPr/>
        </p:nvPicPr>
        <p:blipFill>
          <a:blip r:embed="rId9"/>
          <a:stretch>
            <a:fillRect/>
          </a:stretch>
        </p:blipFill>
        <p:spPr>
          <a:xfrm>
            <a:off x="2914869" y="1010768"/>
            <a:ext cx="3595800" cy="3667479"/>
          </a:xfrm>
          <a:prstGeom prst="rect">
            <a:avLst/>
          </a:prstGeom>
        </p:spPr>
      </p:pic>
      <p:pic>
        <p:nvPicPr>
          <p:cNvPr id="14" name="Picture 13">
            <a:extLst>
              <a:ext uri="{FF2B5EF4-FFF2-40B4-BE49-F238E27FC236}">
                <a16:creationId xmlns:a16="http://schemas.microsoft.com/office/drawing/2014/main" id="{40F24EE1-251C-4E64-9CE4-B5840A573767}"/>
              </a:ext>
            </a:extLst>
          </p:cNvPr>
          <p:cNvPicPr>
            <a:picLocks noChangeAspect="1"/>
          </p:cNvPicPr>
          <p:nvPr/>
        </p:nvPicPr>
        <p:blipFill>
          <a:blip r:embed="rId10"/>
          <a:stretch>
            <a:fillRect/>
          </a:stretch>
        </p:blipFill>
        <p:spPr>
          <a:xfrm>
            <a:off x="2897232" y="1010769"/>
            <a:ext cx="3613437" cy="3701264"/>
          </a:xfrm>
          <a:prstGeom prst="rect">
            <a:avLst/>
          </a:prstGeom>
        </p:spPr>
      </p:pic>
      <p:pic>
        <p:nvPicPr>
          <p:cNvPr id="17" name="Picture 16">
            <a:extLst>
              <a:ext uri="{FF2B5EF4-FFF2-40B4-BE49-F238E27FC236}">
                <a16:creationId xmlns:a16="http://schemas.microsoft.com/office/drawing/2014/main" id="{02718830-C724-43E2-B432-2E896CF0607F}"/>
              </a:ext>
            </a:extLst>
          </p:cNvPr>
          <p:cNvPicPr>
            <a:picLocks noChangeAspect="1"/>
          </p:cNvPicPr>
          <p:nvPr/>
        </p:nvPicPr>
        <p:blipFill>
          <a:blip r:embed="rId11"/>
          <a:stretch>
            <a:fillRect/>
          </a:stretch>
        </p:blipFill>
        <p:spPr>
          <a:xfrm>
            <a:off x="2876968" y="973831"/>
            <a:ext cx="3603571" cy="3691159"/>
          </a:xfrm>
          <a:prstGeom prst="rect">
            <a:avLst/>
          </a:prstGeom>
        </p:spPr>
      </p:pic>
      <p:pic>
        <p:nvPicPr>
          <p:cNvPr id="21" name="Picture 20">
            <a:extLst>
              <a:ext uri="{FF2B5EF4-FFF2-40B4-BE49-F238E27FC236}">
                <a16:creationId xmlns:a16="http://schemas.microsoft.com/office/drawing/2014/main" id="{AFC65852-DC01-47CF-A1E8-5A387CA65615}"/>
              </a:ext>
            </a:extLst>
          </p:cNvPr>
          <p:cNvPicPr>
            <a:picLocks noChangeAspect="1"/>
          </p:cNvPicPr>
          <p:nvPr/>
        </p:nvPicPr>
        <p:blipFill>
          <a:blip r:embed="rId12"/>
          <a:stretch>
            <a:fillRect/>
          </a:stretch>
        </p:blipFill>
        <p:spPr>
          <a:xfrm>
            <a:off x="2943761" y="1001325"/>
            <a:ext cx="3595825" cy="3679449"/>
          </a:xfrm>
          <a:prstGeom prst="rect">
            <a:avLst/>
          </a:prstGeom>
        </p:spPr>
      </p:pic>
      <p:pic>
        <p:nvPicPr>
          <p:cNvPr id="23" name="Picture 22">
            <a:extLst>
              <a:ext uri="{FF2B5EF4-FFF2-40B4-BE49-F238E27FC236}">
                <a16:creationId xmlns:a16="http://schemas.microsoft.com/office/drawing/2014/main" id="{DA2995E5-C617-47B8-9E5E-A83E1FED4A52}"/>
              </a:ext>
            </a:extLst>
          </p:cNvPr>
          <p:cNvPicPr>
            <a:picLocks noChangeAspect="1"/>
          </p:cNvPicPr>
          <p:nvPr/>
        </p:nvPicPr>
        <p:blipFill>
          <a:blip r:embed="rId13"/>
          <a:stretch>
            <a:fillRect/>
          </a:stretch>
        </p:blipFill>
        <p:spPr>
          <a:xfrm>
            <a:off x="2907098" y="1005506"/>
            <a:ext cx="3552260" cy="3642571"/>
          </a:xfrm>
          <a:prstGeom prst="rect">
            <a:avLst/>
          </a:prstGeom>
        </p:spPr>
      </p:pic>
      <p:pic>
        <p:nvPicPr>
          <p:cNvPr id="24" name="Picture 23">
            <a:extLst>
              <a:ext uri="{FF2B5EF4-FFF2-40B4-BE49-F238E27FC236}">
                <a16:creationId xmlns:a16="http://schemas.microsoft.com/office/drawing/2014/main" id="{8C1C8134-BE7C-4AC1-9D7E-97A7DBE68C05}"/>
              </a:ext>
            </a:extLst>
          </p:cNvPr>
          <p:cNvPicPr/>
          <p:nvPr/>
        </p:nvPicPr>
        <p:blipFill>
          <a:blip r:embed="rId14">
            <a:extLst>
              <a:ext uri="{BEBA8EAE-BF5A-486C-A8C5-ECC9F3942E4B}">
                <a14:imgProps xmlns:a14="http://schemas.microsoft.com/office/drawing/2010/main">
                  <a14:imgLayer r:embed="rId15">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5458430" y="4995204"/>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Oval 24">
            <a:extLst>
              <a:ext uri="{FF2B5EF4-FFF2-40B4-BE49-F238E27FC236}">
                <a16:creationId xmlns:a16="http://schemas.microsoft.com/office/drawing/2014/main" id="{301AEB31-B011-4B8E-951D-BAC3A52A184B}"/>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46800843"/>
      </p:ext>
    </p:extLst>
  </p:cSld>
  <p:clrMapOvr>
    <a:masterClrMapping/>
  </p:clrMapOvr>
  <mc:AlternateContent xmlns:mc="http://schemas.openxmlformats.org/markup-compatibility/2006" xmlns:p14="http://schemas.microsoft.com/office/powerpoint/2010/main">
    <mc:Choice Requires="p14">
      <p:transition spd="slow" p14:dur="2000" advTm="33583"/>
    </mc:Choice>
    <mc:Fallback xmlns="">
      <p:transition spd="slow" advTm="335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11"/>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0"/>
                                  </p:stCondLst>
                                  <p:childTnLst>
                                    <p:set>
                                      <p:cBhvr>
                                        <p:cTn id="28" dur="1" fill="hold">
                                          <p:stCondLst>
                                            <p:cond delay="0"/>
                                          </p:stCondLst>
                                        </p:cTn>
                                        <p:tgtEl>
                                          <p:spTgt spid="16"/>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18"/>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9"/>
                                        </p:tgtEl>
                                        <p:attrNameLst>
                                          <p:attrName>style.visibility</p:attrName>
                                        </p:attrNameLst>
                                      </p:cBhvr>
                                      <p:to>
                                        <p:strVal val="hidden"/>
                                      </p:to>
                                    </p:set>
                                  </p:childTnLst>
                                </p:cTn>
                              </p:par>
                              <p:par>
                                <p:cTn id="41" presetID="1"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0"/>
                                          </p:stCondLst>
                                        </p:cTn>
                                        <p:tgtEl>
                                          <p:spTgt spid="22"/>
                                        </p:tgtEl>
                                        <p:attrNameLst>
                                          <p:attrName>style.visibility</p:attrName>
                                        </p:attrNameLst>
                                      </p:cBhvr>
                                      <p:to>
                                        <p:strVal val="hidden"/>
                                      </p:to>
                                    </p:set>
                                  </p:childTnLst>
                                </p:cTn>
                              </p:par>
                              <p:par>
                                <p:cTn id="47" presetID="1"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nodeType="clickEffect">
                                  <p:stCondLst>
                                    <p:cond delay="0"/>
                                  </p:stCondLst>
                                  <p:childTnLst>
                                    <p:set>
                                      <p:cBhvr>
                                        <p:cTn id="52" dur="1" fill="hold">
                                          <p:stCondLst>
                                            <p:cond delay="0"/>
                                          </p:stCondLst>
                                        </p:cTn>
                                        <p:tgtEl>
                                          <p:spTgt spid="20"/>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14"/>
                                        </p:tgtEl>
                                        <p:attrNameLst>
                                          <p:attrName>style.visibility</p:attrName>
                                        </p:attrNameLst>
                                      </p:cBhvr>
                                      <p:to>
                                        <p:strVal val="hidden"/>
                                      </p:to>
                                    </p:set>
                                  </p:childTnLst>
                                </p:cTn>
                              </p:par>
                              <p:par>
                                <p:cTn id="59" presetID="1"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xit" presetSubtype="0" fill="hold" nodeType="clickEffect">
                                  <p:stCondLst>
                                    <p:cond delay="0"/>
                                  </p:stCondLst>
                                  <p:childTnLst>
                                    <p:set>
                                      <p:cBhvr>
                                        <p:cTn id="64" dur="1" fill="hold">
                                          <p:stCondLst>
                                            <p:cond delay="0"/>
                                          </p:stCondLst>
                                        </p:cTn>
                                        <p:tgtEl>
                                          <p:spTgt spid="17"/>
                                        </p:tgtEl>
                                        <p:attrNameLst>
                                          <p:attrName>style.visibility</p:attrName>
                                        </p:attrNameLst>
                                      </p:cBhvr>
                                      <p:to>
                                        <p:strVal val="hidden"/>
                                      </p:to>
                                    </p:set>
                                  </p:childTnLst>
                                </p:cTn>
                              </p:par>
                              <p:par>
                                <p:cTn id="65" presetID="1" presetClass="entr" presetSubtype="0"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21"/>
                                        </p:tgtEl>
                                        <p:attrNameLst>
                                          <p:attrName>style.visibility</p:attrName>
                                        </p:attrNameLst>
                                      </p:cBhvr>
                                      <p:to>
                                        <p:strVal val="hidden"/>
                                      </p:to>
                                    </p:set>
                                  </p:childTnLst>
                                </p:cTn>
                              </p:par>
                              <p:par>
                                <p:cTn id="71" presetID="1" presetClass="entr" presetSubtype="0"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xit" presetSubtype="0" fill="hold" nodeType="clickEffect">
                                  <p:stCondLst>
                                    <p:cond delay="0"/>
                                  </p:stCondLst>
                                  <p:childTnLst>
                                    <p:set>
                                      <p:cBhvr>
                                        <p:cTn id="76"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aphicFrame>
        <p:nvGraphicFramePr>
          <p:cNvPr id="29" name="Table 29">
            <a:extLst>
              <a:ext uri="{FF2B5EF4-FFF2-40B4-BE49-F238E27FC236}">
                <a16:creationId xmlns:a16="http://schemas.microsoft.com/office/drawing/2014/main" id="{D5FAA7C8-63A6-4ED3-9BA6-DB172B8A8618}"/>
              </a:ext>
            </a:extLst>
          </p:cNvPr>
          <p:cNvGraphicFramePr>
            <a:graphicFrameLocks noGrp="1"/>
          </p:cNvGraphicFramePr>
          <p:nvPr/>
        </p:nvGraphicFramePr>
        <p:xfrm>
          <a:off x="1382424" y="1397000"/>
          <a:ext cx="6464061" cy="2371042"/>
        </p:xfrm>
        <a:graphic>
          <a:graphicData uri="http://schemas.openxmlformats.org/drawingml/2006/table">
            <a:tbl>
              <a:tblPr firstRow="1" bandRow="1">
                <a:tableStyleId>{5940675A-B579-460E-94D1-54222C63F5DA}</a:tableStyleId>
              </a:tblPr>
              <a:tblGrid>
                <a:gridCol w="2154687">
                  <a:extLst>
                    <a:ext uri="{9D8B030D-6E8A-4147-A177-3AD203B41FA5}">
                      <a16:colId xmlns:a16="http://schemas.microsoft.com/office/drawing/2014/main" val="43236376"/>
                    </a:ext>
                  </a:extLst>
                </a:gridCol>
                <a:gridCol w="2154687">
                  <a:extLst>
                    <a:ext uri="{9D8B030D-6E8A-4147-A177-3AD203B41FA5}">
                      <a16:colId xmlns:a16="http://schemas.microsoft.com/office/drawing/2014/main" val="2049422864"/>
                    </a:ext>
                  </a:extLst>
                </a:gridCol>
                <a:gridCol w="2154687">
                  <a:extLst>
                    <a:ext uri="{9D8B030D-6E8A-4147-A177-3AD203B41FA5}">
                      <a16:colId xmlns:a16="http://schemas.microsoft.com/office/drawing/2014/main" val="2778113463"/>
                    </a:ext>
                  </a:extLst>
                </a:gridCol>
              </a:tblGrid>
              <a:tr h="2371042">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778711850"/>
                  </a:ext>
                </a:extLst>
              </a:tr>
            </a:tbl>
          </a:graphicData>
        </a:graphic>
      </p:graphicFrame>
      <p:pic>
        <p:nvPicPr>
          <p:cNvPr id="31" name="Picture 30">
            <a:extLst>
              <a:ext uri="{FF2B5EF4-FFF2-40B4-BE49-F238E27FC236}">
                <a16:creationId xmlns:a16="http://schemas.microsoft.com/office/drawing/2014/main" id="{0D15CD3A-460C-4886-8087-F3CE8964BC00}"/>
              </a:ext>
            </a:extLst>
          </p:cNvPr>
          <p:cNvPicPr>
            <a:picLocks noChangeAspect="1"/>
          </p:cNvPicPr>
          <p:nvPr/>
        </p:nvPicPr>
        <p:blipFill>
          <a:blip r:embed="rId3"/>
          <a:stretch>
            <a:fillRect/>
          </a:stretch>
        </p:blipFill>
        <p:spPr>
          <a:xfrm>
            <a:off x="0" y="4326208"/>
            <a:ext cx="2724150" cy="2562225"/>
          </a:xfrm>
          <a:prstGeom prst="rect">
            <a:avLst/>
          </a:prstGeom>
        </p:spPr>
      </p:pic>
      <p:pic>
        <p:nvPicPr>
          <p:cNvPr id="8" name="Picture 7">
            <a:extLst>
              <a:ext uri="{FF2B5EF4-FFF2-40B4-BE49-F238E27FC236}">
                <a16:creationId xmlns:a16="http://schemas.microsoft.com/office/drawing/2014/main" id="{2764934B-1C3E-4AD0-8A33-8D82B149958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501655" y="780863"/>
            <a:ext cx="1003063" cy="2095547"/>
          </a:xfrm>
          <a:prstGeom prst="rect">
            <a:avLst/>
          </a:prstGeom>
        </p:spPr>
      </p:pic>
      <p:pic>
        <p:nvPicPr>
          <p:cNvPr id="17" name="Picture 16">
            <a:extLst>
              <a:ext uri="{FF2B5EF4-FFF2-40B4-BE49-F238E27FC236}">
                <a16:creationId xmlns:a16="http://schemas.microsoft.com/office/drawing/2014/main" id="{51159B27-653B-43B8-BF5A-7469029FE68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1864121" y="3002644"/>
            <a:ext cx="1157230" cy="1405208"/>
          </a:xfrm>
          <a:prstGeom prst="rect">
            <a:avLst/>
          </a:prstGeom>
        </p:spPr>
      </p:pic>
      <p:pic>
        <p:nvPicPr>
          <p:cNvPr id="21" name="Picture 20">
            <a:extLst>
              <a:ext uri="{FF2B5EF4-FFF2-40B4-BE49-F238E27FC236}">
                <a16:creationId xmlns:a16="http://schemas.microsoft.com/office/drawing/2014/main" id="{67C1DF33-E0F8-4B73-827F-860F55AC9019}"/>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284887" y="1792359"/>
            <a:ext cx="972085" cy="1716755"/>
          </a:xfrm>
          <a:prstGeom prst="rect">
            <a:avLst/>
          </a:prstGeom>
        </p:spPr>
      </p:pic>
      <p:pic>
        <p:nvPicPr>
          <p:cNvPr id="3" name="Picture 2">
            <a:extLst>
              <a:ext uri="{FF2B5EF4-FFF2-40B4-BE49-F238E27FC236}">
                <a16:creationId xmlns:a16="http://schemas.microsoft.com/office/drawing/2014/main" id="{E6CB62B0-CA8A-410C-BBFA-2A9420834B5D}"/>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3786938" y="-1023317"/>
            <a:ext cx="1149422" cy="2046633"/>
          </a:xfrm>
          <a:prstGeom prst="rect">
            <a:avLst/>
          </a:prstGeom>
        </p:spPr>
      </p:pic>
      <p:pic>
        <p:nvPicPr>
          <p:cNvPr id="5" name="Picture 4">
            <a:extLst>
              <a:ext uri="{FF2B5EF4-FFF2-40B4-BE49-F238E27FC236}">
                <a16:creationId xmlns:a16="http://schemas.microsoft.com/office/drawing/2014/main" id="{EB259254-97BE-44AA-8D33-42DDD5ABC73D}"/>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024701" y="-1343011"/>
            <a:ext cx="635619" cy="1734552"/>
          </a:xfrm>
          <a:prstGeom prst="rect">
            <a:avLst/>
          </a:prstGeom>
        </p:spPr>
      </p:pic>
      <p:sp>
        <p:nvSpPr>
          <p:cNvPr id="16" name="Speech Bubble: Oval 15">
            <a:extLst>
              <a:ext uri="{FF2B5EF4-FFF2-40B4-BE49-F238E27FC236}">
                <a16:creationId xmlns:a16="http://schemas.microsoft.com/office/drawing/2014/main" id="{682A72B9-0A6F-4FA0-B155-FCF3A9037F0B}"/>
              </a:ext>
            </a:extLst>
          </p:cNvPr>
          <p:cNvSpPr/>
          <p:nvPr/>
        </p:nvSpPr>
        <p:spPr>
          <a:xfrm>
            <a:off x="2286184" y="4683195"/>
            <a:ext cx="4823460" cy="1446435"/>
          </a:xfrm>
          <a:prstGeom prst="wedgeEllipseCallout">
            <a:avLst>
              <a:gd name="adj1" fmla="val 54876"/>
              <a:gd name="adj2" fmla="val 21402"/>
            </a:avLst>
          </a:prstGeom>
          <a:solidFill>
            <a:schemeClr val="bg1"/>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Let’s play a game. </a:t>
            </a:r>
            <a:endParaRPr lang="en-GB" sz="1400" dirty="0">
              <a:latin typeface="SassoonPrimaryInfant" pitchFamily="2" charset="0"/>
            </a:endParaRPr>
          </a:p>
        </p:txBody>
      </p:sp>
      <p:sp>
        <p:nvSpPr>
          <p:cNvPr id="19" name="Speech Bubble: Oval 18">
            <a:extLst>
              <a:ext uri="{FF2B5EF4-FFF2-40B4-BE49-F238E27FC236}">
                <a16:creationId xmlns:a16="http://schemas.microsoft.com/office/drawing/2014/main" id="{92A63AEB-BC3C-4AFC-9488-926C43BB1C75}"/>
              </a:ext>
            </a:extLst>
          </p:cNvPr>
          <p:cNvSpPr/>
          <p:nvPr/>
        </p:nvSpPr>
        <p:spPr>
          <a:xfrm>
            <a:off x="2286184" y="4683194"/>
            <a:ext cx="4823460" cy="1446435"/>
          </a:xfrm>
          <a:prstGeom prst="wedgeEllipseCallout">
            <a:avLst>
              <a:gd name="adj1" fmla="val 54876"/>
              <a:gd name="adj2" fmla="val 21402"/>
            </a:avLst>
          </a:prstGeom>
          <a:solidFill>
            <a:schemeClr val="bg1"/>
          </a:solidFill>
          <a:ln w="381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PrimaryInfant" pitchFamily="2" charset="0"/>
              </a:rPr>
              <a:t>Can you segment the words and cross the river if you have that word?</a:t>
            </a:r>
            <a:endParaRPr lang="en-GB" sz="1400" dirty="0">
              <a:latin typeface="SassoonPrimaryInfant" pitchFamily="2" charset="0"/>
            </a:endParaRPr>
          </a:p>
        </p:txBody>
      </p:sp>
      <p:pic>
        <p:nvPicPr>
          <p:cNvPr id="20" name="Picture 19">
            <a:extLst>
              <a:ext uri="{FF2B5EF4-FFF2-40B4-BE49-F238E27FC236}">
                <a16:creationId xmlns:a16="http://schemas.microsoft.com/office/drawing/2014/main" id="{FAE828C6-CDB2-4963-9FAD-27594C839A1F}"/>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3764749" y="5396784"/>
            <a:ext cx="1418239" cy="1461216"/>
          </a:xfrm>
          <a:prstGeom prst="rect">
            <a:avLst/>
          </a:prstGeom>
        </p:spPr>
      </p:pic>
      <p:pic>
        <p:nvPicPr>
          <p:cNvPr id="22" name="Picture 21">
            <a:extLst>
              <a:ext uri="{FF2B5EF4-FFF2-40B4-BE49-F238E27FC236}">
                <a16:creationId xmlns:a16="http://schemas.microsoft.com/office/drawing/2014/main" id="{95208D1F-5A6A-4A62-B473-62FDF6420EB5}"/>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817372" y="2000367"/>
            <a:ext cx="1041743" cy="1461801"/>
          </a:xfrm>
          <a:prstGeom prst="rect">
            <a:avLst/>
          </a:prstGeom>
        </p:spPr>
      </p:pic>
      <p:pic>
        <p:nvPicPr>
          <p:cNvPr id="23" name="Picture 22">
            <a:extLst>
              <a:ext uri="{FF2B5EF4-FFF2-40B4-BE49-F238E27FC236}">
                <a16:creationId xmlns:a16="http://schemas.microsoft.com/office/drawing/2014/main" id="{7D889026-743A-4F53-ABC9-4BB9E2F09CEB}"/>
              </a:ext>
            </a:extLst>
          </p:cNvPr>
          <p:cNvPicPr>
            <a:picLocks noChangeAspect="1"/>
          </p:cNvPicPr>
          <p:nvPr/>
        </p:nvPicPr>
        <p:blipFill>
          <a:blip r:embed="rId11">
            <a:clrChange>
              <a:clrFrom>
                <a:srgbClr val="FFFFFF"/>
              </a:clrFrom>
              <a:clrTo>
                <a:srgbClr val="FFFFFF">
                  <a:alpha val="0"/>
                </a:srgbClr>
              </a:clrTo>
            </a:clrChange>
          </a:blip>
          <a:stretch>
            <a:fillRect/>
          </a:stretch>
        </p:blipFill>
        <p:spPr>
          <a:xfrm>
            <a:off x="3965261" y="2049410"/>
            <a:ext cx="1298385" cy="1363713"/>
          </a:xfrm>
          <a:prstGeom prst="rect">
            <a:avLst/>
          </a:prstGeom>
        </p:spPr>
      </p:pic>
      <p:pic>
        <p:nvPicPr>
          <p:cNvPr id="11" name="Picture 10">
            <a:extLst>
              <a:ext uri="{FF2B5EF4-FFF2-40B4-BE49-F238E27FC236}">
                <a16:creationId xmlns:a16="http://schemas.microsoft.com/office/drawing/2014/main" id="{5CB812B4-88EB-4E41-89CA-F89ED3543F7F}"/>
              </a:ext>
            </a:extLst>
          </p:cNvPr>
          <p:cNvPicPr>
            <a:picLocks noChangeAspect="1"/>
          </p:cNvPicPr>
          <p:nvPr/>
        </p:nvPicPr>
        <p:blipFill>
          <a:blip r:embed="rId12">
            <a:clrChange>
              <a:clrFrom>
                <a:srgbClr val="FFFFFF"/>
              </a:clrFrom>
              <a:clrTo>
                <a:srgbClr val="FFFFFF">
                  <a:alpha val="0"/>
                </a:srgbClr>
              </a:clrTo>
            </a:clrChange>
          </a:blip>
          <a:stretch>
            <a:fillRect/>
          </a:stretch>
        </p:blipFill>
        <p:spPr>
          <a:xfrm>
            <a:off x="-1864121" y="3768042"/>
            <a:ext cx="1003062" cy="1773529"/>
          </a:xfrm>
          <a:prstGeom prst="rect">
            <a:avLst/>
          </a:prstGeom>
        </p:spPr>
      </p:pic>
      <p:pic>
        <p:nvPicPr>
          <p:cNvPr id="24" name="Picture 23">
            <a:extLst>
              <a:ext uri="{FF2B5EF4-FFF2-40B4-BE49-F238E27FC236}">
                <a16:creationId xmlns:a16="http://schemas.microsoft.com/office/drawing/2014/main" id="{C548C195-5978-4217-A3A0-8681F4B31EC2}"/>
              </a:ext>
            </a:extLst>
          </p:cNvPr>
          <p:cNvPicPr>
            <a:picLocks noChangeAspect="1"/>
          </p:cNvPicPr>
          <p:nvPr/>
        </p:nvPicPr>
        <p:blipFill>
          <a:blip r:embed="rId13">
            <a:clrChange>
              <a:clrFrom>
                <a:srgbClr val="FFFFFF"/>
              </a:clrFrom>
              <a:clrTo>
                <a:srgbClr val="FFFFFF">
                  <a:alpha val="0"/>
                </a:srgbClr>
              </a:clrTo>
            </a:clrChange>
          </a:blip>
          <a:stretch>
            <a:fillRect/>
          </a:stretch>
        </p:blipFill>
        <p:spPr>
          <a:xfrm>
            <a:off x="-5628566" y="1828636"/>
            <a:ext cx="1385311" cy="2288394"/>
          </a:xfrm>
          <a:prstGeom prst="rect">
            <a:avLst/>
          </a:prstGeom>
        </p:spPr>
      </p:pic>
      <p:pic>
        <p:nvPicPr>
          <p:cNvPr id="26" name="Picture 25">
            <a:extLst>
              <a:ext uri="{FF2B5EF4-FFF2-40B4-BE49-F238E27FC236}">
                <a16:creationId xmlns:a16="http://schemas.microsoft.com/office/drawing/2014/main" id="{11D41BDF-0DF6-4C17-957B-E70CD4FA2D1E}"/>
              </a:ext>
            </a:extLst>
          </p:cNvPr>
          <p:cNvPicPr>
            <a:picLocks noChangeAspect="1"/>
          </p:cNvPicPr>
          <p:nvPr/>
        </p:nvPicPr>
        <p:blipFill>
          <a:blip r:embed="rId14">
            <a:clrChange>
              <a:clrFrom>
                <a:srgbClr val="FFFFFF"/>
              </a:clrFrom>
              <a:clrTo>
                <a:srgbClr val="FFFFFF">
                  <a:alpha val="0"/>
                </a:srgbClr>
              </a:clrTo>
            </a:clrChange>
          </a:blip>
          <a:stretch>
            <a:fillRect/>
          </a:stretch>
        </p:blipFill>
        <p:spPr>
          <a:xfrm>
            <a:off x="-2346510" y="5529180"/>
            <a:ext cx="1912286" cy="1277502"/>
          </a:xfrm>
          <a:prstGeom prst="rect">
            <a:avLst/>
          </a:prstGeom>
        </p:spPr>
      </p:pic>
      <p:pic>
        <p:nvPicPr>
          <p:cNvPr id="28" name="Picture 27">
            <a:extLst>
              <a:ext uri="{FF2B5EF4-FFF2-40B4-BE49-F238E27FC236}">
                <a16:creationId xmlns:a16="http://schemas.microsoft.com/office/drawing/2014/main" id="{48B0476E-563F-4D81-80BE-31D48AA083AE}"/>
              </a:ext>
            </a:extLst>
          </p:cNvPr>
          <p:cNvPicPr>
            <a:picLocks noChangeAspect="1"/>
          </p:cNvPicPr>
          <p:nvPr/>
        </p:nvPicPr>
        <p:blipFill>
          <a:blip r:embed="rId15">
            <a:clrChange>
              <a:clrFrom>
                <a:srgbClr val="FFFFFF"/>
              </a:clrFrom>
              <a:clrTo>
                <a:srgbClr val="FFFFFF">
                  <a:alpha val="0"/>
                </a:srgbClr>
              </a:clrTo>
            </a:clrChange>
          </a:blip>
          <a:stretch>
            <a:fillRect/>
          </a:stretch>
        </p:blipFill>
        <p:spPr>
          <a:xfrm>
            <a:off x="10400554" y="1138879"/>
            <a:ext cx="1420909" cy="2241879"/>
          </a:xfrm>
          <a:prstGeom prst="rect">
            <a:avLst/>
          </a:prstGeom>
        </p:spPr>
      </p:pic>
      <p:pic>
        <p:nvPicPr>
          <p:cNvPr id="33" name="Picture 32">
            <a:extLst>
              <a:ext uri="{FF2B5EF4-FFF2-40B4-BE49-F238E27FC236}">
                <a16:creationId xmlns:a16="http://schemas.microsoft.com/office/drawing/2014/main" id="{A0D130E8-A2CB-4B7A-BC57-90EBE0CA2DF6}"/>
              </a:ext>
            </a:extLst>
          </p:cNvPr>
          <p:cNvPicPr>
            <a:picLocks noChangeAspect="1"/>
          </p:cNvPicPr>
          <p:nvPr/>
        </p:nvPicPr>
        <p:blipFill>
          <a:blip r:embed="rId16"/>
          <a:stretch>
            <a:fillRect/>
          </a:stretch>
        </p:blipFill>
        <p:spPr>
          <a:xfrm>
            <a:off x="3604803" y="3867150"/>
            <a:ext cx="2019300" cy="2990850"/>
          </a:xfrm>
          <a:prstGeom prst="rect">
            <a:avLst/>
          </a:prstGeom>
        </p:spPr>
      </p:pic>
      <p:pic>
        <p:nvPicPr>
          <p:cNvPr id="25" name="Picture 24">
            <a:extLst>
              <a:ext uri="{FF2B5EF4-FFF2-40B4-BE49-F238E27FC236}">
                <a16:creationId xmlns:a16="http://schemas.microsoft.com/office/drawing/2014/main" id="{8914C3F4-A4D0-4D37-AE25-0DB578B8C7E8}"/>
              </a:ext>
            </a:extLst>
          </p:cNvPr>
          <p:cNvPicPr/>
          <p:nvPr/>
        </p:nvPicPr>
        <p:blipFill>
          <a:blip r:embed="rId17">
            <a:extLst>
              <a:ext uri="{BEBA8EAE-BF5A-486C-A8C5-ECC9F3942E4B}">
                <a14:imgProps xmlns:a14="http://schemas.microsoft.com/office/drawing/2010/main">
                  <a14:imgLayer r:embed="rId18">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7364348" y="5021361"/>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Oval 26">
            <a:extLst>
              <a:ext uri="{FF2B5EF4-FFF2-40B4-BE49-F238E27FC236}">
                <a16:creationId xmlns:a16="http://schemas.microsoft.com/office/drawing/2014/main" id="{80A93417-CA4C-4CAD-8E2C-711ACBF910DF}"/>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2541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hidden"/>
                                      </p:to>
                                    </p:set>
                                  </p:childTnLst>
                                </p:cTn>
                              </p:par>
                              <p:par>
                                <p:cTn id="11" presetID="1" presetClass="entr" presetSubtype="0" fill="hold" grpId="1"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9" grpId="0" animBg="1"/>
      <p:bldP spid="1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aphicFrame>
        <p:nvGraphicFramePr>
          <p:cNvPr id="29" name="Table 29">
            <a:extLst>
              <a:ext uri="{FF2B5EF4-FFF2-40B4-BE49-F238E27FC236}">
                <a16:creationId xmlns:a16="http://schemas.microsoft.com/office/drawing/2014/main" id="{D5FAA7C8-63A6-4ED3-9BA6-DB172B8A8618}"/>
              </a:ext>
            </a:extLst>
          </p:cNvPr>
          <p:cNvGraphicFramePr>
            <a:graphicFrameLocks noGrp="1"/>
          </p:cNvGraphicFramePr>
          <p:nvPr/>
        </p:nvGraphicFramePr>
        <p:xfrm>
          <a:off x="1382424" y="1397000"/>
          <a:ext cx="6464061" cy="2371042"/>
        </p:xfrm>
        <a:graphic>
          <a:graphicData uri="http://schemas.openxmlformats.org/drawingml/2006/table">
            <a:tbl>
              <a:tblPr firstRow="1" bandRow="1">
                <a:tableStyleId>{5940675A-B579-460E-94D1-54222C63F5DA}</a:tableStyleId>
              </a:tblPr>
              <a:tblGrid>
                <a:gridCol w="2154687">
                  <a:extLst>
                    <a:ext uri="{9D8B030D-6E8A-4147-A177-3AD203B41FA5}">
                      <a16:colId xmlns:a16="http://schemas.microsoft.com/office/drawing/2014/main" val="43236376"/>
                    </a:ext>
                  </a:extLst>
                </a:gridCol>
                <a:gridCol w="2154687">
                  <a:extLst>
                    <a:ext uri="{9D8B030D-6E8A-4147-A177-3AD203B41FA5}">
                      <a16:colId xmlns:a16="http://schemas.microsoft.com/office/drawing/2014/main" val="2049422864"/>
                    </a:ext>
                  </a:extLst>
                </a:gridCol>
                <a:gridCol w="2154687">
                  <a:extLst>
                    <a:ext uri="{9D8B030D-6E8A-4147-A177-3AD203B41FA5}">
                      <a16:colId xmlns:a16="http://schemas.microsoft.com/office/drawing/2014/main" val="2778113463"/>
                    </a:ext>
                  </a:extLst>
                </a:gridCol>
              </a:tblGrid>
              <a:tr h="2371042">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778711850"/>
                  </a:ext>
                </a:extLst>
              </a:tr>
            </a:tbl>
          </a:graphicData>
        </a:graphic>
      </p:graphicFrame>
      <p:pic>
        <p:nvPicPr>
          <p:cNvPr id="31" name="Picture 30">
            <a:extLst>
              <a:ext uri="{FF2B5EF4-FFF2-40B4-BE49-F238E27FC236}">
                <a16:creationId xmlns:a16="http://schemas.microsoft.com/office/drawing/2014/main" id="{0D15CD3A-460C-4886-8087-F3CE8964BC00}"/>
              </a:ext>
            </a:extLst>
          </p:cNvPr>
          <p:cNvPicPr>
            <a:picLocks noChangeAspect="1"/>
          </p:cNvPicPr>
          <p:nvPr/>
        </p:nvPicPr>
        <p:blipFill>
          <a:blip r:embed="rId3"/>
          <a:stretch>
            <a:fillRect/>
          </a:stretch>
        </p:blipFill>
        <p:spPr>
          <a:xfrm>
            <a:off x="0" y="4326208"/>
            <a:ext cx="2724150" cy="2562225"/>
          </a:xfrm>
          <a:prstGeom prst="rect">
            <a:avLst/>
          </a:prstGeom>
        </p:spPr>
      </p:pic>
      <p:pic>
        <p:nvPicPr>
          <p:cNvPr id="8" name="Picture 7">
            <a:extLst>
              <a:ext uri="{FF2B5EF4-FFF2-40B4-BE49-F238E27FC236}">
                <a16:creationId xmlns:a16="http://schemas.microsoft.com/office/drawing/2014/main" id="{2764934B-1C3E-4AD0-8A33-8D82B149958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231086" y="2161169"/>
            <a:ext cx="1003063" cy="2095547"/>
          </a:xfrm>
          <a:prstGeom prst="rect">
            <a:avLst/>
          </a:prstGeom>
        </p:spPr>
      </p:pic>
      <p:pic>
        <p:nvPicPr>
          <p:cNvPr id="17" name="Picture 16">
            <a:extLst>
              <a:ext uri="{FF2B5EF4-FFF2-40B4-BE49-F238E27FC236}">
                <a16:creationId xmlns:a16="http://schemas.microsoft.com/office/drawing/2014/main" id="{51159B27-653B-43B8-BF5A-7469029FE68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2442736" y="1803735"/>
            <a:ext cx="1157230" cy="1405208"/>
          </a:xfrm>
          <a:prstGeom prst="rect">
            <a:avLst/>
          </a:prstGeom>
        </p:spPr>
      </p:pic>
      <p:pic>
        <p:nvPicPr>
          <p:cNvPr id="21" name="Picture 20">
            <a:extLst>
              <a:ext uri="{FF2B5EF4-FFF2-40B4-BE49-F238E27FC236}">
                <a16:creationId xmlns:a16="http://schemas.microsoft.com/office/drawing/2014/main" id="{67C1DF33-E0F8-4B73-827F-860F55AC9019}"/>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9891591" y="4044788"/>
            <a:ext cx="972085" cy="1716755"/>
          </a:xfrm>
          <a:prstGeom prst="rect">
            <a:avLst/>
          </a:prstGeom>
        </p:spPr>
      </p:pic>
      <p:pic>
        <p:nvPicPr>
          <p:cNvPr id="3" name="Picture 2">
            <a:extLst>
              <a:ext uri="{FF2B5EF4-FFF2-40B4-BE49-F238E27FC236}">
                <a16:creationId xmlns:a16="http://schemas.microsoft.com/office/drawing/2014/main" id="{E6CB62B0-CA8A-410C-BBFA-2A9420834B5D}"/>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3055630" y="-971999"/>
            <a:ext cx="1149422" cy="2046633"/>
          </a:xfrm>
          <a:prstGeom prst="rect">
            <a:avLst/>
          </a:prstGeom>
        </p:spPr>
      </p:pic>
      <p:pic>
        <p:nvPicPr>
          <p:cNvPr id="5" name="Picture 4">
            <a:extLst>
              <a:ext uri="{FF2B5EF4-FFF2-40B4-BE49-F238E27FC236}">
                <a16:creationId xmlns:a16="http://schemas.microsoft.com/office/drawing/2014/main" id="{EB259254-97BE-44AA-8D33-42DDD5ABC73D}"/>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4296644" y="1754464"/>
            <a:ext cx="635619" cy="1734552"/>
          </a:xfrm>
          <a:prstGeom prst="rect">
            <a:avLst/>
          </a:prstGeom>
        </p:spPr>
      </p:pic>
      <p:pic>
        <p:nvPicPr>
          <p:cNvPr id="20" name="Picture 19">
            <a:extLst>
              <a:ext uri="{FF2B5EF4-FFF2-40B4-BE49-F238E27FC236}">
                <a16:creationId xmlns:a16="http://schemas.microsoft.com/office/drawing/2014/main" id="{FAE828C6-CDB2-4963-9FAD-27594C839A1F}"/>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9668513" y="312692"/>
            <a:ext cx="1418239" cy="1461216"/>
          </a:xfrm>
          <a:prstGeom prst="rect">
            <a:avLst/>
          </a:prstGeom>
        </p:spPr>
      </p:pic>
      <p:pic>
        <p:nvPicPr>
          <p:cNvPr id="22" name="Picture 21">
            <a:extLst>
              <a:ext uri="{FF2B5EF4-FFF2-40B4-BE49-F238E27FC236}">
                <a16:creationId xmlns:a16="http://schemas.microsoft.com/office/drawing/2014/main" id="{95208D1F-5A6A-4A62-B473-62FDF6420EB5}"/>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806378" y="-217165"/>
            <a:ext cx="1041743" cy="1461801"/>
          </a:xfrm>
          <a:prstGeom prst="rect">
            <a:avLst/>
          </a:prstGeom>
        </p:spPr>
      </p:pic>
      <p:pic>
        <p:nvPicPr>
          <p:cNvPr id="23" name="Picture 22">
            <a:extLst>
              <a:ext uri="{FF2B5EF4-FFF2-40B4-BE49-F238E27FC236}">
                <a16:creationId xmlns:a16="http://schemas.microsoft.com/office/drawing/2014/main" id="{7D889026-743A-4F53-ABC9-4BB9E2F09CEB}"/>
              </a:ext>
            </a:extLst>
          </p:cNvPr>
          <p:cNvPicPr>
            <a:picLocks noChangeAspect="1"/>
          </p:cNvPicPr>
          <p:nvPr/>
        </p:nvPicPr>
        <p:blipFill>
          <a:blip r:embed="rId11">
            <a:clrChange>
              <a:clrFrom>
                <a:srgbClr val="FFFFFF"/>
              </a:clrFrom>
              <a:clrTo>
                <a:srgbClr val="FFFFFF">
                  <a:alpha val="0"/>
                </a:srgbClr>
              </a:clrTo>
            </a:clrChange>
          </a:blip>
          <a:stretch>
            <a:fillRect/>
          </a:stretch>
        </p:blipFill>
        <p:spPr>
          <a:xfrm>
            <a:off x="10863676" y="-971999"/>
            <a:ext cx="1298385" cy="1363713"/>
          </a:xfrm>
          <a:prstGeom prst="rect">
            <a:avLst/>
          </a:prstGeom>
        </p:spPr>
      </p:pic>
      <p:pic>
        <p:nvPicPr>
          <p:cNvPr id="11" name="Picture 10">
            <a:extLst>
              <a:ext uri="{FF2B5EF4-FFF2-40B4-BE49-F238E27FC236}">
                <a16:creationId xmlns:a16="http://schemas.microsoft.com/office/drawing/2014/main" id="{5CB812B4-88EB-4E41-89CA-F89ED3543F7F}"/>
              </a:ext>
            </a:extLst>
          </p:cNvPr>
          <p:cNvPicPr>
            <a:picLocks noChangeAspect="1"/>
          </p:cNvPicPr>
          <p:nvPr/>
        </p:nvPicPr>
        <p:blipFill>
          <a:blip r:embed="rId12">
            <a:clrChange>
              <a:clrFrom>
                <a:srgbClr val="FFFFFF"/>
              </a:clrFrom>
              <a:clrTo>
                <a:srgbClr val="FFFFFF">
                  <a:alpha val="0"/>
                </a:srgbClr>
              </a:clrTo>
            </a:clrChange>
          </a:blip>
          <a:stretch>
            <a:fillRect/>
          </a:stretch>
        </p:blipFill>
        <p:spPr>
          <a:xfrm>
            <a:off x="-1864121" y="3768042"/>
            <a:ext cx="1003062" cy="1773529"/>
          </a:xfrm>
          <a:prstGeom prst="rect">
            <a:avLst/>
          </a:prstGeom>
        </p:spPr>
      </p:pic>
      <p:pic>
        <p:nvPicPr>
          <p:cNvPr id="24" name="Picture 23">
            <a:extLst>
              <a:ext uri="{FF2B5EF4-FFF2-40B4-BE49-F238E27FC236}">
                <a16:creationId xmlns:a16="http://schemas.microsoft.com/office/drawing/2014/main" id="{C548C195-5978-4217-A3A0-8681F4B31EC2}"/>
              </a:ext>
            </a:extLst>
          </p:cNvPr>
          <p:cNvPicPr>
            <a:picLocks noChangeAspect="1"/>
          </p:cNvPicPr>
          <p:nvPr/>
        </p:nvPicPr>
        <p:blipFill>
          <a:blip r:embed="rId13">
            <a:clrChange>
              <a:clrFrom>
                <a:srgbClr val="FFFFFF"/>
              </a:clrFrom>
              <a:clrTo>
                <a:srgbClr val="FFFFFF">
                  <a:alpha val="0"/>
                </a:srgbClr>
              </a:clrTo>
            </a:clrChange>
          </a:blip>
          <a:stretch>
            <a:fillRect/>
          </a:stretch>
        </p:blipFill>
        <p:spPr>
          <a:xfrm>
            <a:off x="13488171" y="3767867"/>
            <a:ext cx="1385311" cy="2288394"/>
          </a:xfrm>
          <a:prstGeom prst="rect">
            <a:avLst/>
          </a:prstGeom>
        </p:spPr>
      </p:pic>
      <p:pic>
        <p:nvPicPr>
          <p:cNvPr id="26" name="Picture 25">
            <a:extLst>
              <a:ext uri="{FF2B5EF4-FFF2-40B4-BE49-F238E27FC236}">
                <a16:creationId xmlns:a16="http://schemas.microsoft.com/office/drawing/2014/main" id="{11D41BDF-0DF6-4C17-957B-E70CD4FA2D1E}"/>
              </a:ext>
            </a:extLst>
          </p:cNvPr>
          <p:cNvPicPr>
            <a:picLocks noChangeAspect="1"/>
          </p:cNvPicPr>
          <p:nvPr/>
        </p:nvPicPr>
        <p:blipFill>
          <a:blip r:embed="rId14">
            <a:clrChange>
              <a:clrFrom>
                <a:srgbClr val="FFFFFF"/>
              </a:clrFrom>
              <a:clrTo>
                <a:srgbClr val="FFFFFF">
                  <a:alpha val="0"/>
                </a:srgbClr>
              </a:clrTo>
            </a:clrChange>
          </a:blip>
          <a:stretch>
            <a:fillRect/>
          </a:stretch>
        </p:blipFill>
        <p:spPr>
          <a:xfrm>
            <a:off x="-2346510" y="5529180"/>
            <a:ext cx="1912286" cy="1277502"/>
          </a:xfrm>
          <a:prstGeom prst="rect">
            <a:avLst/>
          </a:prstGeom>
        </p:spPr>
      </p:pic>
      <p:pic>
        <p:nvPicPr>
          <p:cNvPr id="28" name="Picture 27">
            <a:extLst>
              <a:ext uri="{FF2B5EF4-FFF2-40B4-BE49-F238E27FC236}">
                <a16:creationId xmlns:a16="http://schemas.microsoft.com/office/drawing/2014/main" id="{48B0476E-563F-4D81-80BE-31D48AA083AE}"/>
              </a:ext>
            </a:extLst>
          </p:cNvPr>
          <p:cNvPicPr>
            <a:picLocks noChangeAspect="1"/>
          </p:cNvPicPr>
          <p:nvPr/>
        </p:nvPicPr>
        <p:blipFill>
          <a:blip r:embed="rId15">
            <a:clrChange>
              <a:clrFrom>
                <a:srgbClr val="FFFFFF"/>
              </a:clrFrom>
              <a:clrTo>
                <a:srgbClr val="FFFFFF">
                  <a:alpha val="0"/>
                </a:srgbClr>
              </a:clrTo>
            </a:clrChange>
          </a:blip>
          <a:stretch>
            <a:fillRect/>
          </a:stretch>
        </p:blipFill>
        <p:spPr>
          <a:xfrm>
            <a:off x="1938285" y="1599844"/>
            <a:ext cx="1245647" cy="1965354"/>
          </a:xfrm>
          <a:prstGeom prst="rect">
            <a:avLst/>
          </a:prstGeom>
        </p:spPr>
      </p:pic>
      <p:pic>
        <p:nvPicPr>
          <p:cNvPr id="6" name="Picture 5">
            <a:extLst>
              <a:ext uri="{FF2B5EF4-FFF2-40B4-BE49-F238E27FC236}">
                <a16:creationId xmlns:a16="http://schemas.microsoft.com/office/drawing/2014/main" id="{203403A9-5FDB-495B-9104-5D014700998B}"/>
              </a:ext>
            </a:extLst>
          </p:cNvPr>
          <p:cNvPicPr>
            <a:picLocks noChangeAspect="1"/>
          </p:cNvPicPr>
          <p:nvPr/>
        </p:nvPicPr>
        <p:blipFill>
          <a:blip r:embed="rId16"/>
          <a:stretch>
            <a:fillRect/>
          </a:stretch>
        </p:blipFill>
        <p:spPr>
          <a:xfrm>
            <a:off x="3867150" y="3949182"/>
            <a:ext cx="1409700" cy="2857500"/>
          </a:xfrm>
          <a:prstGeom prst="rect">
            <a:avLst/>
          </a:prstGeom>
        </p:spPr>
      </p:pic>
      <p:pic>
        <p:nvPicPr>
          <p:cNvPr id="18" name="Picture 17">
            <a:extLst>
              <a:ext uri="{FF2B5EF4-FFF2-40B4-BE49-F238E27FC236}">
                <a16:creationId xmlns:a16="http://schemas.microsoft.com/office/drawing/2014/main" id="{BE666EBF-379A-4223-BCF9-85E2A62AF241}"/>
              </a:ext>
            </a:extLst>
          </p:cNvPr>
          <p:cNvPicPr/>
          <p:nvPr/>
        </p:nvPicPr>
        <p:blipFill>
          <a:blip r:embed="rId17">
            <a:extLst>
              <a:ext uri="{BEBA8EAE-BF5A-486C-A8C5-ECC9F3942E4B}">
                <a14:imgProps xmlns:a14="http://schemas.microsoft.com/office/drawing/2010/main">
                  <a14:imgLayer r:embed="rId18">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7364348" y="5021361"/>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Oval 18">
            <a:extLst>
              <a:ext uri="{FF2B5EF4-FFF2-40B4-BE49-F238E27FC236}">
                <a16:creationId xmlns:a16="http://schemas.microsoft.com/office/drawing/2014/main" id="{18BC0499-48A2-4ADF-9B77-C3CFF6D8080B}"/>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9291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graphicFrame>
        <p:nvGraphicFramePr>
          <p:cNvPr id="29" name="Table 29">
            <a:extLst>
              <a:ext uri="{FF2B5EF4-FFF2-40B4-BE49-F238E27FC236}">
                <a16:creationId xmlns:a16="http://schemas.microsoft.com/office/drawing/2014/main" id="{D5FAA7C8-63A6-4ED3-9BA6-DB172B8A8618}"/>
              </a:ext>
            </a:extLst>
          </p:cNvPr>
          <p:cNvGraphicFramePr>
            <a:graphicFrameLocks noGrp="1"/>
          </p:cNvGraphicFramePr>
          <p:nvPr/>
        </p:nvGraphicFramePr>
        <p:xfrm>
          <a:off x="1382424" y="1397000"/>
          <a:ext cx="6464061" cy="2371042"/>
        </p:xfrm>
        <a:graphic>
          <a:graphicData uri="http://schemas.openxmlformats.org/drawingml/2006/table">
            <a:tbl>
              <a:tblPr firstRow="1" bandRow="1">
                <a:tableStyleId>{5940675A-B579-460E-94D1-54222C63F5DA}</a:tableStyleId>
              </a:tblPr>
              <a:tblGrid>
                <a:gridCol w="2154687">
                  <a:extLst>
                    <a:ext uri="{9D8B030D-6E8A-4147-A177-3AD203B41FA5}">
                      <a16:colId xmlns:a16="http://schemas.microsoft.com/office/drawing/2014/main" val="43236376"/>
                    </a:ext>
                  </a:extLst>
                </a:gridCol>
                <a:gridCol w="2154687">
                  <a:extLst>
                    <a:ext uri="{9D8B030D-6E8A-4147-A177-3AD203B41FA5}">
                      <a16:colId xmlns:a16="http://schemas.microsoft.com/office/drawing/2014/main" val="2049422864"/>
                    </a:ext>
                  </a:extLst>
                </a:gridCol>
                <a:gridCol w="2154687">
                  <a:extLst>
                    <a:ext uri="{9D8B030D-6E8A-4147-A177-3AD203B41FA5}">
                      <a16:colId xmlns:a16="http://schemas.microsoft.com/office/drawing/2014/main" val="2778113463"/>
                    </a:ext>
                  </a:extLst>
                </a:gridCol>
              </a:tblGrid>
              <a:tr h="2371042">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778711850"/>
                  </a:ext>
                </a:extLst>
              </a:tr>
            </a:tbl>
          </a:graphicData>
        </a:graphic>
      </p:graphicFrame>
      <p:pic>
        <p:nvPicPr>
          <p:cNvPr id="31" name="Picture 30">
            <a:extLst>
              <a:ext uri="{FF2B5EF4-FFF2-40B4-BE49-F238E27FC236}">
                <a16:creationId xmlns:a16="http://schemas.microsoft.com/office/drawing/2014/main" id="{0D15CD3A-460C-4886-8087-F3CE8964BC00}"/>
              </a:ext>
            </a:extLst>
          </p:cNvPr>
          <p:cNvPicPr>
            <a:picLocks noChangeAspect="1"/>
          </p:cNvPicPr>
          <p:nvPr/>
        </p:nvPicPr>
        <p:blipFill>
          <a:blip r:embed="rId3"/>
          <a:stretch>
            <a:fillRect/>
          </a:stretch>
        </p:blipFill>
        <p:spPr>
          <a:xfrm>
            <a:off x="0" y="4326208"/>
            <a:ext cx="2724150" cy="2562225"/>
          </a:xfrm>
          <a:prstGeom prst="rect">
            <a:avLst/>
          </a:prstGeom>
        </p:spPr>
      </p:pic>
      <p:pic>
        <p:nvPicPr>
          <p:cNvPr id="8" name="Picture 7">
            <a:extLst>
              <a:ext uri="{FF2B5EF4-FFF2-40B4-BE49-F238E27FC236}">
                <a16:creationId xmlns:a16="http://schemas.microsoft.com/office/drawing/2014/main" id="{2764934B-1C3E-4AD0-8A33-8D82B149958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11287830" y="4072384"/>
            <a:ext cx="1003063" cy="2095547"/>
          </a:xfrm>
          <a:prstGeom prst="rect">
            <a:avLst/>
          </a:prstGeom>
        </p:spPr>
      </p:pic>
      <p:pic>
        <p:nvPicPr>
          <p:cNvPr id="17" name="Picture 16">
            <a:extLst>
              <a:ext uri="{FF2B5EF4-FFF2-40B4-BE49-F238E27FC236}">
                <a16:creationId xmlns:a16="http://schemas.microsoft.com/office/drawing/2014/main" id="{51159B27-653B-43B8-BF5A-7469029FE68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3993385" y="2046519"/>
            <a:ext cx="1157230" cy="1405208"/>
          </a:xfrm>
          <a:prstGeom prst="rect">
            <a:avLst/>
          </a:prstGeom>
        </p:spPr>
      </p:pic>
      <p:pic>
        <p:nvPicPr>
          <p:cNvPr id="21" name="Picture 20">
            <a:extLst>
              <a:ext uri="{FF2B5EF4-FFF2-40B4-BE49-F238E27FC236}">
                <a16:creationId xmlns:a16="http://schemas.microsoft.com/office/drawing/2014/main" id="{67C1DF33-E0F8-4B73-827F-860F55AC9019}"/>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328903" y="1734972"/>
            <a:ext cx="972085" cy="1716755"/>
          </a:xfrm>
          <a:prstGeom prst="rect">
            <a:avLst/>
          </a:prstGeom>
        </p:spPr>
      </p:pic>
      <p:pic>
        <p:nvPicPr>
          <p:cNvPr id="3" name="Picture 2">
            <a:extLst>
              <a:ext uri="{FF2B5EF4-FFF2-40B4-BE49-F238E27FC236}">
                <a16:creationId xmlns:a16="http://schemas.microsoft.com/office/drawing/2014/main" id="{E6CB62B0-CA8A-410C-BBFA-2A9420834B5D}"/>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3055630" y="-971999"/>
            <a:ext cx="1149422" cy="2046633"/>
          </a:xfrm>
          <a:prstGeom prst="rect">
            <a:avLst/>
          </a:prstGeom>
        </p:spPr>
      </p:pic>
      <p:pic>
        <p:nvPicPr>
          <p:cNvPr id="5" name="Picture 4">
            <a:extLst>
              <a:ext uri="{FF2B5EF4-FFF2-40B4-BE49-F238E27FC236}">
                <a16:creationId xmlns:a16="http://schemas.microsoft.com/office/drawing/2014/main" id="{EB259254-97BE-44AA-8D33-42DDD5ABC73D}"/>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10337876" y="1717175"/>
            <a:ext cx="635619" cy="1734552"/>
          </a:xfrm>
          <a:prstGeom prst="rect">
            <a:avLst/>
          </a:prstGeom>
        </p:spPr>
      </p:pic>
      <p:pic>
        <p:nvPicPr>
          <p:cNvPr id="20" name="Picture 19">
            <a:extLst>
              <a:ext uri="{FF2B5EF4-FFF2-40B4-BE49-F238E27FC236}">
                <a16:creationId xmlns:a16="http://schemas.microsoft.com/office/drawing/2014/main" id="{FAE828C6-CDB2-4963-9FAD-27594C839A1F}"/>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9668513" y="312692"/>
            <a:ext cx="1418239" cy="1461216"/>
          </a:xfrm>
          <a:prstGeom prst="rect">
            <a:avLst/>
          </a:prstGeom>
        </p:spPr>
      </p:pic>
      <p:pic>
        <p:nvPicPr>
          <p:cNvPr id="22" name="Picture 21">
            <a:extLst>
              <a:ext uri="{FF2B5EF4-FFF2-40B4-BE49-F238E27FC236}">
                <a16:creationId xmlns:a16="http://schemas.microsoft.com/office/drawing/2014/main" id="{95208D1F-5A6A-4A62-B473-62FDF6420EB5}"/>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1806378" y="-217165"/>
            <a:ext cx="1041743" cy="1461801"/>
          </a:xfrm>
          <a:prstGeom prst="rect">
            <a:avLst/>
          </a:prstGeom>
        </p:spPr>
      </p:pic>
      <p:pic>
        <p:nvPicPr>
          <p:cNvPr id="23" name="Picture 22">
            <a:extLst>
              <a:ext uri="{FF2B5EF4-FFF2-40B4-BE49-F238E27FC236}">
                <a16:creationId xmlns:a16="http://schemas.microsoft.com/office/drawing/2014/main" id="{7D889026-743A-4F53-ABC9-4BB9E2F09CEB}"/>
              </a:ext>
            </a:extLst>
          </p:cNvPr>
          <p:cNvPicPr>
            <a:picLocks noChangeAspect="1"/>
          </p:cNvPicPr>
          <p:nvPr/>
        </p:nvPicPr>
        <p:blipFill>
          <a:blip r:embed="rId11">
            <a:clrChange>
              <a:clrFrom>
                <a:srgbClr val="FFFFFF"/>
              </a:clrFrom>
              <a:clrTo>
                <a:srgbClr val="FFFFFF">
                  <a:alpha val="0"/>
                </a:srgbClr>
              </a:clrTo>
            </a:clrChange>
          </a:blip>
          <a:stretch>
            <a:fillRect/>
          </a:stretch>
        </p:blipFill>
        <p:spPr>
          <a:xfrm>
            <a:off x="10863676" y="-971999"/>
            <a:ext cx="1298385" cy="1363713"/>
          </a:xfrm>
          <a:prstGeom prst="rect">
            <a:avLst/>
          </a:prstGeom>
        </p:spPr>
      </p:pic>
      <p:pic>
        <p:nvPicPr>
          <p:cNvPr id="11" name="Picture 10">
            <a:extLst>
              <a:ext uri="{FF2B5EF4-FFF2-40B4-BE49-F238E27FC236}">
                <a16:creationId xmlns:a16="http://schemas.microsoft.com/office/drawing/2014/main" id="{5CB812B4-88EB-4E41-89CA-F89ED3543F7F}"/>
              </a:ext>
            </a:extLst>
          </p:cNvPr>
          <p:cNvPicPr>
            <a:picLocks noChangeAspect="1"/>
          </p:cNvPicPr>
          <p:nvPr/>
        </p:nvPicPr>
        <p:blipFill>
          <a:blip r:embed="rId12">
            <a:clrChange>
              <a:clrFrom>
                <a:srgbClr val="FFFFFF"/>
              </a:clrFrom>
              <a:clrTo>
                <a:srgbClr val="FFFFFF">
                  <a:alpha val="0"/>
                </a:srgbClr>
              </a:clrTo>
            </a:clrChange>
          </a:blip>
          <a:stretch>
            <a:fillRect/>
          </a:stretch>
        </p:blipFill>
        <p:spPr>
          <a:xfrm>
            <a:off x="-1864121" y="3768042"/>
            <a:ext cx="1003062" cy="1773529"/>
          </a:xfrm>
          <a:prstGeom prst="rect">
            <a:avLst/>
          </a:prstGeom>
        </p:spPr>
      </p:pic>
      <p:pic>
        <p:nvPicPr>
          <p:cNvPr id="24" name="Picture 23">
            <a:extLst>
              <a:ext uri="{FF2B5EF4-FFF2-40B4-BE49-F238E27FC236}">
                <a16:creationId xmlns:a16="http://schemas.microsoft.com/office/drawing/2014/main" id="{C548C195-5978-4217-A3A0-8681F4B31EC2}"/>
              </a:ext>
            </a:extLst>
          </p:cNvPr>
          <p:cNvPicPr>
            <a:picLocks noChangeAspect="1"/>
          </p:cNvPicPr>
          <p:nvPr/>
        </p:nvPicPr>
        <p:blipFill>
          <a:blip r:embed="rId13">
            <a:clrChange>
              <a:clrFrom>
                <a:srgbClr val="FFFFFF"/>
              </a:clrFrom>
              <a:clrTo>
                <a:srgbClr val="FFFFFF">
                  <a:alpha val="0"/>
                </a:srgbClr>
              </a:clrTo>
            </a:clrChange>
          </a:blip>
          <a:stretch>
            <a:fillRect/>
          </a:stretch>
        </p:blipFill>
        <p:spPr>
          <a:xfrm>
            <a:off x="1814319" y="2037814"/>
            <a:ext cx="1385311" cy="2288394"/>
          </a:xfrm>
          <a:prstGeom prst="rect">
            <a:avLst/>
          </a:prstGeom>
        </p:spPr>
      </p:pic>
      <p:pic>
        <p:nvPicPr>
          <p:cNvPr id="26" name="Picture 25">
            <a:extLst>
              <a:ext uri="{FF2B5EF4-FFF2-40B4-BE49-F238E27FC236}">
                <a16:creationId xmlns:a16="http://schemas.microsoft.com/office/drawing/2014/main" id="{11D41BDF-0DF6-4C17-957B-E70CD4FA2D1E}"/>
              </a:ext>
            </a:extLst>
          </p:cNvPr>
          <p:cNvPicPr>
            <a:picLocks noChangeAspect="1"/>
          </p:cNvPicPr>
          <p:nvPr/>
        </p:nvPicPr>
        <p:blipFill>
          <a:blip r:embed="rId14">
            <a:clrChange>
              <a:clrFrom>
                <a:srgbClr val="FFFFFF"/>
              </a:clrFrom>
              <a:clrTo>
                <a:srgbClr val="FFFFFF">
                  <a:alpha val="0"/>
                </a:srgbClr>
              </a:clrTo>
            </a:clrChange>
          </a:blip>
          <a:stretch>
            <a:fillRect/>
          </a:stretch>
        </p:blipFill>
        <p:spPr>
          <a:xfrm>
            <a:off x="-2346510" y="5529180"/>
            <a:ext cx="1912286" cy="1277502"/>
          </a:xfrm>
          <a:prstGeom prst="rect">
            <a:avLst/>
          </a:prstGeom>
        </p:spPr>
      </p:pic>
      <p:pic>
        <p:nvPicPr>
          <p:cNvPr id="28" name="Picture 27">
            <a:extLst>
              <a:ext uri="{FF2B5EF4-FFF2-40B4-BE49-F238E27FC236}">
                <a16:creationId xmlns:a16="http://schemas.microsoft.com/office/drawing/2014/main" id="{48B0476E-563F-4D81-80BE-31D48AA083AE}"/>
              </a:ext>
            </a:extLst>
          </p:cNvPr>
          <p:cNvPicPr>
            <a:picLocks noChangeAspect="1"/>
          </p:cNvPicPr>
          <p:nvPr/>
        </p:nvPicPr>
        <p:blipFill>
          <a:blip r:embed="rId15">
            <a:clrChange>
              <a:clrFrom>
                <a:srgbClr val="FFFFFF"/>
              </a:clrFrom>
              <a:clrTo>
                <a:srgbClr val="FFFFFF">
                  <a:alpha val="0"/>
                </a:srgbClr>
              </a:clrTo>
            </a:clrChange>
          </a:blip>
          <a:stretch>
            <a:fillRect/>
          </a:stretch>
        </p:blipFill>
        <p:spPr>
          <a:xfrm>
            <a:off x="-4377807" y="2360854"/>
            <a:ext cx="1245647" cy="1965354"/>
          </a:xfrm>
          <a:prstGeom prst="rect">
            <a:avLst/>
          </a:prstGeom>
        </p:spPr>
      </p:pic>
      <p:pic>
        <p:nvPicPr>
          <p:cNvPr id="4" name="Picture 3">
            <a:extLst>
              <a:ext uri="{FF2B5EF4-FFF2-40B4-BE49-F238E27FC236}">
                <a16:creationId xmlns:a16="http://schemas.microsoft.com/office/drawing/2014/main" id="{1C03C795-4648-4655-8549-6BB529FC4F24}"/>
              </a:ext>
            </a:extLst>
          </p:cNvPr>
          <p:cNvPicPr>
            <a:picLocks noChangeAspect="1"/>
          </p:cNvPicPr>
          <p:nvPr/>
        </p:nvPicPr>
        <p:blipFill>
          <a:blip r:embed="rId16"/>
          <a:stretch>
            <a:fillRect/>
          </a:stretch>
        </p:blipFill>
        <p:spPr>
          <a:xfrm>
            <a:off x="3443047" y="3997902"/>
            <a:ext cx="2676525" cy="2933700"/>
          </a:xfrm>
          <a:prstGeom prst="rect">
            <a:avLst/>
          </a:prstGeom>
        </p:spPr>
      </p:pic>
      <p:pic>
        <p:nvPicPr>
          <p:cNvPr id="18" name="Picture 17">
            <a:extLst>
              <a:ext uri="{FF2B5EF4-FFF2-40B4-BE49-F238E27FC236}">
                <a16:creationId xmlns:a16="http://schemas.microsoft.com/office/drawing/2014/main" id="{792318B7-9574-407E-9519-DD550B4F52DC}"/>
              </a:ext>
            </a:extLst>
          </p:cNvPr>
          <p:cNvPicPr/>
          <p:nvPr/>
        </p:nvPicPr>
        <p:blipFill>
          <a:blip r:embed="rId17">
            <a:extLst>
              <a:ext uri="{BEBA8EAE-BF5A-486C-A8C5-ECC9F3942E4B}">
                <a14:imgProps xmlns:a14="http://schemas.microsoft.com/office/drawing/2010/main">
                  <a14:imgLayer r:embed="rId18">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7364348" y="5021361"/>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Oval 18">
            <a:extLst>
              <a:ext uri="{FF2B5EF4-FFF2-40B4-BE49-F238E27FC236}">
                <a16:creationId xmlns:a16="http://schemas.microsoft.com/office/drawing/2014/main" id="{94B2BA77-03E2-4C96-A00F-CD48126B0F0D}"/>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2871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B7DBF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CDCB5B-06CF-40FA-8E43-A070D93BBB05}"/>
              </a:ext>
            </a:extLst>
          </p:cNvPr>
          <p:cNvPicPr>
            <a:picLocks noChangeAspect="1"/>
          </p:cNvPicPr>
          <p:nvPr/>
        </p:nvPicPr>
        <p:blipFill>
          <a:blip r:embed="rId2"/>
          <a:stretch>
            <a:fillRect/>
          </a:stretch>
        </p:blipFill>
        <p:spPr>
          <a:xfrm>
            <a:off x="421958" y="266700"/>
            <a:ext cx="1940242" cy="2188338"/>
          </a:xfrm>
          <a:prstGeom prst="rect">
            <a:avLst/>
          </a:prstGeom>
        </p:spPr>
      </p:pic>
      <p:pic>
        <p:nvPicPr>
          <p:cNvPr id="7" name="Picture 6">
            <a:extLst>
              <a:ext uri="{FF2B5EF4-FFF2-40B4-BE49-F238E27FC236}">
                <a16:creationId xmlns:a16="http://schemas.microsoft.com/office/drawing/2014/main" id="{2A7849B2-226D-478E-A0CF-FB2FD78573D3}"/>
              </a:ext>
            </a:extLst>
          </p:cNvPr>
          <p:cNvPicPr>
            <a:picLocks noChangeAspect="1"/>
          </p:cNvPicPr>
          <p:nvPr/>
        </p:nvPicPr>
        <p:blipFill>
          <a:blip r:embed="rId3"/>
          <a:stretch>
            <a:fillRect/>
          </a:stretch>
        </p:blipFill>
        <p:spPr>
          <a:xfrm>
            <a:off x="2894647" y="266700"/>
            <a:ext cx="1813013" cy="2188338"/>
          </a:xfrm>
          <a:prstGeom prst="rect">
            <a:avLst/>
          </a:prstGeom>
        </p:spPr>
      </p:pic>
      <p:pic>
        <p:nvPicPr>
          <p:cNvPr id="9" name="Picture 8">
            <a:extLst>
              <a:ext uri="{FF2B5EF4-FFF2-40B4-BE49-F238E27FC236}">
                <a16:creationId xmlns:a16="http://schemas.microsoft.com/office/drawing/2014/main" id="{615E05CD-83AE-4E76-9572-2B93ECBC2C04}"/>
              </a:ext>
            </a:extLst>
          </p:cNvPr>
          <p:cNvPicPr>
            <a:picLocks noChangeAspect="1"/>
          </p:cNvPicPr>
          <p:nvPr/>
        </p:nvPicPr>
        <p:blipFill>
          <a:blip r:embed="rId4"/>
          <a:stretch>
            <a:fillRect/>
          </a:stretch>
        </p:blipFill>
        <p:spPr>
          <a:xfrm>
            <a:off x="5189447" y="266700"/>
            <a:ext cx="3276146" cy="2188338"/>
          </a:xfrm>
          <a:prstGeom prst="rect">
            <a:avLst/>
          </a:prstGeom>
        </p:spPr>
      </p:pic>
      <p:sp>
        <p:nvSpPr>
          <p:cNvPr id="10" name="Oval 9">
            <a:extLst>
              <a:ext uri="{FF2B5EF4-FFF2-40B4-BE49-F238E27FC236}">
                <a16:creationId xmlns:a16="http://schemas.microsoft.com/office/drawing/2014/main" id="{05F5AD72-EDE3-44C6-B96F-DD67AEEF77B9}"/>
              </a:ext>
            </a:extLst>
          </p:cNvPr>
          <p:cNvSpPr/>
          <p:nvPr/>
        </p:nvSpPr>
        <p:spPr>
          <a:xfrm>
            <a:off x="8248738" y="1738255"/>
            <a:ext cx="88900" cy="8889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EBBD51E7-A7A8-4C15-BE04-5C57CFD35FAE}"/>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EF961208-29DB-49D5-8A7E-A67A232EE2AB}"/>
              </a:ext>
            </a:extLst>
          </p:cNvPr>
          <p:cNvPicPr>
            <a:picLocks noChangeAspect="1"/>
          </p:cNvPicPr>
          <p:nvPr/>
        </p:nvPicPr>
        <p:blipFill>
          <a:blip r:embed="rId5"/>
          <a:stretch>
            <a:fillRect/>
          </a:stretch>
        </p:blipFill>
        <p:spPr>
          <a:xfrm>
            <a:off x="3367087" y="3429000"/>
            <a:ext cx="2409825" cy="2324100"/>
          </a:xfrm>
          <a:prstGeom prst="rect">
            <a:avLst/>
          </a:prstGeom>
        </p:spPr>
      </p:pic>
    </p:spTree>
    <p:extLst>
      <p:ext uri="{BB962C8B-B14F-4D97-AF65-F5344CB8AC3E}">
        <p14:creationId xmlns:p14="http://schemas.microsoft.com/office/powerpoint/2010/main" val="7146443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BE0DC9B-2E2E-4324-AF1C-7EF9D7FFA7B0}"/>
              </a:ext>
            </a:extLst>
          </p:cNvPr>
          <p:cNvSpPr txBox="1"/>
          <p:nvPr/>
        </p:nvSpPr>
        <p:spPr>
          <a:xfrm>
            <a:off x="933694" y="61842"/>
            <a:ext cx="7658100" cy="58477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SassoonPrimaryInfant" pitchFamily="2" charset="0"/>
                <a:ea typeface="+mn-ea"/>
                <a:cs typeface="+mn-cs"/>
              </a:rPr>
              <a:t>Time to reflect on our learning!</a:t>
            </a:r>
            <a:endParaRPr kumimoji="0" lang="en-GB" sz="3200" b="0" i="0" u="none" strike="noStrike" kern="1200" cap="none" spc="0" normalizeH="0" baseline="0" noProof="0" dirty="0">
              <a:ln>
                <a:noFill/>
              </a:ln>
              <a:solidFill>
                <a:prstClr val="black"/>
              </a:solidFill>
              <a:effectLst/>
              <a:uLnTx/>
              <a:uFillTx/>
              <a:latin typeface="SassoonPrimaryInfant" pitchFamily="2" charset="0"/>
              <a:ea typeface="+mn-ea"/>
              <a:cs typeface="+mn-cs"/>
            </a:endParaRPr>
          </a:p>
        </p:txBody>
      </p:sp>
      <p:sp>
        <p:nvSpPr>
          <p:cNvPr id="12" name="Star: 5 Points 11">
            <a:extLst>
              <a:ext uri="{FF2B5EF4-FFF2-40B4-BE49-F238E27FC236}">
                <a16:creationId xmlns:a16="http://schemas.microsoft.com/office/drawing/2014/main" id="{3DEECE7B-545D-4C9C-B64A-09D158EA0786}"/>
              </a:ext>
            </a:extLst>
          </p:cNvPr>
          <p:cNvSpPr/>
          <p:nvPr/>
        </p:nvSpPr>
        <p:spPr>
          <a:xfrm>
            <a:off x="1105725" y="816262"/>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Star: 5 Points 18">
            <a:extLst>
              <a:ext uri="{FF2B5EF4-FFF2-40B4-BE49-F238E27FC236}">
                <a16:creationId xmlns:a16="http://schemas.microsoft.com/office/drawing/2014/main" id="{7068102D-F811-446E-AAB1-32EBA01406D4}"/>
              </a:ext>
            </a:extLst>
          </p:cNvPr>
          <p:cNvSpPr/>
          <p:nvPr/>
        </p:nvSpPr>
        <p:spPr>
          <a:xfrm>
            <a:off x="3847514" y="799337"/>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Star: 5 Points 19">
            <a:extLst>
              <a:ext uri="{FF2B5EF4-FFF2-40B4-BE49-F238E27FC236}">
                <a16:creationId xmlns:a16="http://schemas.microsoft.com/office/drawing/2014/main" id="{31968360-9C83-4AA6-B470-FFE63384FE9E}"/>
              </a:ext>
            </a:extLst>
          </p:cNvPr>
          <p:cNvSpPr/>
          <p:nvPr/>
        </p:nvSpPr>
        <p:spPr>
          <a:xfrm>
            <a:off x="4495214" y="816262"/>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Star: 5 Points 20">
            <a:extLst>
              <a:ext uri="{FF2B5EF4-FFF2-40B4-BE49-F238E27FC236}">
                <a16:creationId xmlns:a16="http://schemas.microsoft.com/office/drawing/2014/main" id="{E98BB774-45DB-46A1-936F-7086ED6F69D9}"/>
              </a:ext>
            </a:extLst>
          </p:cNvPr>
          <p:cNvSpPr/>
          <p:nvPr/>
        </p:nvSpPr>
        <p:spPr>
          <a:xfrm>
            <a:off x="6648694" y="832223"/>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Star: 5 Points 21">
            <a:extLst>
              <a:ext uri="{FF2B5EF4-FFF2-40B4-BE49-F238E27FC236}">
                <a16:creationId xmlns:a16="http://schemas.microsoft.com/office/drawing/2014/main" id="{D01F33D2-837E-4AB9-AC7E-D35AC76F72EB}"/>
              </a:ext>
            </a:extLst>
          </p:cNvPr>
          <p:cNvSpPr/>
          <p:nvPr/>
        </p:nvSpPr>
        <p:spPr>
          <a:xfrm>
            <a:off x="7296394" y="832223"/>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Star: 5 Points 22">
            <a:extLst>
              <a:ext uri="{FF2B5EF4-FFF2-40B4-BE49-F238E27FC236}">
                <a16:creationId xmlns:a16="http://schemas.microsoft.com/office/drawing/2014/main" id="{FBB476DA-021B-49C8-BD45-81E8A0CDE553}"/>
              </a:ext>
            </a:extLst>
          </p:cNvPr>
          <p:cNvSpPr/>
          <p:nvPr/>
        </p:nvSpPr>
        <p:spPr>
          <a:xfrm>
            <a:off x="7944094" y="832223"/>
            <a:ext cx="647700" cy="639751"/>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4" name="Picture 23" descr="See the source image">
            <a:extLst>
              <a:ext uri="{FF2B5EF4-FFF2-40B4-BE49-F238E27FC236}">
                <a16:creationId xmlns:a16="http://schemas.microsoft.com/office/drawing/2014/main" id="{E62C5B8D-62A2-447B-8CA3-2C959CBC24C6}"/>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2143525" flipH="1">
            <a:off x="-30007" y="2484287"/>
            <a:ext cx="4687199" cy="3145806"/>
          </a:xfrm>
          <a:prstGeom prst="rect">
            <a:avLst/>
          </a:prstGeom>
          <a:noFill/>
        </p:spPr>
      </p:pic>
      <p:pic>
        <p:nvPicPr>
          <p:cNvPr id="25" name="Picture 24" descr="See the source image">
            <a:extLst>
              <a:ext uri="{FF2B5EF4-FFF2-40B4-BE49-F238E27FC236}">
                <a16:creationId xmlns:a16="http://schemas.microsoft.com/office/drawing/2014/main" id="{0A52B9A9-586D-4284-9A70-DE393958B56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rot="9456475">
            <a:off x="4550523" y="2369223"/>
            <a:ext cx="4687199" cy="3145806"/>
          </a:xfrm>
          <a:prstGeom prst="rect">
            <a:avLst/>
          </a:prstGeom>
          <a:noFill/>
        </p:spPr>
      </p:pic>
      <p:sp>
        <p:nvSpPr>
          <p:cNvPr id="17" name="TextBox 16">
            <a:extLst>
              <a:ext uri="{FF2B5EF4-FFF2-40B4-BE49-F238E27FC236}">
                <a16:creationId xmlns:a16="http://schemas.microsoft.com/office/drawing/2014/main" id="{51C5ACD4-6C8F-4A90-86F3-C762F009A732}"/>
              </a:ext>
            </a:extLst>
          </p:cNvPr>
          <p:cNvSpPr txBox="1"/>
          <p:nvPr/>
        </p:nvSpPr>
        <p:spPr>
          <a:xfrm>
            <a:off x="477447" y="1554151"/>
            <a:ext cx="2004255" cy="124649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500" b="0" i="0" u="none" strike="noStrike" kern="1200" cap="none" spc="0" normalizeH="0" baseline="0" noProof="0" dirty="0">
                <a:ln>
                  <a:noFill/>
                </a:ln>
                <a:solidFill>
                  <a:prstClr val="black"/>
                </a:solidFill>
                <a:effectLst/>
                <a:uLnTx/>
                <a:uFillTx/>
                <a:latin typeface="SassoonPrimaryInfant" pitchFamily="2" charset="0"/>
                <a:ea typeface="+mn-ea"/>
                <a:cs typeface="+mn-cs"/>
              </a:rPr>
              <a:t>I </a:t>
            </a:r>
            <a:r>
              <a:rPr kumimoji="0" lang="en-GB" sz="2500" b="0" i="0" u="none" strike="noStrike" kern="1200" cap="none" spc="0" normalizeH="0" baseline="0" noProof="0" dirty="0">
                <a:ln>
                  <a:noFill/>
                </a:ln>
                <a:solidFill>
                  <a:prstClr val="black"/>
                </a:solidFill>
                <a:effectLst/>
                <a:uLnTx/>
                <a:uFillTx/>
                <a:latin typeface="SassoonPrimaryInfant" pitchFamily="2" charset="0"/>
                <a:ea typeface="+mn-ea"/>
                <a:cs typeface="+mn-cs"/>
              </a:rPr>
              <a:t>know the phoneme </a:t>
            </a:r>
            <a:r>
              <a:rPr lang="en-GB" sz="2500" noProof="0" dirty="0" err="1">
                <a:solidFill>
                  <a:prstClr val="black"/>
                </a:solidFill>
                <a:latin typeface="SassoonPrimaryInfant" pitchFamily="2" charset="0"/>
              </a:rPr>
              <a:t>g,o,c,k</a:t>
            </a:r>
            <a:r>
              <a:rPr kumimoji="0" lang="en-GB" sz="2500" b="0" i="0" u="none" strike="noStrike" kern="1200" cap="none" spc="0" normalizeH="0" baseline="0" noProof="0" dirty="0">
                <a:ln>
                  <a:noFill/>
                </a:ln>
                <a:solidFill>
                  <a:prstClr val="black"/>
                </a:solidFill>
                <a:effectLst/>
                <a:uLnTx/>
                <a:uFillTx/>
                <a:latin typeface="SassoonPrimaryInfant" pitchFamily="2" charset="0"/>
                <a:ea typeface="+mn-ea"/>
                <a:cs typeface="+mn-cs"/>
              </a:rPr>
              <a:t>.</a:t>
            </a:r>
          </a:p>
        </p:txBody>
      </p:sp>
      <p:sp>
        <p:nvSpPr>
          <p:cNvPr id="18" name="TextBox 17">
            <a:extLst>
              <a:ext uri="{FF2B5EF4-FFF2-40B4-BE49-F238E27FC236}">
                <a16:creationId xmlns:a16="http://schemas.microsoft.com/office/drawing/2014/main" id="{E9EB9CE0-2267-4CE6-A307-8C0E65AD532A}"/>
              </a:ext>
            </a:extLst>
          </p:cNvPr>
          <p:cNvSpPr txBox="1"/>
          <p:nvPr/>
        </p:nvSpPr>
        <p:spPr>
          <a:xfrm>
            <a:off x="3142054" y="1608733"/>
            <a:ext cx="2706319" cy="124649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500" b="0" i="0" u="none" strike="noStrike" kern="1200" cap="none" spc="0" normalizeH="0" baseline="0" noProof="0" dirty="0">
                <a:ln>
                  <a:noFill/>
                </a:ln>
                <a:solidFill>
                  <a:prstClr val="black"/>
                </a:solidFill>
                <a:effectLst/>
                <a:uLnTx/>
                <a:uFillTx/>
                <a:latin typeface="SassoonPrimaryInfant" pitchFamily="2" charset="0"/>
                <a:ea typeface="+mn-ea"/>
                <a:cs typeface="+mn-cs"/>
              </a:rPr>
              <a:t>I can robot talk and blend to read words.</a:t>
            </a:r>
            <a:endParaRPr kumimoji="0" lang="en-GB" sz="2500" b="0" i="0" u="none" strike="noStrike" kern="1200" cap="none" spc="0" normalizeH="0" baseline="0" noProof="0" dirty="0">
              <a:ln>
                <a:noFill/>
              </a:ln>
              <a:solidFill>
                <a:prstClr val="black"/>
              </a:solidFill>
              <a:effectLst/>
              <a:uLnTx/>
              <a:uFillTx/>
              <a:latin typeface="SassoonPrimaryInfant" pitchFamily="2" charset="0"/>
              <a:ea typeface="+mn-ea"/>
              <a:cs typeface="+mn-cs"/>
            </a:endParaRPr>
          </a:p>
        </p:txBody>
      </p:sp>
      <p:sp>
        <p:nvSpPr>
          <p:cNvPr id="28" name="TextBox 27">
            <a:extLst>
              <a:ext uri="{FF2B5EF4-FFF2-40B4-BE49-F238E27FC236}">
                <a16:creationId xmlns:a16="http://schemas.microsoft.com/office/drawing/2014/main" id="{0B6E0A4D-02B0-4C4A-AA8E-9F3ACC852A91}"/>
              </a:ext>
            </a:extLst>
          </p:cNvPr>
          <p:cNvSpPr txBox="1"/>
          <p:nvPr/>
        </p:nvSpPr>
        <p:spPr>
          <a:xfrm>
            <a:off x="6414506" y="1704190"/>
            <a:ext cx="2411475" cy="861774"/>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500" b="0" i="0" u="none" strike="noStrike" kern="1200" cap="none" spc="0" normalizeH="0" baseline="0" noProof="0" dirty="0">
                <a:ln>
                  <a:noFill/>
                </a:ln>
                <a:solidFill>
                  <a:prstClr val="black"/>
                </a:solidFill>
                <a:effectLst/>
                <a:uLnTx/>
                <a:uFillTx/>
                <a:latin typeface="SassoonPrimaryInfant" pitchFamily="2" charset="0"/>
                <a:ea typeface="+mn-ea"/>
                <a:cs typeface="+mn-cs"/>
              </a:rPr>
              <a:t>I can read a short sentence.</a:t>
            </a:r>
          </a:p>
        </p:txBody>
      </p:sp>
      <p:pic>
        <p:nvPicPr>
          <p:cNvPr id="16" name="Picture 15">
            <a:extLst>
              <a:ext uri="{FF2B5EF4-FFF2-40B4-BE49-F238E27FC236}">
                <a16:creationId xmlns:a16="http://schemas.microsoft.com/office/drawing/2014/main" id="{C41D3F5F-F3C8-46B3-912A-5C72DE1268E3}"/>
              </a:ext>
            </a:extLst>
          </p:cNvPr>
          <p:cNvPicPr/>
          <p:nvPr/>
        </p:nvPicPr>
        <p:blipFill>
          <a:blip r:embed="rId3">
            <a:extLst>
              <a:ext uri="{BEBA8EAE-BF5A-486C-A8C5-ECC9F3942E4B}">
                <a14:imgProps xmlns:a14="http://schemas.microsoft.com/office/drawing/2010/main">
                  <a14:imgLayer r:embed="rId4">
                    <a14:imgEffect>
                      <a14:backgroundRemoval t="0" b="100000" l="0" r="100000">
                        <a14:foregroundMark x1="8193" y1="13025" x2="8193" y2="13025"/>
                        <a14:foregroundMark x1="12048" y1="25630" x2="12048" y2="25630"/>
                        <a14:foregroundMark x1="9639" y1="20588" x2="9639" y2="20588"/>
                        <a14:foregroundMark x1="9639" y1="17647" x2="11566" y2="21849"/>
                      </a14:backgroundRemoval>
                    </a14:imgEffect>
                  </a14:imgLayer>
                </a14:imgProps>
              </a:ext>
              <a:ext uri="{28A0092B-C50C-407E-A947-70E740481C1C}">
                <a14:useLocalDpi xmlns:a14="http://schemas.microsoft.com/office/drawing/2010/main" val="0"/>
              </a:ext>
            </a:extLst>
          </a:blip>
          <a:stretch>
            <a:fillRect/>
          </a:stretch>
        </p:blipFill>
        <p:spPr>
          <a:xfrm flipH="1">
            <a:off x="3109762" y="3219450"/>
            <a:ext cx="2924476" cy="3638550"/>
          </a:xfrm>
          <a:prstGeom prst="rect">
            <a:avLst/>
          </a:prstGeom>
        </p:spPr>
      </p:pic>
      <p:sp>
        <p:nvSpPr>
          <p:cNvPr id="15" name="Oval 14">
            <a:extLst>
              <a:ext uri="{FF2B5EF4-FFF2-40B4-BE49-F238E27FC236}">
                <a16:creationId xmlns:a16="http://schemas.microsoft.com/office/drawing/2014/main" id="{364C4B6F-FEA9-4615-9E8D-622699089565}"/>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601712342"/>
      </p:ext>
    </p:extLst>
  </p:cSld>
  <p:clrMapOvr>
    <a:masterClrMapping/>
  </p:clrMapOvr>
  <mc:AlternateContent xmlns:mc="http://schemas.openxmlformats.org/markup-compatibility/2006" xmlns:p14="http://schemas.microsoft.com/office/powerpoint/2010/main">
    <mc:Choice Requires="p14">
      <p:transition spd="slow" p14:dur="2000" advTm="33583"/>
    </mc:Choice>
    <mc:Fallback xmlns="">
      <p:transition spd="slow" advTm="335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2000"/>
                                        <p:tgtEl>
                                          <p:spTgt spid="25"/>
                                        </p:tgtEl>
                                      </p:cBhvr>
                                    </p:animEffect>
                                  </p:childTnLst>
                                </p:cTn>
                              </p:par>
                              <p:par>
                                <p:cTn id="8" presetID="22" presetClass="entr" presetSubtype="2"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right)">
                                      <p:cBhvr>
                                        <p:cTn id="10" dur="2000"/>
                                        <p:tgtEl>
                                          <p:spTgt spid="24"/>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9" grpId="0" animBg="1"/>
      <p:bldP spid="20" grpId="0" animBg="1"/>
      <p:bldP spid="21" grpId="0" animBg="1"/>
      <p:bldP spid="22" grpId="0" animBg="1"/>
      <p:bldP spid="23" grpId="0" animBg="1"/>
      <p:bldP spid="17" grpId="0"/>
      <p:bldP spid="18" grpId="0"/>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a:extLst>
              <a:ext uri="{FF2B5EF4-FFF2-40B4-BE49-F238E27FC236}">
                <a16:creationId xmlns:a16="http://schemas.microsoft.com/office/drawing/2014/main" id="{01CCE2A3-66A1-4FCB-9FF9-682644AD8EBF}"/>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a:extLst>
              <a:ext uri="{FF2B5EF4-FFF2-40B4-BE49-F238E27FC236}">
                <a16:creationId xmlns:a16="http://schemas.microsoft.com/office/drawing/2014/main" id="{8E35A876-50DA-411E-A7CC-B2CADE4F4F48}"/>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4BA8CE6B-91D1-45B4-83A1-C101ECCBDEA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376726BA-D8E3-4DC1-BA0C-F6A5EC84FA97}"/>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a:extLst>
              <a:ext uri="{FF2B5EF4-FFF2-40B4-BE49-F238E27FC236}">
                <a16:creationId xmlns:a16="http://schemas.microsoft.com/office/drawing/2014/main" id="{7538A888-88A8-4070-AF9D-D56C61F91DD5}"/>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C74D0607-8038-4CFB-9231-10D46498E78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a:extLst>
              <a:ext uri="{FF2B5EF4-FFF2-40B4-BE49-F238E27FC236}">
                <a16:creationId xmlns:a16="http://schemas.microsoft.com/office/drawing/2014/main" id="{9C827189-0EFA-474C-A824-223D464D958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428C4512-B6FB-4AB4-B9AE-402D9E7248E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BE7A7923-4B8F-4CE5-9A92-2C34F03B9F2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a:extLst>
              <a:ext uri="{FF2B5EF4-FFF2-40B4-BE49-F238E27FC236}">
                <a16:creationId xmlns:a16="http://schemas.microsoft.com/office/drawing/2014/main" id="{961577AA-7C6D-4A90-87F9-B0333D109BE1}"/>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5231AEB6-D10F-4F9C-A1F3-63554B3C2019}"/>
              </a:ext>
            </a:extLst>
          </p:cNvPr>
          <p:cNvSpPr>
            <a:spLocks noGrp="1"/>
          </p:cNvSpPr>
          <p:nvPr>
            <p:ph type="title"/>
          </p:nvPr>
        </p:nvSpPr>
        <p:spPr>
          <a:xfrm>
            <a:off x="457200" y="620688"/>
            <a:ext cx="8229600" cy="796950"/>
          </a:xfrm>
        </p:spPr>
        <p:txBody>
          <a:bodyPr>
            <a:noAutofit/>
          </a:bodyPr>
          <a:lstStyle/>
          <a:p>
            <a:r>
              <a:rPr lang="en-GB" sz="6600" b="1" dirty="0">
                <a:latin typeface="SassoonPrimaryInfant" pitchFamily="2" charset="0"/>
              </a:rPr>
              <a:t>Phonics Games </a:t>
            </a:r>
            <a:br>
              <a:rPr lang="en-GB" sz="5000" b="1" dirty="0">
                <a:latin typeface="SassoonPrimaryInfant" pitchFamily="2" charset="0"/>
              </a:rPr>
            </a:br>
            <a:endParaRPr lang="en-GB" sz="5000" b="1" dirty="0">
              <a:latin typeface="SassoonPrimaryInfant" pitchFamily="2" charset="0"/>
            </a:endParaRPr>
          </a:p>
        </p:txBody>
      </p:sp>
      <p:sp>
        <p:nvSpPr>
          <p:cNvPr id="3" name="Content Placeholder 2">
            <a:extLst>
              <a:ext uri="{FF2B5EF4-FFF2-40B4-BE49-F238E27FC236}">
                <a16:creationId xmlns:a16="http://schemas.microsoft.com/office/drawing/2014/main" id="{AB83F1C5-C359-4F8C-9A9A-645A21B9D3C8}"/>
              </a:ext>
            </a:extLst>
          </p:cNvPr>
          <p:cNvSpPr>
            <a:spLocks noGrp="1"/>
          </p:cNvSpPr>
          <p:nvPr>
            <p:ph idx="1"/>
          </p:nvPr>
        </p:nvSpPr>
        <p:spPr>
          <a:xfrm>
            <a:off x="1091175" y="1166018"/>
            <a:ext cx="7596233" cy="4525963"/>
          </a:xfrm>
        </p:spPr>
        <p:txBody>
          <a:bodyPr>
            <a:noAutofit/>
          </a:bodyPr>
          <a:lstStyle/>
          <a:p>
            <a:r>
              <a:rPr lang="en-GB" sz="2800" dirty="0">
                <a:latin typeface="SassoonPrimaryInfant" pitchFamily="2" charset="0"/>
              </a:rPr>
              <a:t>Around the room</a:t>
            </a:r>
          </a:p>
          <a:p>
            <a:r>
              <a:rPr lang="en-GB" sz="2800" dirty="0">
                <a:latin typeface="SassoonPrimaryInfant" pitchFamily="2" charset="0"/>
              </a:rPr>
              <a:t>Silly soup</a:t>
            </a:r>
          </a:p>
          <a:p>
            <a:r>
              <a:rPr lang="en-GB" sz="2800" dirty="0">
                <a:latin typeface="SassoonPrimaryInfant" pitchFamily="2" charset="0"/>
              </a:rPr>
              <a:t>What’s in the box?</a:t>
            </a:r>
          </a:p>
          <a:p>
            <a:r>
              <a:rPr lang="en-GB" sz="2800" dirty="0">
                <a:latin typeface="SassoonPrimaryInfant" pitchFamily="2" charset="0"/>
              </a:rPr>
              <a:t>What’s missing?</a:t>
            </a:r>
          </a:p>
          <a:p>
            <a:r>
              <a:rPr lang="en-GB" sz="2800" dirty="0">
                <a:latin typeface="SassoonPrimaryInfant" pitchFamily="2" charset="0"/>
              </a:rPr>
              <a:t>Changing seats</a:t>
            </a:r>
          </a:p>
          <a:p>
            <a:r>
              <a:rPr lang="en-GB" sz="2800" dirty="0">
                <a:latin typeface="SassoonPrimaryInfant" pitchFamily="2" charset="0"/>
              </a:rPr>
              <a:t>Odd one out</a:t>
            </a:r>
          </a:p>
          <a:p>
            <a:r>
              <a:rPr lang="en-GB" sz="2800" dirty="0">
                <a:latin typeface="SassoonPrimaryInfant" pitchFamily="2" charset="0"/>
              </a:rPr>
              <a:t>Matching games</a:t>
            </a:r>
          </a:p>
          <a:p>
            <a:r>
              <a:rPr lang="en-GB" sz="2800" dirty="0">
                <a:latin typeface="SassoonPrimaryInfant" pitchFamily="2" charset="0"/>
              </a:rPr>
              <a:t>Sorting games</a:t>
            </a:r>
          </a:p>
          <a:p>
            <a:r>
              <a:rPr lang="en-GB" sz="2800" dirty="0">
                <a:latin typeface="SassoonPrimaryInfant" pitchFamily="2" charset="0"/>
              </a:rPr>
              <a:t>I spy</a:t>
            </a:r>
          </a:p>
          <a:p>
            <a:r>
              <a:rPr lang="en-GB" sz="2800" dirty="0">
                <a:latin typeface="SassoonPrimaryInfant" pitchFamily="2" charset="0"/>
              </a:rPr>
              <a:t>Fastest finger</a:t>
            </a:r>
          </a:p>
        </p:txBody>
      </p:sp>
      <p:pic>
        <p:nvPicPr>
          <p:cNvPr id="16" name="Picture 15">
            <a:extLst>
              <a:ext uri="{FF2B5EF4-FFF2-40B4-BE49-F238E27FC236}">
                <a16:creationId xmlns:a16="http://schemas.microsoft.com/office/drawing/2014/main" id="{9AE44527-B5C8-420D-B60D-1E28F2A177B9}"/>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310" b="96454" l="1679" r="93285">
                        <a14:foregroundMark x1="7674" y1="41844" x2="15588" y2="62411"/>
                        <a14:foregroundMark x1="51559" y1="92671" x2="37410" y2="92671"/>
                        <a14:foregroundMark x1="37410" y1="92671" x2="35971" y2="92199"/>
                        <a14:foregroundMark x1="50120" y1="96690" x2="50120" y2="96690"/>
                        <a14:foregroundMark x1="1918" y1="44917" x2="1918" y2="44917"/>
                        <a14:foregroundMark x1="36211" y1="3546" x2="36211" y2="3546"/>
                        <a14:foregroundMark x1="93285" y1="41844" x2="93285" y2="41844"/>
                      </a14:backgroundRemoval>
                    </a14:imgEffect>
                  </a14:imgLayer>
                </a14:imgProps>
              </a:ext>
            </a:extLst>
          </a:blip>
          <a:stretch>
            <a:fillRect/>
          </a:stretch>
        </p:blipFill>
        <p:spPr>
          <a:xfrm>
            <a:off x="4997129" y="3972261"/>
            <a:ext cx="2725136" cy="2764346"/>
          </a:xfrm>
          <a:prstGeom prst="rect">
            <a:avLst/>
          </a:prstGeom>
        </p:spPr>
      </p:pic>
      <p:pic>
        <p:nvPicPr>
          <p:cNvPr id="17" name="Picture 16">
            <a:extLst>
              <a:ext uri="{FF2B5EF4-FFF2-40B4-BE49-F238E27FC236}">
                <a16:creationId xmlns:a16="http://schemas.microsoft.com/office/drawing/2014/main" id="{122F9B41-EAEE-43CF-97F5-B9E4E185C461}"/>
              </a:ext>
            </a:extLst>
          </p:cNvPr>
          <p:cNvPicPr/>
          <p:nvPr/>
        </p:nvPicPr>
        <p:blipFill>
          <a:blip r:embed="rId9">
            <a:extLst>
              <a:ext uri="{BEBA8EAE-BF5A-486C-A8C5-ECC9F3942E4B}">
                <a14:imgProps xmlns:a14="http://schemas.microsoft.com/office/drawing/2010/main">
                  <a14:imgLayer r:embed="rId10">
                    <a14:imgEffect>
                      <a14:backgroundRemoval t="0" b="99015" l="0" r="93299"/>
                    </a14:imgEffect>
                  </a14:imgLayer>
                </a14:imgProps>
              </a:ext>
              <a:ext uri="{28A0092B-C50C-407E-A947-70E740481C1C}">
                <a14:useLocalDpi xmlns:a14="http://schemas.microsoft.com/office/drawing/2010/main" val="0"/>
              </a:ext>
            </a:extLst>
          </a:blip>
          <a:srcRect/>
          <a:stretch>
            <a:fillRect/>
          </a:stretch>
        </p:blipFill>
        <p:spPr bwMode="auto">
          <a:xfrm>
            <a:off x="6956210" y="5085539"/>
            <a:ext cx="1699920" cy="1772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Oval 17">
            <a:extLst>
              <a:ext uri="{FF2B5EF4-FFF2-40B4-BE49-F238E27FC236}">
                <a16:creationId xmlns:a16="http://schemas.microsoft.com/office/drawing/2014/main" id="{B93C3A50-BA40-4369-A2BB-4AAEB344FD3C}"/>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75338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a:extLst>
              <a:ext uri="{FF2B5EF4-FFF2-40B4-BE49-F238E27FC236}">
                <a16:creationId xmlns:a16="http://schemas.microsoft.com/office/drawing/2014/main" id="{B0FC23DF-03D4-475E-8516-2ADB44654B0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32800" y="212046"/>
            <a:ext cx="600564"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a:extLst>
              <a:ext uri="{FF2B5EF4-FFF2-40B4-BE49-F238E27FC236}">
                <a16:creationId xmlns:a16="http://schemas.microsoft.com/office/drawing/2014/main" id="{050255DC-1C32-4C3D-AD6B-C4098E0C0C31}"/>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5895" y="3225551"/>
            <a:ext cx="600564"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11030A1-EFFA-4F86-841D-A9397D4C032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62792" y="1798826"/>
            <a:ext cx="600564"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EF19A902-2F64-49D3-B702-68C41942BBD8}"/>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24260" y="4613990"/>
            <a:ext cx="966915"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063F373C-A3F2-4E0D-B7BE-CCAEEDA64D6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8960" y="1340768"/>
            <a:ext cx="966915"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BA0936C9-48BD-476A-AA63-AAE89395D28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46294" y="4660350"/>
            <a:ext cx="600564"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a:extLst>
              <a:ext uri="{FF2B5EF4-FFF2-40B4-BE49-F238E27FC236}">
                <a16:creationId xmlns:a16="http://schemas.microsoft.com/office/drawing/2014/main" id="{6D1AB9AB-31E3-4452-86CB-AEC5129A1A2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41997" y="212045"/>
            <a:ext cx="600564"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309FE1CF-87CD-4075-92C9-1877EAE1488A}"/>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0354" y="5851173"/>
            <a:ext cx="966915"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2E88DDE5-3D2F-46B3-BE2B-7544627C410E}"/>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7961149" y="2912324"/>
            <a:ext cx="966915"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1E01AD49-C1E9-472D-A770-973EB463B78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7961149" y="5851173"/>
            <a:ext cx="966915"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5580" y="1321409"/>
            <a:ext cx="5652120" cy="3492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5580" y="4927439"/>
            <a:ext cx="9008420" cy="2031325"/>
          </a:xfrm>
          <a:prstGeom prst="rect">
            <a:avLst/>
          </a:prstGeom>
          <a:noFill/>
        </p:spPr>
        <p:txBody>
          <a:bodyPr wrap="square" rtlCol="0">
            <a:spAutoFit/>
          </a:bodyPr>
          <a:lstStyle/>
          <a:p>
            <a:r>
              <a:rPr lang="en-GB" b="1" dirty="0">
                <a:latin typeface="SassoonPrimaryInfant" pitchFamily="2" charset="0"/>
              </a:rPr>
              <a:t>Click on ‘FREE PHONICSPLAY’</a:t>
            </a:r>
            <a:br>
              <a:rPr lang="en-GB" b="1" dirty="0">
                <a:latin typeface="SassoonPrimaryInfant" pitchFamily="2" charset="0"/>
              </a:rPr>
            </a:br>
            <a:r>
              <a:rPr lang="en-GB" b="1" dirty="0">
                <a:latin typeface="SassoonPrimaryInfant" pitchFamily="2" charset="0"/>
              </a:rPr>
              <a:t>Click on ‘PARENTS’</a:t>
            </a:r>
            <a:br>
              <a:rPr lang="en-GB" b="1" dirty="0">
                <a:latin typeface="SassoonPrimaryInfant" pitchFamily="2" charset="0"/>
              </a:rPr>
            </a:br>
            <a:r>
              <a:rPr lang="en-GB" b="1" dirty="0">
                <a:latin typeface="SassoonPrimaryInfant" pitchFamily="2" charset="0"/>
              </a:rPr>
              <a:t>Click on ‘INTERACTIVE RESOURCES’</a:t>
            </a:r>
          </a:p>
          <a:p>
            <a:r>
              <a:rPr lang="en-GB" b="1" dirty="0">
                <a:latin typeface="SassoonPrimaryInfant" pitchFamily="2" charset="0"/>
              </a:rPr>
              <a:t>Choose which phase you want to practise: </a:t>
            </a:r>
            <a:r>
              <a:rPr lang="en-GB" b="1" dirty="0">
                <a:solidFill>
                  <a:srgbClr val="FFC000"/>
                </a:solidFill>
                <a:latin typeface="SassoonPrimaryInfant" pitchFamily="2" charset="0"/>
              </a:rPr>
              <a:t>Phase 2</a:t>
            </a:r>
            <a:r>
              <a:rPr lang="en-GB" b="1" dirty="0">
                <a:latin typeface="SassoonPrimaryInfant" pitchFamily="2" charset="0"/>
              </a:rPr>
              <a:t>, </a:t>
            </a:r>
            <a:r>
              <a:rPr lang="en-GB" b="1" dirty="0">
                <a:solidFill>
                  <a:srgbClr val="7030A0"/>
                </a:solidFill>
                <a:latin typeface="SassoonPrimaryInfant" pitchFamily="2" charset="0"/>
              </a:rPr>
              <a:t>Phase 3</a:t>
            </a:r>
            <a:r>
              <a:rPr lang="en-GB" b="1" dirty="0">
                <a:latin typeface="SassoonPrimaryInfant" pitchFamily="2" charset="0"/>
              </a:rPr>
              <a:t>, </a:t>
            </a:r>
            <a:r>
              <a:rPr lang="en-GB" b="1" dirty="0">
                <a:solidFill>
                  <a:srgbClr val="00B050"/>
                </a:solidFill>
                <a:latin typeface="SassoonPrimaryInfant" pitchFamily="2" charset="0"/>
              </a:rPr>
              <a:t>Phase 4</a:t>
            </a:r>
            <a:endParaRPr lang="en-GB" b="1" dirty="0">
              <a:solidFill>
                <a:srgbClr val="FF66CC"/>
              </a:solidFill>
              <a:latin typeface="SassoonPrimaryInfant" pitchFamily="2" charset="0"/>
            </a:endParaRPr>
          </a:p>
          <a:p>
            <a:r>
              <a:rPr lang="en-GB" b="1" dirty="0">
                <a:latin typeface="SassoonPrimaryInfant" pitchFamily="2" charset="0"/>
              </a:rPr>
              <a:t>A list of games will come up. You can choose a particular phoneme you want to focus on. </a:t>
            </a:r>
            <a:br>
              <a:rPr lang="en-GB" b="1" dirty="0">
                <a:latin typeface="SassoonPrimaryInfant" pitchFamily="2" charset="0"/>
              </a:rPr>
            </a:br>
            <a:endParaRPr lang="en-GB" b="1" dirty="0">
              <a:latin typeface="SassoonPrimaryInfant" pitchFamily="2" charset="0"/>
            </a:endParaRPr>
          </a:p>
        </p:txBody>
      </p:sp>
      <p:pic>
        <p:nvPicPr>
          <p:cNvPr id="13315"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826643" y="2749527"/>
            <a:ext cx="3317357" cy="2139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own Arrow 4"/>
          <p:cNvSpPr/>
          <p:nvPr/>
        </p:nvSpPr>
        <p:spPr>
          <a:xfrm rot="4087423">
            <a:off x="5549630" y="1701233"/>
            <a:ext cx="476136" cy="1205546"/>
          </a:xfrm>
          <a:prstGeom prst="down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itle 1">
            <a:extLst>
              <a:ext uri="{FF2B5EF4-FFF2-40B4-BE49-F238E27FC236}">
                <a16:creationId xmlns:a16="http://schemas.microsoft.com/office/drawing/2014/main" id="{DD83FFDA-3A51-4FBC-96FB-8CB89933FB7B}"/>
              </a:ext>
            </a:extLst>
          </p:cNvPr>
          <p:cNvSpPr>
            <a:spLocks noGrp="1"/>
          </p:cNvSpPr>
          <p:nvPr>
            <p:ph type="title"/>
          </p:nvPr>
        </p:nvSpPr>
        <p:spPr>
          <a:xfrm>
            <a:off x="457200" y="620688"/>
            <a:ext cx="8229600" cy="796950"/>
          </a:xfrm>
        </p:spPr>
        <p:txBody>
          <a:bodyPr>
            <a:noAutofit/>
          </a:bodyPr>
          <a:lstStyle/>
          <a:p>
            <a:r>
              <a:rPr lang="en-GB" sz="6600" b="1" dirty="0">
                <a:latin typeface="SassoonPrimaryInfant" pitchFamily="2" charset="0"/>
              </a:rPr>
              <a:t>Phonics Games </a:t>
            </a:r>
            <a:br>
              <a:rPr lang="en-GB" sz="5000" b="1" dirty="0">
                <a:latin typeface="SassoonPrimaryInfant" pitchFamily="2" charset="0"/>
              </a:rPr>
            </a:br>
            <a:endParaRPr lang="en-GB" sz="5000" b="1" dirty="0">
              <a:latin typeface="SassoonPrimaryInfant" pitchFamily="2" charset="0"/>
            </a:endParaRPr>
          </a:p>
        </p:txBody>
      </p:sp>
      <p:sp>
        <p:nvSpPr>
          <p:cNvPr id="17" name="Oval 16">
            <a:extLst>
              <a:ext uri="{FF2B5EF4-FFF2-40B4-BE49-F238E27FC236}">
                <a16:creationId xmlns:a16="http://schemas.microsoft.com/office/drawing/2014/main" id="{2E889F63-23CB-4747-862D-3DF10D2E6BCE}"/>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02672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0">
            <a:extLst>
              <a:ext uri="{FF2B5EF4-FFF2-40B4-BE49-F238E27FC236}">
                <a16:creationId xmlns:a16="http://schemas.microsoft.com/office/drawing/2014/main" id="{59143405-A4E1-40EA-BE36-C1875EA22F6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B646E911-89FA-4E78-B48F-3BA754A2D72B}"/>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a:extLst>
              <a:ext uri="{FF2B5EF4-FFF2-40B4-BE49-F238E27FC236}">
                <a16:creationId xmlns:a16="http://schemas.microsoft.com/office/drawing/2014/main" id="{C7C8D124-6EF4-46F4-A35C-3D552EBA4A1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a:extLst>
              <a:ext uri="{FF2B5EF4-FFF2-40B4-BE49-F238E27FC236}">
                <a16:creationId xmlns:a16="http://schemas.microsoft.com/office/drawing/2014/main" id="{24C3A067-4001-494C-8C8A-6AF8DF308DD5}"/>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CE45E04D-2B03-4435-A2B1-34A0E67A6080}"/>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53503434-A20D-484C-8AF7-DF2BA358203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a:extLst>
              <a:ext uri="{FF2B5EF4-FFF2-40B4-BE49-F238E27FC236}">
                <a16:creationId xmlns:a16="http://schemas.microsoft.com/office/drawing/2014/main" id="{FE40F17E-CBAD-4D87-B03F-4BB1C30BE9A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a:extLst>
              <a:ext uri="{FF2B5EF4-FFF2-40B4-BE49-F238E27FC236}">
                <a16:creationId xmlns:a16="http://schemas.microsoft.com/office/drawing/2014/main" id="{74185D6C-BDFA-46CC-9162-8105A9DEFCD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a:extLst>
              <a:ext uri="{FF2B5EF4-FFF2-40B4-BE49-F238E27FC236}">
                <a16:creationId xmlns:a16="http://schemas.microsoft.com/office/drawing/2014/main" id="{B0A921C8-1DB2-46DF-B647-807CDC9F2A9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0">
            <a:extLst>
              <a:ext uri="{FF2B5EF4-FFF2-40B4-BE49-F238E27FC236}">
                <a16:creationId xmlns:a16="http://schemas.microsoft.com/office/drawing/2014/main" id="{D4BA6A95-4B02-43D6-883E-2FD254660F41}"/>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67C9E16D-4601-4371-832F-2C106287CB2C}"/>
              </a:ext>
            </a:extLst>
          </p:cNvPr>
          <p:cNvSpPr>
            <a:spLocks noGrp="1"/>
          </p:cNvSpPr>
          <p:nvPr>
            <p:ph type="title"/>
          </p:nvPr>
        </p:nvSpPr>
        <p:spPr>
          <a:xfrm>
            <a:off x="-612576" y="234805"/>
            <a:ext cx="8229600" cy="1143000"/>
          </a:xfrm>
        </p:spPr>
        <p:txBody>
          <a:bodyPr>
            <a:normAutofit/>
          </a:bodyPr>
          <a:lstStyle/>
          <a:p>
            <a:r>
              <a:rPr lang="en-GB" sz="6600" b="1" dirty="0">
                <a:latin typeface="SassoonPrimaryInfant" pitchFamily="2" charset="0"/>
              </a:rPr>
              <a:t>Phonics Booklet</a:t>
            </a:r>
          </a:p>
        </p:txBody>
      </p:sp>
      <p:pic>
        <p:nvPicPr>
          <p:cNvPr id="5" name="Picture 4">
            <a:extLst>
              <a:ext uri="{FF2B5EF4-FFF2-40B4-BE49-F238E27FC236}">
                <a16:creationId xmlns:a16="http://schemas.microsoft.com/office/drawing/2014/main" id="{F4C28542-75C5-4770-BBB9-7BAC883CFE09}"/>
              </a:ext>
            </a:extLst>
          </p:cNvPr>
          <p:cNvPicPr>
            <a:picLocks noChangeAspect="1"/>
          </p:cNvPicPr>
          <p:nvPr/>
        </p:nvPicPr>
        <p:blipFill>
          <a:blip r:embed="rId7"/>
          <a:stretch>
            <a:fillRect/>
          </a:stretch>
        </p:blipFill>
        <p:spPr>
          <a:xfrm rot="16200000">
            <a:off x="7262138" y="-134971"/>
            <a:ext cx="1379347" cy="1882553"/>
          </a:xfrm>
          <a:prstGeom prst="rect">
            <a:avLst/>
          </a:prstGeom>
        </p:spPr>
      </p:pic>
      <p:pic>
        <p:nvPicPr>
          <p:cNvPr id="7" name="Picture 6">
            <a:extLst>
              <a:ext uri="{FF2B5EF4-FFF2-40B4-BE49-F238E27FC236}">
                <a16:creationId xmlns:a16="http://schemas.microsoft.com/office/drawing/2014/main" id="{D8F2E51F-29E1-4AB0-84CE-684448574D4F}"/>
              </a:ext>
            </a:extLst>
          </p:cNvPr>
          <p:cNvPicPr>
            <a:picLocks noChangeAspect="1"/>
          </p:cNvPicPr>
          <p:nvPr/>
        </p:nvPicPr>
        <p:blipFill>
          <a:blip r:embed="rId8"/>
          <a:stretch>
            <a:fillRect/>
          </a:stretch>
        </p:blipFill>
        <p:spPr>
          <a:xfrm>
            <a:off x="1150888" y="1913850"/>
            <a:ext cx="3358187" cy="4713785"/>
          </a:xfrm>
          <a:prstGeom prst="rect">
            <a:avLst/>
          </a:prstGeom>
        </p:spPr>
      </p:pic>
      <p:pic>
        <p:nvPicPr>
          <p:cNvPr id="9" name="Picture 8">
            <a:extLst>
              <a:ext uri="{FF2B5EF4-FFF2-40B4-BE49-F238E27FC236}">
                <a16:creationId xmlns:a16="http://schemas.microsoft.com/office/drawing/2014/main" id="{5D27EFE6-717B-4842-BD68-7795EAA45C45}"/>
              </a:ext>
            </a:extLst>
          </p:cNvPr>
          <p:cNvPicPr>
            <a:picLocks noChangeAspect="1"/>
          </p:cNvPicPr>
          <p:nvPr/>
        </p:nvPicPr>
        <p:blipFill>
          <a:blip r:embed="rId9"/>
          <a:stretch>
            <a:fillRect/>
          </a:stretch>
        </p:blipFill>
        <p:spPr>
          <a:xfrm>
            <a:off x="4572000" y="1913850"/>
            <a:ext cx="3337903" cy="4713785"/>
          </a:xfrm>
          <a:prstGeom prst="rect">
            <a:avLst/>
          </a:prstGeom>
        </p:spPr>
      </p:pic>
      <p:sp>
        <p:nvSpPr>
          <p:cNvPr id="20" name="Oval 19">
            <a:extLst>
              <a:ext uri="{FF2B5EF4-FFF2-40B4-BE49-F238E27FC236}">
                <a16:creationId xmlns:a16="http://schemas.microsoft.com/office/drawing/2014/main" id="{34FEF231-C9CE-4016-82FC-D10B4D7EC09D}"/>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110641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
            <a:extLst>
              <a:ext uri="{FF2B5EF4-FFF2-40B4-BE49-F238E27FC236}">
                <a16:creationId xmlns:a16="http://schemas.microsoft.com/office/drawing/2014/main" id="{EB607D28-E709-4764-A50E-1FB241DA92E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A2310818-4F71-4259-8694-35BC04EE80A4}"/>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FDAE8056-4383-4F87-8C64-50A28464681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a:extLst>
              <a:ext uri="{FF2B5EF4-FFF2-40B4-BE49-F238E27FC236}">
                <a16:creationId xmlns:a16="http://schemas.microsoft.com/office/drawing/2014/main" id="{6695ECB6-C290-430C-8622-4E126114E747}"/>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B1C8B607-6CFF-4222-B846-7F915B31E91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C63E76D5-4F0C-4CE5-94F4-A9012842A1FD}"/>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E3E8AA73-BB96-408D-80C9-00545212117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0">
            <a:extLst>
              <a:ext uri="{FF2B5EF4-FFF2-40B4-BE49-F238E27FC236}">
                <a16:creationId xmlns:a16="http://schemas.microsoft.com/office/drawing/2014/main" id="{DF088FC4-769B-4EF3-A400-FCA5451CFA92}"/>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a:extLst>
              <a:ext uri="{FF2B5EF4-FFF2-40B4-BE49-F238E27FC236}">
                <a16:creationId xmlns:a16="http://schemas.microsoft.com/office/drawing/2014/main" id="{B14EE516-9B41-4D8A-9FBE-C4C1E4362231}"/>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a:extLst>
              <a:ext uri="{FF2B5EF4-FFF2-40B4-BE49-F238E27FC236}">
                <a16:creationId xmlns:a16="http://schemas.microsoft.com/office/drawing/2014/main" id="{2C08A956-09BE-4AAC-8ECE-44AD92FC2805}"/>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7" name="Table 6">
            <a:extLst>
              <a:ext uri="{FF2B5EF4-FFF2-40B4-BE49-F238E27FC236}">
                <a16:creationId xmlns:a16="http://schemas.microsoft.com/office/drawing/2014/main" id="{6FCA87DE-BA52-4241-91D6-9CB505477455}"/>
              </a:ext>
            </a:extLst>
          </p:cNvPr>
          <p:cNvGraphicFramePr>
            <a:graphicFrameLocks noGrp="1"/>
          </p:cNvGraphicFramePr>
          <p:nvPr/>
        </p:nvGraphicFramePr>
        <p:xfrm>
          <a:off x="297180" y="2617798"/>
          <a:ext cx="8508004" cy="2502842"/>
        </p:xfrm>
        <a:graphic>
          <a:graphicData uri="http://schemas.openxmlformats.org/drawingml/2006/table">
            <a:tbl>
              <a:tblPr firstRow="1" bandRow="1">
                <a:tableStyleId>{3C2FFA5D-87B4-456A-9821-1D502468CF0F}</a:tableStyleId>
              </a:tblPr>
              <a:tblGrid>
                <a:gridCol w="4254002">
                  <a:extLst>
                    <a:ext uri="{9D8B030D-6E8A-4147-A177-3AD203B41FA5}">
                      <a16:colId xmlns:a16="http://schemas.microsoft.com/office/drawing/2014/main" val="35380483"/>
                    </a:ext>
                  </a:extLst>
                </a:gridCol>
                <a:gridCol w="4254002">
                  <a:extLst>
                    <a:ext uri="{9D8B030D-6E8A-4147-A177-3AD203B41FA5}">
                      <a16:colId xmlns:a16="http://schemas.microsoft.com/office/drawing/2014/main" val="1243950911"/>
                    </a:ext>
                  </a:extLst>
                </a:gridCol>
              </a:tblGrid>
              <a:tr h="388620">
                <a:tc>
                  <a:txBody>
                    <a:bodyPr/>
                    <a:lstStyle/>
                    <a:p>
                      <a:pPr algn="ctr"/>
                      <a:r>
                        <a:rPr lang="en-US" sz="2100" dirty="0">
                          <a:latin typeface="SassoonPrimaryInfant" pitchFamily="2" charset="0"/>
                        </a:rPr>
                        <a:t>Comprehension- Expected</a:t>
                      </a:r>
                      <a:endParaRPr lang="en-GB" sz="2100" dirty="0">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00CC"/>
                    </a:solidFill>
                  </a:tcPr>
                </a:tc>
                <a:tc>
                  <a:txBody>
                    <a:bodyPr/>
                    <a:lstStyle/>
                    <a:p>
                      <a:pPr algn="ctr"/>
                      <a:r>
                        <a:rPr lang="en-GB" sz="2100" dirty="0">
                          <a:latin typeface="SassoonPrimaryInfant" pitchFamily="2" charset="0"/>
                        </a:rPr>
                        <a:t>Word Reading- Expected</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00CC"/>
                    </a:solidFill>
                  </a:tcPr>
                </a:tc>
                <a:extLst>
                  <a:ext uri="{0D108BD9-81ED-4DB2-BD59-A6C34878D82A}">
                    <a16:rowId xmlns:a16="http://schemas.microsoft.com/office/drawing/2014/main" val="3652790014"/>
                  </a:ext>
                </a:extLst>
              </a:tr>
              <a:tr h="754380">
                <a:tc>
                  <a:txBody>
                    <a:bodyPr/>
                    <a:lstStyle/>
                    <a:p>
                      <a:r>
                        <a:rPr lang="en-GB" sz="1500" dirty="0">
                          <a:latin typeface="SassoonPrimaryInfant" pitchFamily="2" charset="0"/>
                        </a:rPr>
                        <a:t>Demonstrate understanding of what has been read to them by </a:t>
                      </a:r>
                      <a:r>
                        <a:rPr lang="en-GB" sz="1500" b="1" dirty="0">
                          <a:solidFill>
                            <a:srgbClr val="7030A0"/>
                          </a:solidFill>
                          <a:latin typeface="SassoonPrimaryInfant" pitchFamily="2" charset="0"/>
                        </a:rPr>
                        <a:t>retelling stories and narratives </a:t>
                      </a:r>
                      <a:r>
                        <a:rPr lang="en-GB" sz="1500" b="0" dirty="0">
                          <a:solidFill>
                            <a:schemeClr val="tx1"/>
                          </a:solidFill>
                          <a:latin typeface="SassoonPrimaryInfant" pitchFamily="2" charset="0"/>
                        </a:rPr>
                        <a:t>using their own words and recently introduced vocabulary.</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500" dirty="0">
                          <a:latin typeface="SassoonPrimaryInfant" pitchFamily="2" charset="0"/>
                        </a:rPr>
                        <a:t>Say a </a:t>
                      </a:r>
                      <a:r>
                        <a:rPr lang="en-GB" sz="1500" b="1" dirty="0">
                          <a:solidFill>
                            <a:srgbClr val="7030A0"/>
                          </a:solidFill>
                          <a:latin typeface="SassoonPrimaryInfant" pitchFamily="2" charset="0"/>
                        </a:rPr>
                        <a:t>sound for each letter in the alphabet</a:t>
                      </a:r>
                      <a:r>
                        <a:rPr lang="en-GB" sz="1500" dirty="0">
                          <a:latin typeface="SassoonPrimaryInfant" pitchFamily="2" charset="0"/>
                        </a:rPr>
                        <a:t> and at least </a:t>
                      </a:r>
                      <a:r>
                        <a:rPr lang="en-GB" sz="1500" b="1" dirty="0">
                          <a:solidFill>
                            <a:srgbClr val="7030A0"/>
                          </a:solidFill>
                          <a:latin typeface="SassoonPrimaryInfant" pitchFamily="2" charset="0"/>
                        </a:rPr>
                        <a:t>10 digraphs</a:t>
                      </a:r>
                      <a:r>
                        <a:rPr lang="en-GB" sz="1500" dirty="0">
                          <a:latin typeface="SassoonPrimaryInfant" pitchFamily="2" charset="0"/>
                        </a:rPr>
                        <a:t>. </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15766582"/>
                  </a:ext>
                </a:extLst>
              </a:tr>
              <a:tr h="605462">
                <a:tc>
                  <a:txBody>
                    <a:bodyPr/>
                    <a:lstStyle/>
                    <a:p>
                      <a:r>
                        <a:rPr lang="en-GB" sz="1500" b="1" dirty="0">
                          <a:solidFill>
                            <a:srgbClr val="7030A0"/>
                          </a:solidFill>
                          <a:latin typeface="SassoonPrimaryInfant" pitchFamily="2" charset="0"/>
                        </a:rPr>
                        <a:t>Anticipate</a:t>
                      </a:r>
                      <a:r>
                        <a:rPr lang="en-GB" sz="1500" dirty="0">
                          <a:latin typeface="SassoonPrimaryInfant" pitchFamily="2" charset="0"/>
                        </a:rPr>
                        <a:t>- where appropriate- </a:t>
                      </a:r>
                      <a:r>
                        <a:rPr lang="en-GB" sz="1500" b="1" dirty="0">
                          <a:solidFill>
                            <a:srgbClr val="7030A0"/>
                          </a:solidFill>
                          <a:latin typeface="SassoonPrimaryInfant" pitchFamily="2" charset="0"/>
                        </a:rPr>
                        <a:t>key events </a:t>
                      </a:r>
                      <a:r>
                        <a:rPr lang="en-GB" sz="1500" dirty="0">
                          <a:latin typeface="SassoonPrimaryInfant" pitchFamily="2" charset="0"/>
                        </a:rPr>
                        <a:t>in stories.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500" b="1" dirty="0">
                          <a:solidFill>
                            <a:srgbClr val="7030A0"/>
                          </a:solidFill>
                          <a:latin typeface="SassoonPrimaryInfant" pitchFamily="2" charset="0"/>
                        </a:rPr>
                        <a:t>Read words </a:t>
                      </a:r>
                      <a:r>
                        <a:rPr lang="en-GB" sz="1500" dirty="0">
                          <a:latin typeface="SassoonPrimaryInfant" pitchFamily="2" charset="0"/>
                        </a:rPr>
                        <a:t>consistent with their phonic knowledge </a:t>
                      </a:r>
                      <a:r>
                        <a:rPr lang="en-GB" sz="1500" b="1" dirty="0">
                          <a:solidFill>
                            <a:srgbClr val="7030A0"/>
                          </a:solidFill>
                          <a:latin typeface="SassoonPrimaryInfant" pitchFamily="2" charset="0"/>
                        </a:rPr>
                        <a:t>by sound-blending</a:t>
                      </a:r>
                      <a:r>
                        <a:rPr lang="en-GB" sz="1500" dirty="0">
                          <a:latin typeface="SassoonPrimaryInfant" pitchFamily="2" charset="0"/>
                        </a:rPr>
                        <a:t>. </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1162432"/>
                  </a:ext>
                </a:extLst>
              </a:tr>
              <a:tr h="754380">
                <a:tc>
                  <a:txBody>
                    <a:bodyPr/>
                    <a:lstStyle/>
                    <a:p>
                      <a:r>
                        <a:rPr lang="en-GB" sz="1500" b="1" dirty="0">
                          <a:solidFill>
                            <a:srgbClr val="7030A0"/>
                          </a:solidFill>
                          <a:latin typeface="SassoonPrimaryInfant" pitchFamily="2" charset="0"/>
                        </a:rPr>
                        <a:t>Use and understand recently introduced vocabulary </a:t>
                      </a:r>
                      <a:r>
                        <a:rPr lang="en-GB" sz="1500" dirty="0">
                          <a:latin typeface="SassoonPrimaryInfant" pitchFamily="2" charset="0"/>
                        </a:rPr>
                        <a:t>during discussions about stories, non-fiction, rhymes and poems and during role-play. </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500" b="1" dirty="0">
                          <a:solidFill>
                            <a:srgbClr val="7030A0"/>
                          </a:solidFill>
                          <a:latin typeface="SassoonPrimaryInfant" pitchFamily="2" charset="0"/>
                        </a:rPr>
                        <a:t>Read aloud simple sentences </a:t>
                      </a:r>
                      <a:r>
                        <a:rPr lang="en-GB" sz="1500" dirty="0">
                          <a:latin typeface="SassoonPrimaryInfant" pitchFamily="2" charset="0"/>
                        </a:rPr>
                        <a:t>and books that are consistent with their phonic knowledge, </a:t>
                      </a:r>
                      <a:r>
                        <a:rPr lang="en-GB" sz="1500" b="1" dirty="0">
                          <a:solidFill>
                            <a:srgbClr val="7030A0"/>
                          </a:solidFill>
                          <a:latin typeface="SassoonPrimaryInfant" pitchFamily="2" charset="0"/>
                        </a:rPr>
                        <a:t>including some common exception words. </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060109"/>
                  </a:ext>
                </a:extLst>
              </a:tr>
            </a:tbl>
          </a:graphicData>
        </a:graphic>
      </p:graphicFrame>
      <p:pic>
        <p:nvPicPr>
          <p:cNvPr id="3" name="Picture 2">
            <a:extLst>
              <a:ext uri="{FF2B5EF4-FFF2-40B4-BE49-F238E27FC236}">
                <a16:creationId xmlns:a16="http://schemas.microsoft.com/office/drawing/2014/main" id="{E22DF577-A410-4821-B01C-B97423224B44}"/>
              </a:ext>
            </a:extLst>
          </p:cNvPr>
          <p:cNvPicPr>
            <a:picLocks noChangeAspect="1"/>
          </p:cNvPicPr>
          <p:nvPr/>
        </p:nvPicPr>
        <p:blipFill>
          <a:blip r:embed="rId7"/>
          <a:stretch>
            <a:fillRect/>
          </a:stretch>
        </p:blipFill>
        <p:spPr>
          <a:xfrm>
            <a:off x="7641772" y="1162154"/>
            <a:ext cx="1163411" cy="1075014"/>
          </a:xfrm>
          <a:prstGeom prst="rect">
            <a:avLst/>
          </a:prstGeom>
        </p:spPr>
      </p:pic>
      <p:sp>
        <p:nvSpPr>
          <p:cNvPr id="2" name="Arrow: Up 1">
            <a:extLst>
              <a:ext uri="{FF2B5EF4-FFF2-40B4-BE49-F238E27FC236}">
                <a16:creationId xmlns:a16="http://schemas.microsoft.com/office/drawing/2014/main" id="{F94AE4F5-2333-4225-90E5-D9B03BDF6F5E}"/>
              </a:ext>
            </a:extLst>
          </p:cNvPr>
          <p:cNvSpPr/>
          <p:nvPr/>
        </p:nvSpPr>
        <p:spPr>
          <a:xfrm>
            <a:off x="5940152" y="5120640"/>
            <a:ext cx="288032" cy="567319"/>
          </a:xfrm>
          <a:prstGeom prst="up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0D25C5E-FD84-43F8-8870-573BCE0D2CE8}"/>
              </a:ext>
            </a:extLst>
          </p:cNvPr>
          <p:cNvSpPr txBox="1"/>
          <p:nvPr/>
        </p:nvSpPr>
        <p:spPr>
          <a:xfrm>
            <a:off x="5148064" y="5687959"/>
            <a:ext cx="2016224" cy="461665"/>
          </a:xfrm>
          <a:prstGeom prst="rect">
            <a:avLst/>
          </a:prstGeom>
          <a:noFill/>
        </p:spPr>
        <p:txBody>
          <a:bodyPr wrap="square" rtlCol="0">
            <a:spAutoFit/>
          </a:bodyPr>
          <a:lstStyle/>
          <a:p>
            <a:r>
              <a:rPr lang="en-GB" sz="2400" dirty="0">
                <a:solidFill>
                  <a:srgbClr val="7030A0"/>
                </a:solidFill>
                <a:latin typeface="SassoonPrimaryInfant" pitchFamily="2" charset="0"/>
              </a:rPr>
              <a:t>(tricky words)</a:t>
            </a:r>
          </a:p>
        </p:txBody>
      </p:sp>
      <p:sp>
        <p:nvSpPr>
          <p:cNvPr id="19" name="Oval 18">
            <a:extLst>
              <a:ext uri="{FF2B5EF4-FFF2-40B4-BE49-F238E27FC236}">
                <a16:creationId xmlns:a16="http://schemas.microsoft.com/office/drawing/2014/main" id="{513ED0A9-846F-466B-B1B9-16D9E4052C01}"/>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DC881634-AE05-4E26-A920-9FF396E83419}"/>
              </a:ext>
            </a:extLst>
          </p:cNvPr>
          <p:cNvSpPr/>
          <p:nvPr/>
        </p:nvSpPr>
        <p:spPr>
          <a:xfrm>
            <a:off x="1" y="19154"/>
            <a:ext cx="9144000" cy="2031325"/>
          </a:xfrm>
          <a:prstGeom prst="rect">
            <a:avLst/>
          </a:prstGeom>
        </p:spPr>
        <p:txBody>
          <a:bodyPr wrap="square">
            <a:spAutoFit/>
          </a:bodyPr>
          <a:lstStyle/>
          <a:p>
            <a:pPr algn="ctr"/>
            <a:r>
              <a:rPr lang="en-US" sz="6000" b="1" dirty="0">
                <a:latin typeface="SassoonPrimaryInfant" pitchFamily="2" charset="0"/>
              </a:rPr>
              <a:t>End of year expectations- </a:t>
            </a:r>
            <a:br>
              <a:rPr lang="en-US" sz="4050" dirty="0">
                <a:solidFill>
                  <a:srgbClr val="00B0F0"/>
                </a:solidFill>
                <a:latin typeface="SassoonPrimaryInfant" pitchFamily="2" charset="0"/>
              </a:rPr>
            </a:br>
            <a:r>
              <a:rPr lang="en-US" sz="6600" b="1" dirty="0">
                <a:latin typeface="SassoonPrimaryInfant" pitchFamily="2" charset="0"/>
              </a:rPr>
              <a:t>Reading</a:t>
            </a:r>
            <a:r>
              <a:rPr lang="en-US" sz="6600" b="1" dirty="0">
                <a:solidFill>
                  <a:srgbClr val="9900CC"/>
                </a:solidFill>
                <a:latin typeface="SassoonPrimaryInfant" pitchFamily="2" charset="0"/>
              </a:rPr>
              <a:t> </a:t>
            </a:r>
            <a:endParaRPr lang="en-GB" sz="6600" b="1" dirty="0">
              <a:solidFill>
                <a:srgbClr val="9900CC"/>
              </a:solidFill>
              <a:latin typeface="SassoonPrimaryInfant" pitchFamily="2" charset="0"/>
            </a:endParaRPr>
          </a:p>
        </p:txBody>
      </p:sp>
    </p:spTree>
    <p:extLst>
      <p:ext uri="{BB962C8B-B14F-4D97-AF65-F5344CB8AC3E}">
        <p14:creationId xmlns:p14="http://schemas.microsoft.com/office/powerpoint/2010/main" val="18863149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ight Bracket 5"/>
          <p:cNvSpPr/>
          <p:nvPr/>
        </p:nvSpPr>
        <p:spPr>
          <a:xfrm>
            <a:off x="5939913" y="3058447"/>
            <a:ext cx="154858" cy="665789"/>
          </a:xfrm>
          <a:prstGeom prst="rightBracket">
            <a:avLst/>
          </a:prstGeom>
          <a:ln w="381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342900">
              <a:defRPr/>
            </a:pPr>
            <a:endParaRPr lang="en-GB" sz="1350">
              <a:solidFill>
                <a:prstClr val="black"/>
              </a:solidFill>
              <a:latin typeface="Corbel" panose="020B0503020204020204"/>
            </a:endParaRPr>
          </a:p>
        </p:txBody>
      </p:sp>
      <p:graphicFrame>
        <p:nvGraphicFramePr>
          <p:cNvPr id="5" name="Table 4">
            <a:extLst>
              <a:ext uri="{FF2B5EF4-FFF2-40B4-BE49-F238E27FC236}">
                <a16:creationId xmlns:a16="http://schemas.microsoft.com/office/drawing/2014/main" id="{90409BBD-5704-404B-9B2F-BE91E1D10CB6}"/>
              </a:ext>
            </a:extLst>
          </p:cNvPr>
          <p:cNvGraphicFramePr>
            <a:graphicFrameLocks noGrp="1"/>
          </p:cNvGraphicFramePr>
          <p:nvPr>
            <p:extLst>
              <p:ext uri="{D42A27DB-BD31-4B8C-83A1-F6EECF244321}">
                <p14:modId xmlns:p14="http://schemas.microsoft.com/office/powerpoint/2010/main" val="1373734027"/>
              </p:ext>
            </p:extLst>
          </p:nvPr>
        </p:nvGraphicFramePr>
        <p:xfrm>
          <a:off x="1547664" y="1268760"/>
          <a:ext cx="6392385" cy="5530134"/>
        </p:xfrm>
        <a:graphic>
          <a:graphicData uri="http://schemas.openxmlformats.org/drawingml/2006/table">
            <a:tbl>
              <a:tblPr firstRow="1" bandRow="1">
                <a:tableStyleId>{5C22544A-7EE6-4342-B048-85BDC9FD1C3A}</a:tableStyleId>
              </a:tblPr>
              <a:tblGrid>
                <a:gridCol w="2130795">
                  <a:extLst>
                    <a:ext uri="{9D8B030D-6E8A-4147-A177-3AD203B41FA5}">
                      <a16:colId xmlns:a16="http://schemas.microsoft.com/office/drawing/2014/main" val="2760584828"/>
                    </a:ext>
                  </a:extLst>
                </a:gridCol>
                <a:gridCol w="2130795">
                  <a:extLst>
                    <a:ext uri="{9D8B030D-6E8A-4147-A177-3AD203B41FA5}">
                      <a16:colId xmlns:a16="http://schemas.microsoft.com/office/drawing/2014/main" val="2555098232"/>
                    </a:ext>
                  </a:extLst>
                </a:gridCol>
                <a:gridCol w="2130795">
                  <a:extLst>
                    <a:ext uri="{9D8B030D-6E8A-4147-A177-3AD203B41FA5}">
                      <a16:colId xmlns:a16="http://schemas.microsoft.com/office/drawing/2014/main" val="939829699"/>
                    </a:ext>
                  </a:extLst>
                </a:gridCol>
              </a:tblGrid>
              <a:tr h="616568">
                <a:tc>
                  <a:txBody>
                    <a:bodyPr/>
                    <a:lstStyle/>
                    <a:p>
                      <a:pPr algn="ctr"/>
                      <a:r>
                        <a:rPr lang="en-US" sz="1400" dirty="0">
                          <a:solidFill>
                            <a:schemeClr val="tx1"/>
                          </a:solidFill>
                          <a:latin typeface="SassoonPrimaryInfant" pitchFamily="2" charset="0"/>
                        </a:rPr>
                        <a:t>Band</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Colour</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Year Group Expectation</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2284230"/>
                  </a:ext>
                </a:extLst>
              </a:tr>
              <a:tr h="350969">
                <a:tc>
                  <a:txBody>
                    <a:bodyPr/>
                    <a:lstStyle/>
                    <a:p>
                      <a:pPr algn="ctr"/>
                      <a:r>
                        <a:rPr lang="en-US" sz="1400" dirty="0">
                          <a:solidFill>
                            <a:schemeClr val="tx1"/>
                          </a:solidFill>
                          <a:latin typeface="SassoonPrimaryInfant" pitchFamily="2" charset="0"/>
                        </a:rPr>
                        <a:t>11</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Lime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FF33"/>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8129320"/>
                  </a:ext>
                </a:extLst>
              </a:tr>
              <a:tr h="350969">
                <a:tc>
                  <a:txBody>
                    <a:bodyPr/>
                    <a:lstStyle/>
                    <a:p>
                      <a:pPr algn="ctr"/>
                      <a:r>
                        <a:rPr lang="en-US" sz="1400" dirty="0">
                          <a:solidFill>
                            <a:schemeClr val="tx1"/>
                          </a:solidFill>
                          <a:latin typeface="SassoonPrimaryInfant" pitchFamily="2" charset="0"/>
                        </a:rPr>
                        <a:t>10</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White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End of Year 2</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2030565"/>
                  </a:ext>
                </a:extLst>
              </a:tr>
              <a:tr h="350969">
                <a:tc>
                  <a:txBody>
                    <a:bodyPr/>
                    <a:lstStyle/>
                    <a:p>
                      <a:pPr algn="ctr"/>
                      <a:r>
                        <a:rPr lang="en-US" sz="1400" dirty="0">
                          <a:solidFill>
                            <a:schemeClr val="tx1"/>
                          </a:solidFill>
                          <a:latin typeface="SassoonPrimaryInfant" pitchFamily="2" charset="0"/>
                        </a:rPr>
                        <a:t>9</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  Gold</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66"/>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5776050"/>
                  </a:ext>
                </a:extLst>
              </a:tr>
              <a:tr h="350969">
                <a:tc>
                  <a:txBody>
                    <a:bodyPr/>
                    <a:lstStyle/>
                    <a:p>
                      <a:pPr algn="ctr"/>
                      <a:r>
                        <a:rPr lang="en-US" sz="1400" dirty="0">
                          <a:solidFill>
                            <a:schemeClr val="tx1"/>
                          </a:solidFill>
                          <a:latin typeface="SassoonPrimaryInfant" pitchFamily="2" charset="0"/>
                        </a:rPr>
                        <a:t>8</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Purple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A3CC4"/>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094149"/>
                  </a:ext>
                </a:extLst>
              </a:tr>
              <a:tr h="350969">
                <a:tc>
                  <a:txBody>
                    <a:bodyPr/>
                    <a:lstStyle/>
                    <a:p>
                      <a:pPr algn="ctr"/>
                      <a:r>
                        <a:rPr lang="en-US" sz="1400" dirty="0">
                          <a:solidFill>
                            <a:schemeClr val="tx1"/>
                          </a:solidFill>
                          <a:latin typeface="SassoonPrimaryInfant" pitchFamily="2" charset="0"/>
                        </a:rPr>
                        <a:t>7</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Turquoise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CC"/>
                    </a:solidFill>
                  </a:tcPr>
                </a:tc>
                <a:tc>
                  <a:txBody>
                    <a:bodyPr/>
                    <a:lstStyle/>
                    <a:p>
                      <a:pPr algn="ctr"/>
                      <a:r>
                        <a:rPr lang="en-US" sz="1400" dirty="0">
                          <a:solidFill>
                            <a:schemeClr val="tx1"/>
                          </a:solidFill>
                          <a:latin typeface="SassoonPrimaryInfant" pitchFamily="2" charset="0"/>
                        </a:rPr>
                        <a:t>End of Year 1</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31316027"/>
                  </a:ext>
                </a:extLst>
              </a:tr>
              <a:tr h="350969">
                <a:tc>
                  <a:txBody>
                    <a:bodyPr/>
                    <a:lstStyle/>
                    <a:p>
                      <a:pPr algn="ctr"/>
                      <a:r>
                        <a:rPr lang="en-US" sz="1400" dirty="0">
                          <a:solidFill>
                            <a:schemeClr val="tx1"/>
                          </a:solidFill>
                          <a:latin typeface="SassoonPrimaryInfant" pitchFamily="2" charset="0"/>
                        </a:rPr>
                        <a:t>6</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Orange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r>
                        <a:rPr lang="en-US" sz="1400" dirty="0">
                          <a:solidFill>
                            <a:schemeClr val="tx1"/>
                          </a:solidFill>
                          <a:latin typeface="SassoonPrimaryInfant" pitchFamily="2" charset="0"/>
                        </a:rPr>
                        <a:t>End of Year 1</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7349102"/>
                  </a:ext>
                </a:extLst>
              </a:tr>
              <a:tr h="350969">
                <a:tc>
                  <a:txBody>
                    <a:bodyPr/>
                    <a:lstStyle/>
                    <a:p>
                      <a:pPr algn="ctr"/>
                      <a:r>
                        <a:rPr lang="en-US" sz="1400" dirty="0">
                          <a:solidFill>
                            <a:schemeClr val="tx1"/>
                          </a:solidFill>
                          <a:latin typeface="SassoonPrimaryInfant" pitchFamily="2" charset="0"/>
                        </a:rPr>
                        <a:t>5</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Green</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FF33"/>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98488480"/>
                  </a:ext>
                </a:extLst>
              </a:tr>
              <a:tr h="350969">
                <a:tc>
                  <a:txBody>
                    <a:bodyPr/>
                    <a:lstStyle/>
                    <a:p>
                      <a:pPr algn="ctr"/>
                      <a:r>
                        <a:rPr lang="en-US" sz="1400" dirty="0">
                          <a:solidFill>
                            <a:schemeClr val="tx1"/>
                          </a:solidFill>
                          <a:latin typeface="SassoonPrimaryInfant" pitchFamily="2" charset="0"/>
                        </a:rPr>
                        <a:t>4</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Blue</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92050915"/>
                  </a:ext>
                </a:extLst>
              </a:tr>
              <a:tr h="350969">
                <a:tc>
                  <a:txBody>
                    <a:bodyPr/>
                    <a:lstStyle/>
                    <a:p>
                      <a:pPr algn="ctr"/>
                      <a:r>
                        <a:rPr lang="en-US" sz="1400" dirty="0">
                          <a:solidFill>
                            <a:schemeClr val="tx1"/>
                          </a:solidFill>
                          <a:latin typeface="SassoonPrimaryInfant" pitchFamily="2" charset="0"/>
                        </a:rPr>
                        <a:t>3</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Yellow</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1400" dirty="0">
                          <a:solidFill>
                            <a:schemeClr val="tx1"/>
                          </a:solidFill>
                          <a:latin typeface="SassoonPrimaryInfant" pitchFamily="2" charset="0"/>
                        </a:rPr>
                        <a:t>End of Foundation</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08254935"/>
                  </a:ext>
                </a:extLst>
              </a:tr>
              <a:tr h="350969">
                <a:tc>
                  <a:txBody>
                    <a:bodyPr/>
                    <a:lstStyle/>
                    <a:p>
                      <a:pPr algn="ctr"/>
                      <a:r>
                        <a:rPr lang="en-GB" sz="1400" dirty="0">
                          <a:solidFill>
                            <a:schemeClr val="tx1"/>
                          </a:solidFill>
                          <a:latin typeface="SassoonPrimaryInfant" pitchFamily="2" charset="0"/>
                        </a:rPr>
                        <a:t>2B</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SassoonPrimaryInfant" pitchFamily="2" charset="0"/>
                        </a:rPr>
                        <a:t>Red</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SassoonPrimaryInfant" pitchFamily="2" charset="0"/>
                        </a:rPr>
                        <a:t>End of Foundation</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64546648"/>
                  </a:ext>
                </a:extLst>
              </a:tr>
              <a:tr h="350969">
                <a:tc>
                  <a:txBody>
                    <a:bodyPr/>
                    <a:lstStyle/>
                    <a:p>
                      <a:pPr algn="ctr"/>
                      <a:r>
                        <a:rPr lang="en-US" sz="1400" dirty="0">
                          <a:solidFill>
                            <a:schemeClr val="tx1"/>
                          </a:solidFill>
                          <a:latin typeface="SassoonPrimaryInfant" pitchFamily="2" charset="0"/>
                        </a:rPr>
                        <a:t>2A</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Red</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750559"/>
                  </a:ext>
                </a:extLst>
              </a:tr>
              <a:tr h="350969">
                <a:tc>
                  <a:txBody>
                    <a:bodyPr/>
                    <a:lstStyle/>
                    <a:p>
                      <a:pPr algn="ctr"/>
                      <a:r>
                        <a:rPr lang="en-US" sz="1400" dirty="0">
                          <a:solidFill>
                            <a:schemeClr val="tx1"/>
                          </a:solidFill>
                          <a:latin typeface="SassoonPrimaryInfant" pitchFamily="2" charset="0"/>
                        </a:rPr>
                        <a:t>1B</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Pink </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91715161"/>
                  </a:ext>
                </a:extLst>
              </a:tr>
              <a:tr h="350969">
                <a:tc>
                  <a:txBody>
                    <a:bodyPr/>
                    <a:lstStyle/>
                    <a:p>
                      <a:pPr algn="ctr"/>
                      <a:r>
                        <a:rPr lang="en-US" sz="1400" dirty="0">
                          <a:solidFill>
                            <a:schemeClr val="tx1"/>
                          </a:solidFill>
                          <a:latin typeface="SassoonPrimaryInfant" pitchFamily="2" charset="0"/>
                        </a:rPr>
                        <a:t>1A</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Pink</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99"/>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18044618"/>
                  </a:ext>
                </a:extLst>
              </a:tr>
              <a:tr h="350969">
                <a:tc>
                  <a:txBody>
                    <a:bodyPr/>
                    <a:lstStyle/>
                    <a:p>
                      <a:pPr algn="ctr"/>
                      <a:r>
                        <a:rPr lang="en-US" sz="1400" dirty="0">
                          <a:solidFill>
                            <a:schemeClr val="tx1"/>
                          </a:solidFill>
                          <a:latin typeface="SassoonPrimaryInfant" pitchFamily="2" charset="0"/>
                        </a:rPr>
                        <a:t>0</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SassoonPrimaryInfant" pitchFamily="2" charset="0"/>
                        </a:rPr>
                        <a:t>Lilac</a:t>
                      </a: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ctr"/>
                      <a:endParaRPr lang="en-GB" sz="1400" dirty="0">
                        <a:solidFill>
                          <a:schemeClr val="tx1"/>
                        </a:solidFill>
                        <a:latin typeface="SassoonPrimaryInfant" pitchFamily="2" charset="0"/>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8615039"/>
                  </a:ext>
                </a:extLst>
              </a:tr>
            </a:tbl>
          </a:graphicData>
        </a:graphic>
      </p:graphicFrame>
      <p:sp>
        <p:nvSpPr>
          <p:cNvPr id="2" name="Right Bracket 1">
            <a:extLst>
              <a:ext uri="{FF2B5EF4-FFF2-40B4-BE49-F238E27FC236}">
                <a16:creationId xmlns:a16="http://schemas.microsoft.com/office/drawing/2014/main" id="{19A1D129-5CE1-42E8-9BB7-3A3300EA14F0}"/>
              </a:ext>
            </a:extLst>
          </p:cNvPr>
          <p:cNvSpPr/>
          <p:nvPr/>
        </p:nvSpPr>
        <p:spPr>
          <a:xfrm>
            <a:off x="7643661" y="4851596"/>
            <a:ext cx="438153" cy="1817764"/>
          </a:xfrm>
          <a:prstGeom prst="rightBracket">
            <a:avLst/>
          </a:prstGeom>
          <a:ln w="571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350"/>
          </a:p>
        </p:txBody>
      </p:sp>
      <p:sp>
        <p:nvSpPr>
          <p:cNvPr id="11" name="Rectangle 10">
            <a:extLst>
              <a:ext uri="{FF2B5EF4-FFF2-40B4-BE49-F238E27FC236}">
                <a16:creationId xmlns:a16="http://schemas.microsoft.com/office/drawing/2014/main" id="{26DF6AEF-DAB9-4607-BC54-AFA8A6C56802}"/>
              </a:ext>
            </a:extLst>
          </p:cNvPr>
          <p:cNvSpPr/>
          <p:nvPr/>
        </p:nvSpPr>
        <p:spPr>
          <a:xfrm>
            <a:off x="1" y="19154"/>
            <a:ext cx="9144000" cy="1107996"/>
          </a:xfrm>
          <a:prstGeom prst="rect">
            <a:avLst/>
          </a:prstGeom>
        </p:spPr>
        <p:txBody>
          <a:bodyPr wrap="square">
            <a:spAutoFit/>
          </a:bodyPr>
          <a:lstStyle/>
          <a:p>
            <a:pPr algn="ctr"/>
            <a:r>
              <a:rPr lang="en-US" sz="6600" b="1" dirty="0">
                <a:latin typeface="SassoonPrimaryInfant" pitchFamily="2" charset="0"/>
              </a:rPr>
              <a:t>Book Bands</a:t>
            </a:r>
            <a:endParaRPr lang="en-GB" sz="6600" b="1" dirty="0">
              <a:solidFill>
                <a:srgbClr val="9900CC"/>
              </a:solidFill>
              <a:latin typeface="SassoonPrimaryInfant" pitchFamily="2" charset="0"/>
            </a:endParaRPr>
          </a:p>
        </p:txBody>
      </p:sp>
      <p:pic>
        <p:nvPicPr>
          <p:cNvPr id="13" name="Picture 10">
            <a:extLst>
              <a:ext uri="{FF2B5EF4-FFF2-40B4-BE49-F238E27FC236}">
                <a16:creationId xmlns:a16="http://schemas.microsoft.com/office/drawing/2014/main" id="{0F8FEAD0-6377-4FA7-AE1B-DA5C7507E861}"/>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D32019DA-118A-455A-BF24-10791D68142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a:extLst>
              <a:ext uri="{FF2B5EF4-FFF2-40B4-BE49-F238E27FC236}">
                <a16:creationId xmlns:a16="http://schemas.microsoft.com/office/drawing/2014/main" id="{BD13DF90-D70D-4FC8-88FC-411798884DB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5">
            <a:extLst>
              <a:ext uri="{FF2B5EF4-FFF2-40B4-BE49-F238E27FC236}">
                <a16:creationId xmlns:a16="http://schemas.microsoft.com/office/drawing/2014/main" id="{EBE5B9B3-EBAB-4414-A0EE-5EF3CDC2597B}"/>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0">
            <a:extLst>
              <a:ext uri="{FF2B5EF4-FFF2-40B4-BE49-F238E27FC236}">
                <a16:creationId xmlns:a16="http://schemas.microsoft.com/office/drawing/2014/main" id="{DED7D641-C669-4A99-8AC7-1F6D8354B974}"/>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0">
            <a:extLst>
              <a:ext uri="{FF2B5EF4-FFF2-40B4-BE49-F238E27FC236}">
                <a16:creationId xmlns:a16="http://schemas.microsoft.com/office/drawing/2014/main" id="{B6AFF8A9-5EB5-4102-BF67-6170F4C204F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0">
            <a:extLst>
              <a:ext uri="{FF2B5EF4-FFF2-40B4-BE49-F238E27FC236}">
                <a16:creationId xmlns:a16="http://schemas.microsoft.com/office/drawing/2014/main" id="{E3B312A7-0842-4DA1-A1CA-CBEA13B004C4}"/>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0">
            <a:extLst>
              <a:ext uri="{FF2B5EF4-FFF2-40B4-BE49-F238E27FC236}">
                <a16:creationId xmlns:a16="http://schemas.microsoft.com/office/drawing/2014/main" id="{117DF3F5-5AF3-4878-9AFD-E709C3B738D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0">
            <a:extLst>
              <a:ext uri="{FF2B5EF4-FFF2-40B4-BE49-F238E27FC236}">
                <a16:creationId xmlns:a16="http://schemas.microsoft.com/office/drawing/2014/main" id="{9A83D2E1-0D8D-452B-AC28-66C3EB080B34}"/>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10">
            <a:extLst>
              <a:ext uri="{FF2B5EF4-FFF2-40B4-BE49-F238E27FC236}">
                <a16:creationId xmlns:a16="http://schemas.microsoft.com/office/drawing/2014/main" id="{F28C88C8-979C-4E5D-8705-D7AD249E6492}"/>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Oval 22">
            <a:extLst>
              <a:ext uri="{FF2B5EF4-FFF2-40B4-BE49-F238E27FC236}">
                <a16:creationId xmlns:a16="http://schemas.microsoft.com/office/drawing/2014/main" id="{DA0D9776-1717-4861-8027-06F629735A50}"/>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79601841"/>
      </p:ext>
    </p:extLst>
  </p:cSld>
  <p:clrMapOvr>
    <a:masterClrMapping/>
  </p:clrMapOvr>
  <mc:AlternateContent xmlns:mc="http://schemas.openxmlformats.org/markup-compatibility/2006" xmlns:p14="http://schemas.microsoft.com/office/powerpoint/2010/main">
    <mc:Choice Requires="p14">
      <p:transition spd="slow" p14:dur="2000" advTm="34339"/>
    </mc:Choice>
    <mc:Fallback xmlns="">
      <p:transition spd="slow" advTm="343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0">
            <a:extLst>
              <a:ext uri="{FF2B5EF4-FFF2-40B4-BE49-F238E27FC236}">
                <a16:creationId xmlns:a16="http://schemas.microsoft.com/office/drawing/2014/main" id="{10210F49-4D5C-4C87-92A1-321B56B9AE97}"/>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0">
            <a:extLst>
              <a:ext uri="{FF2B5EF4-FFF2-40B4-BE49-F238E27FC236}">
                <a16:creationId xmlns:a16="http://schemas.microsoft.com/office/drawing/2014/main" id="{B3862112-2F5D-4AB2-B45F-F1179EAC37A3}"/>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
            <a:extLst>
              <a:ext uri="{FF2B5EF4-FFF2-40B4-BE49-F238E27FC236}">
                <a16:creationId xmlns:a16="http://schemas.microsoft.com/office/drawing/2014/main" id="{D99C90AF-5A9F-4F02-9DC8-956573A680AC}"/>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0">
            <a:extLst>
              <a:ext uri="{FF2B5EF4-FFF2-40B4-BE49-F238E27FC236}">
                <a16:creationId xmlns:a16="http://schemas.microsoft.com/office/drawing/2014/main" id="{FC9B3E64-3728-48F0-9361-D708C0AE2B0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10">
            <a:extLst>
              <a:ext uri="{FF2B5EF4-FFF2-40B4-BE49-F238E27FC236}">
                <a16:creationId xmlns:a16="http://schemas.microsoft.com/office/drawing/2014/main" id="{0F045237-56A3-451C-A671-CFF5896AB950}"/>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0">
            <a:extLst>
              <a:ext uri="{FF2B5EF4-FFF2-40B4-BE49-F238E27FC236}">
                <a16:creationId xmlns:a16="http://schemas.microsoft.com/office/drawing/2014/main" id="{0472DCA4-0198-4B2E-957B-632F43F5EA29}"/>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10">
            <a:extLst>
              <a:ext uri="{FF2B5EF4-FFF2-40B4-BE49-F238E27FC236}">
                <a16:creationId xmlns:a16="http://schemas.microsoft.com/office/drawing/2014/main" id="{954ECCD3-92FC-41BB-8E6B-49EDFAC098E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10">
            <a:extLst>
              <a:ext uri="{FF2B5EF4-FFF2-40B4-BE49-F238E27FC236}">
                <a16:creationId xmlns:a16="http://schemas.microsoft.com/office/drawing/2014/main" id="{B2206E78-3541-4D26-B1C9-796D01D2386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10">
            <a:extLst>
              <a:ext uri="{FF2B5EF4-FFF2-40B4-BE49-F238E27FC236}">
                <a16:creationId xmlns:a16="http://schemas.microsoft.com/office/drawing/2014/main" id="{3D5585AC-6773-4E40-8369-F1248B96E947}"/>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10">
            <a:extLst>
              <a:ext uri="{FF2B5EF4-FFF2-40B4-BE49-F238E27FC236}">
                <a16:creationId xmlns:a16="http://schemas.microsoft.com/office/drawing/2014/main" id="{291D18E9-FA05-48E2-A80F-A7F0FD834652}"/>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BEB1DD80-0C7B-4FA7-BD87-252E5DF71DDB}"/>
              </a:ext>
            </a:extLst>
          </p:cNvPr>
          <p:cNvPicPr>
            <a:picLocks noChangeAspect="1"/>
          </p:cNvPicPr>
          <p:nvPr/>
        </p:nvPicPr>
        <p:blipFill>
          <a:blip r:embed="rId7"/>
          <a:stretch>
            <a:fillRect/>
          </a:stretch>
        </p:blipFill>
        <p:spPr>
          <a:xfrm rot="16200000">
            <a:off x="1111815" y="2174841"/>
            <a:ext cx="1894585" cy="2001439"/>
          </a:xfrm>
          <a:prstGeom prst="rect">
            <a:avLst/>
          </a:prstGeom>
        </p:spPr>
      </p:pic>
      <p:pic>
        <p:nvPicPr>
          <p:cNvPr id="10" name="Picture 9">
            <a:extLst>
              <a:ext uri="{FF2B5EF4-FFF2-40B4-BE49-F238E27FC236}">
                <a16:creationId xmlns:a16="http://schemas.microsoft.com/office/drawing/2014/main" id="{2B811AEF-7E9B-43D4-9814-05A7C54486F9}"/>
              </a:ext>
            </a:extLst>
          </p:cNvPr>
          <p:cNvPicPr>
            <a:picLocks noChangeAspect="1"/>
          </p:cNvPicPr>
          <p:nvPr/>
        </p:nvPicPr>
        <p:blipFill>
          <a:blip r:embed="rId8"/>
          <a:stretch>
            <a:fillRect/>
          </a:stretch>
        </p:blipFill>
        <p:spPr>
          <a:xfrm rot="16200000">
            <a:off x="3324178" y="2179607"/>
            <a:ext cx="1919580" cy="2001439"/>
          </a:xfrm>
          <a:prstGeom prst="rect">
            <a:avLst/>
          </a:prstGeom>
        </p:spPr>
      </p:pic>
      <p:pic>
        <p:nvPicPr>
          <p:cNvPr id="12" name="Picture 11">
            <a:extLst>
              <a:ext uri="{FF2B5EF4-FFF2-40B4-BE49-F238E27FC236}">
                <a16:creationId xmlns:a16="http://schemas.microsoft.com/office/drawing/2014/main" id="{FD3D3FEF-1543-4520-922F-4E20723FFF62}"/>
              </a:ext>
            </a:extLst>
          </p:cNvPr>
          <p:cNvPicPr>
            <a:picLocks noChangeAspect="1"/>
          </p:cNvPicPr>
          <p:nvPr/>
        </p:nvPicPr>
        <p:blipFill>
          <a:blip r:embed="rId9"/>
          <a:stretch>
            <a:fillRect/>
          </a:stretch>
        </p:blipFill>
        <p:spPr>
          <a:xfrm rot="10800000">
            <a:off x="5766694" y="5413523"/>
            <a:ext cx="1837510" cy="1276997"/>
          </a:xfrm>
          <a:prstGeom prst="rect">
            <a:avLst/>
          </a:prstGeom>
        </p:spPr>
      </p:pic>
      <p:sp>
        <p:nvSpPr>
          <p:cNvPr id="9" name="Title 1">
            <a:extLst>
              <a:ext uri="{FF2B5EF4-FFF2-40B4-BE49-F238E27FC236}">
                <a16:creationId xmlns:a16="http://schemas.microsoft.com/office/drawing/2014/main" id="{15EABF7E-9A28-4ED0-B299-D12646BDC508}"/>
              </a:ext>
            </a:extLst>
          </p:cNvPr>
          <p:cNvSpPr>
            <a:spLocks noGrp="1"/>
          </p:cNvSpPr>
          <p:nvPr>
            <p:ph type="title"/>
          </p:nvPr>
        </p:nvSpPr>
        <p:spPr>
          <a:xfrm>
            <a:off x="34156" y="156143"/>
            <a:ext cx="9109844" cy="1143000"/>
          </a:xfrm>
        </p:spPr>
        <p:txBody>
          <a:bodyPr>
            <a:normAutofit/>
          </a:bodyPr>
          <a:lstStyle/>
          <a:p>
            <a:r>
              <a:rPr lang="en-GB" sz="6600" b="1" dirty="0">
                <a:latin typeface="SassoonPrimaryInfant" pitchFamily="2" charset="0"/>
              </a:rPr>
              <a:t>School Reading Books</a:t>
            </a:r>
          </a:p>
        </p:txBody>
      </p:sp>
      <p:sp>
        <p:nvSpPr>
          <p:cNvPr id="14" name="TextBox 13">
            <a:extLst>
              <a:ext uri="{FF2B5EF4-FFF2-40B4-BE49-F238E27FC236}">
                <a16:creationId xmlns:a16="http://schemas.microsoft.com/office/drawing/2014/main" id="{780F6DC7-629A-4FF7-B46D-99C8DEEFDB96}"/>
              </a:ext>
            </a:extLst>
          </p:cNvPr>
          <p:cNvSpPr txBox="1"/>
          <p:nvPr/>
        </p:nvSpPr>
        <p:spPr>
          <a:xfrm>
            <a:off x="179512" y="1316405"/>
            <a:ext cx="8712968" cy="923330"/>
          </a:xfrm>
          <a:prstGeom prst="rect">
            <a:avLst/>
          </a:prstGeom>
          <a:noFill/>
        </p:spPr>
        <p:txBody>
          <a:bodyPr wrap="square">
            <a:spAutoFit/>
          </a:bodyPr>
          <a:lstStyle/>
          <a:p>
            <a:r>
              <a:rPr lang="en-GB" b="1" u="sng" dirty="0">
                <a:solidFill>
                  <a:srgbClr val="222222"/>
                </a:solidFill>
                <a:latin typeface="SassoonPrimaryInfant" pitchFamily="2" charset="0"/>
              </a:rPr>
              <a:t>School Reading Book: </a:t>
            </a:r>
            <a:r>
              <a:rPr lang="en-GB" dirty="0">
                <a:solidFill>
                  <a:srgbClr val="222222"/>
                </a:solidFill>
                <a:latin typeface="SassoonPrimaryInfant" pitchFamily="2" charset="0"/>
              </a:rPr>
              <a:t>This is a colour banded book (Lilac, Pink, Red, Yellow) which is carefully selected by the teacher to match the child’s phonic ability and word knowledge. We recommend that your child reads it at least 4 times before it gets changed.</a:t>
            </a:r>
          </a:p>
        </p:txBody>
      </p:sp>
      <p:sp>
        <p:nvSpPr>
          <p:cNvPr id="15" name="TextBox 14">
            <a:extLst>
              <a:ext uri="{FF2B5EF4-FFF2-40B4-BE49-F238E27FC236}">
                <a16:creationId xmlns:a16="http://schemas.microsoft.com/office/drawing/2014/main" id="{2B18402B-6F4C-4227-A764-C93D45F5A7CE}"/>
              </a:ext>
            </a:extLst>
          </p:cNvPr>
          <p:cNvSpPr txBox="1"/>
          <p:nvPr/>
        </p:nvSpPr>
        <p:spPr>
          <a:xfrm>
            <a:off x="232594" y="4225556"/>
            <a:ext cx="8712968" cy="1477328"/>
          </a:xfrm>
          <a:prstGeom prst="rect">
            <a:avLst/>
          </a:prstGeom>
          <a:noFill/>
        </p:spPr>
        <p:txBody>
          <a:bodyPr wrap="square">
            <a:spAutoFit/>
          </a:bodyPr>
          <a:lstStyle/>
          <a:p>
            <a:r>
              <a:rPr lang="en-GB" b="1" u="sng" dirty="0">
                <a:solidFill>
                  <a:srgbClr val="222222"/>
                </a:solidFill>
                <a:latin typeface="SassoonPrimaryInfant" pitchFamily="2" charset="0"/>
              </a:rPr>
              <a:t>Free Choice Book: </a:t>
            </a:r>
            <a:r>
              <a:rPr lang="en-GB" dirty="0">
                <a:solidFill>
                  <a:srgbClr val="222222"/>
                </a:solidFill>
                <a:latin typeface="SassoonPrimaryInfant" pitchFamily="2" charset="0"/>
              </a:rPr>
              <a:t>This is a book your child selects. It may be easier/harder than your child’s book band. You can read this book to your child, they do not have to read it themselves. The purpose of having a free choice book is mainly to develop a love of reading but it also helps develop their comprehension and widens their vocabulary. . It should have a star sticker on to show that this is a free choice book. </a:t>
            </a:r>
          </a:p>
        </p:txBody>
      </p:sp>
      <p:sp>
        <p:nvSpPr>
          <p:cNvPr id="3" name="Arrow: Left 2">
            <a:extLst>
              <a:ext uri="{FF2B5EF4-FFF2-40B4-BE49-F238E27FC236}">
                <a16:creationId xmlns:a16="http://schemas.microsoft.com/office/drawing/2014/main" id="{110D471C-1939-4A22-953C-5535B1EBA90E}"/>
              </a:ext>
            </a:extLst>
          </p:cNvPr>
          <p:cNvSpPr/>
          <p:nvPr/>
        </p:nvSpPr>
        <p:spPr>
          <a:xfrm>
            <a:off x="5284688" y="2260693"/>
            <a:ext cx="799477" cy="392709"/>
          </a:xfrm>
          <a:prstGeom prst="lef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386841C7-9D3A-4FA5-B896-939A7FFE1AF0}"/>
              </a:ext>
            </a:extLst>
          </p:cNvPr>
          <p:cNvSpPr txBox="1"/>
          <p:nvPr/>
        </p:nvSpPr>
        <p:spPr>
          <a:xfrm>
            <a:off x="6300192" y="2263112"/>
            <a:ext cx="2448272" cy="1477328"/>
          </a:xfrm>
          <a:prstGeom prst="rect">
            <a:avLst/>
          </a:prstGeom>
          <a:noFill/>
        </p:spPr>
        <p:txBody>
          <a:bodyPr wrap="square" rtlCol="0">
            <a:spAutoFit/>
          </a:bodyPr>
          <a:lstStyle/>
          <a:p>
            <a:r>
              <a:rPr lang="en-GB" dirty="0">
                <a:latin typeface="SassoonPrimaryInfant" pitchFamily="2" charset="0"/>
              </a:rPr>
              <a:t>On the back it highlights the book band and the phonemes that are included in the book. </a:t>
            </a:r>
          </a:p>
        </p:txBody>
      </p:sp>
      <p:sp>
        <p:nvSpPr>
          <p:cNvPr id="16" name="Arrow: Left 15">
            <a:extLst>
              <a:ext uri="{FF2B5EF4-FFF2-40B4-BE49-F238E27FC236}">
                <a16:creationId xmlns:a16="http://schemas.microsoft.com/office/drawing/2014/main" id="{552F267B-E4BC-43C9-A03B-3418DB416E3F}"/>
              </a:ext>
            </a:extLst>
          </p:cNvPr>
          <p:cNvSpPr/>
          <p:nvPr/>
        </p:nvSpPr>
        <p:spPr>
          <a:xfrm rot="9743057">
            <a:off x="5044726" y="5561288"/>
            <a:ext cx="799477" cy="392709"/>
          </a:xfrm>
          <a:prstGeom prst="lef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Star: 5 Points 16">
            <a:extLst>
              <a:ext uri="{FF2B5EF4-FFF2-40B4-BE49-F238E27FC236}">
                <a16:creationId xmlns:a16="http://schemas.microsoft.com/office/drawing/2014/main" id="{A8807712-9B92-460B-BF0E-B8AEF81DFC5C}"/>
              </a:ext>
            </a:extLst>
          </p:cNvPr>
          <p:cNvSpPr/>
          <p:nvPr/>
        </p:nvSpPr>
        <p:spPr>
          <a:xfrm>
            <a:off x="4089647" y="5757642"/>
            <a:ext cx="914400" cy="914400"/>
          </a:xfrm>
          <a:prstGeom prst="star5">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a:extLst>
              <a:ext uri="{FF2B5EF4-FFF2-40B4-BE49-F238E27FC236}">
                <a16:creationId xmlns:a16="http://schemas.microsoft.com/office/drawing/2014/main" id="{BAB16977-36AD-4BC3-940D-3EFFEDC8B78D}"/>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31533256"/>
      </p:ext>
    </p:extLst>
  </p:cSld>
  <p:clrMapOvr>
    <a:masterClrMapping/>
  </p:clrMapOvr>
  <mc:AlternateContent xmlns:mc="http://schemas.openxmlformats.org/markup-compatibility/2006" xmlns:p14="http://schemas.microsoft.com/office/powerpoint/2010/main">
    <mc:Choice Requires="p14">
      <p:transition spd="slow" p14:dur="2000" advTm="34339"/>
    </mc:Choice>
    <mc:Fallback xmlns="">
      <p:transition spd="slow" advTm="3433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CC99FF"/>
                </a:solidFill>
                <a:latin typeface="SassoonPrimaryInfant" pitchFamily="2" charset="0"/>
              </a:rPr>
              <a:t>Lilac</a:t>
            </a:r>
            <a:r>
              <a:rPr lang="en-GB" sz="6600" b="1" dirty="0">
                <a:solidFill>
                  <a:srgbClr val="7030A0"/>
                </a:solidFill>
                <a:latin typeface="SassoonPrimaryInfant" pitchFamily="2" charset="0"/>
              </a:rPr>
              <a:t> </a:t>
            </a:r>
          </a:p>
        </p:txBody>
      </p:sp>
      <p:pic>
        <p:nvPicPr>
          <p:cNvPr id="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Table 2">
            <a:extLst>
              <a:ext uri="{FF2B5EF4-FFF2-40B4-BE49-F238E27FC236}">
                <a16:creationId xmlns:a16="http://schemas.microsoft.com/office/drawing/2014/main" id="{EBFD80E2-CAEB-45AC-8016-520308FA290C}"/>
              </a:ext>
            </a:extLst>
          </p:cNvPr>
          <p:cNvGraphicFramePr>
            <a:graphicFrameLocks noGrp="1"/>
          </p:cNvGraphicFramePr>
          <p:nvPr>
            <p:extLst>
              <p:ext uri="{D42A27DB-BD31-4B8C-83A1-F6EECF244321}">
                <p14:modId xmlns:p14="http://schemas.microsoft.com/office/powerpoint/2010/main" val="4249600412"/>
              </p:ext>
            </p:extLst>
          </p:nvPr>
        </p:nvGraphicFramePr>
        <p:xfrm>
          <a:off x="1358167" y="2290620"/>
          <a:ext cx="6377931" cy="3542161"/>
        </p:xfrm>
        <a:graphic>
          <a:graphicData uri="http://schemas.openxmlformats.org/drawingml/2006/table">
            <a:tbl>
              <a:tblPr firstRow="1" firstCol="1" bandRow="1">
                <a:tableStyleId>{5C22544A-7EE6-4342-B048-85BDC9FD1C3A}</a:tableStyleId>
              </a:tblPr>
              <a:tblGrid>
                <a:gridCol w="562879">
                  <a:extLst>
                    <a:ext uri="{9D8B030D-6E8A-4147-A177-3AD203B41FA5}">
                      <a16:colId xmlns:a16="http://schemas.microsoft.com/office/drawing/2014/main" val="4172859051"/>
                    </a:ext>
                  </a:extLst>
                </a:gridCol>
                <a:gridCol w="5815052">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2000" dirty="0">
                          <a:effectLst/>
                          <a:latin typeface="SassoonPrimaryInfant" pitchFamily="2" charset="0"/>
                        </a:rPr>
                        <a:t>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ctr">
                        <a:lnSpc>
                          <a:spcPct val="107000"/>
                        </a:lnSpc>
                        <a:spcAft>
                          <a:spcPts val="800"/>
                        </a:spcAft>
                      </a:pPr>
                      <a:r>
                        <a:rPr lang="en-GB" sz="2000" dirty="0">
                          <a:effectLst/>
                          <a:latin typeface="SassoonPrimaryInfant" pitchFamily="2" charset="0"/>
                        </a:rPr>
                        <a:t>Band 0 - Lilac</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2000" dirty="0">
                          <a:effectLst/>
                          <a:latin typeface="SassoonPrimaryInfant" pitchFamily="2" charset="0"/>
                        </a:rPr>
                        <a:t>1</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a:effectLst/>
                          <a:latin typeface="SassoonPrimaryInfant" pitchFamily="2" charset="0"/>
                        </a:rPr>
                        <a:t>Hold a book correctly.</a:t>
                      </a:r>
                      <a:endParaRPr lang="en-GB" sz="200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2000">
                          <a:effectLst/>
                          <a:latin typeface="SassoonPrimaryInfant" pitchFamily="2" charset="0"/>
                        </a:rPr>
                        <a:t>2</a:t>
                      </a:r>
                      <a:endParaRPr lang="en-GB" sz="200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rPr>
                        <a:t>Locate title.</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2000" dirty="0">
                          <a:effectLst/>
                          <a:latin typeface="SassoonPrimaryInfant" pitchFamily="2" charset="0"/>
                        </a:rPr>
                        <a:t>3</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Recognise front and back cover.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2000">
                          <a:effectLst/>
                          <a:latin typeface="SassoonPrimaryInfant" pitchFamily="2" charset="0"/>
                        </a:rPr>
                        <a:t>4</a:t>
                      </a:r>
                      <a:endParaRPr lang="en-GB" sz="200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Turn pages appropriately.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rPr>
                        <a:t>Look at the pages in the correct order.</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rPr>
                        <a:t>Listen carefully to stories.</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322031">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rPr>
                        <a:t>Relate stories to their own experience.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rPr>
                        <a:t>Retell story in own words using pictures to support.</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625467"/>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9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Use some story language/ repeated language patterns.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377757"/>
                  </a:ext>
                </a:extLst>
              </a:tr>
              <a:tr h="232933">
                <a:tc>
                  <a:txBody>
                    <a:bodyPr/>
                    <a:lstStyle/>
                    <a:p>
                      <a:pPr algn="ctr">
                        <a:lnSpc>
                          <a:spcPct val="100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10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tc>
                  <a:txBody>
                    <a:bodyPr/>
                    <a:lstStyle/>
                    <a:p>
                      <a:pPr algn="l">
                        <a:lnSpc>
                          <a:spcPct val="100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Show awareness of rhyme and alliteration.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14297256"/>
                  </a:ext>
                </a:extLst>
              </a:tr>
            </a:tbl>
          </a:graphicData>
        </a:graphic>
      </p:graphicFrame>
      <p:sp>
        <p:nvSpPr>
          <p:cNvPr id="16" name="TextBox 15">
            <a:extLst>
              <a:ext uri="{FF2B5EF4-FFF2-40B4-BE49-F238E27FC236}">
                <a16:creationId xmlns:a16="http://schemas.microsoft.com/office/drawing/2014/main" id="{BAB31D8B-D814-43B4-A188-341D0F293781}"/>
              </a:ext>
            </a:extLst>
          </p:cNvPr>
          <p:cNvSpPr txBox="1"/>
          <p:nvPr/>
        </p:nvSpPr>
        <p:spPr>
          <a:xfrm>
            <a:off x="985875" y="1079424"/>
            <a:ext cx="7191551" cy="923330"/>
          </a:xfrm>
          <a:prstGeom prst="rect">
            <a:avLst/>
          </a:prstGeom>
          <a:noFill/>
        </p:spPr>
        <p:txBody>
          <a:bodyPr wrap="square">
            <a:spAutoFit/>
          </a:bodyPr>
          <a:lstStyle/>
          <a:p>
            <a:r>
              <a:rPr lang="en-GB" b="0" i="0" dirty="0">
                <a:solidFill>
                  <a:srgbClr val="222222"/>
                </a:solidFill>
                <a:effectLst/>
                <a:latin typeface="SassoonPrimaryInfant" pitchFamily="2" charset="0"/>
              </a:rPr>
              <a:t>Lilac band books support Phase 1 of Letters and Sounds. They are wordless books to support children in telling a story through pictures and are designed to help develop an understanding about how stories work. </a:t>
            </a:r>
            <a:endParaRPr lang="en-GB" dirty="0">
              <a:latin typeface="SassoonPrimaryInfant" pitchFamily="2" charset="0"/>
            </a:endParaRPr>
          </a:p>
        </p:txBody>
      </p:sp>
      <p:sp>
        <p:nvSpPr>
          <p:cNvPr id="15" name="Oval 14">
            <a:extLst>
              <a:ext uri="{FF2B5EF4-FFF2-40B4-BE49-F238E27FC236}">
                <a16:creationId xmlns:a16="http://schemas.microsoft.com/office/drawing/2014/main" id="{D8F01882-B2D0-48D7-8289-A6CB2640A6C9}"/>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39760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FF66CC"/>
                </a:solidFill>
                <a:latin typeface="SassoonPrimaryInfant" pitchFamily="2" charset="0"/>
              </a:rPr>
              <a:t>Pink 1A</a:t>
            </a:r>
            <a:r>
              <a:rPr lang="en-GB" sz="6600" b="1" dirty="0">
                <a:solidFill>
                  <a:srgbClr val="7030A0"/>
                </a:solidFill>
                <a:latin typeface="SassoonPrimaryInfant" pitchFamily="2" charset="0"/>
              </a:rPr>
              <a:t> </a:t>
            </a:r>
          </a:p>
        </p:txBody>
      </p:sp>
      <p:pic>
        <p:nvPicPr>
          <p:cNvPr id="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8" name="Table 17">
            <a:extLst>
              <a:ext uri="{FF2B5EF4-FFF2-40B4-BE49-F238E27FC236}">
                <a16:creationId xmlns:a16="http://schemas.microsoft.com/office/drawing/2014/main" id="{6BFA4498-2C3F-4CF1-A398-7C6C3076145B}"/>
              </a:ext>
            </a:extLst>
          </p:cNvPr>
          <p:cNvGraphicFramePr>
            <a:graphicFrameLocks noGrp="1"/>
          </p:cNvGraphicFramePr>
          <p:nvPr>
            <p:extLst>
              <p:ext uri="{D42A27DB-BD31-4B8C-83A1-F6EECF244321}">
                <p14:modId xmlns:p14="http://schemas.microsoft.com/office/powerpoint/2010/main" val="729733596"/>
              </p:ext>
            </p:extLst>
          </p:nvPr>
        </p:nvGraphicFramePr>
        <p:xfrm>
          <a:off x="1343183" y="2218254"/>
          <a:ext cx="6310987" cy="3885423"/>
        </p:xfrm>
        <a:graphic>
          <a:graphicData uri="http://schemas.openxmlformats.org/drawingml/2006/table">
            <a:tbl>
              <a:tblPr firstRow="1" firstCol="1" bandRow="1">
                <a:tableStyleId>{5C22544A-7EE6-4342-B048-85BDC9FD1C3A}</a:tableStyleId>
              </a:tblPr>
              <a:tblGrid>
                <a:gridCol w="495935">
                  <a:extLst>
                    <a:ext uri="{9D8B030D-6E8A-4147-A177-3AD203B41FA5}">
                      <a16:colId xmlns:a16="http://schemas.microsoft.com/office/drawing/2014/main" val="4172859051"/>
                    </a:ext>
                  </a:extLst>
                </a:gridCol>
                <a:gridCol w="5815052">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2000" dirty="0">
                          <a:effectLst/>
                          <a:latin typeface="SassoonPrimaryInfant" pitchFamily="2" charset="0"/>
                        </a:rPr>
                        <a:t>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ctr">
                        <a:lnSpc>
                          <a:spcPct val="107000"/>
                        </a:lnSpc>
                        <a:spcAft>
                          <a:spcPts val="800"/>
                        </a:spcAft>
                      </a:pPr>
                      <a:r>
                        <a:rPr lang="en-GB" sz="2000" dirty="0">
                          <a:effectLst/>
                          <a:latin typeface="SassoonPrimaryInfant" pitchFamily="2" charset="0"/>
                        </a:rPr>
                        <a:t>Band 1A- Pink</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2000" dirty="0">
                          <a:effectLst/>
                          <a:latin typeface="SassoonPrimaryInfant" pitchFamily="2" charset="0"/>
                        </a:rPr>
                        <a:t>1</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Locate the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2000" dirty="0">
                          <a:effectLst/>
                          <a:latin typeface="SassoonPrimaryInfant" pitchFamily="2" charset="0"/>
                        </a:rPr>
                        <a:t>2</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Know that the left page comes before right and consistently turn pages appropriately.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2000" dirty="0">
                          <a:effectLst/>
                          <a:latin typeface="SassoonPrimaryInfant" pitchFamily="2" charset="0"/>
                        </a:rPr>
                        <a:t>3</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Know where the text starts. Understand that we read print from left to right.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2000" dirty="0">
                          <a:effectLst/>
                          <a:latin typeface="SassoonPrimaryInfant" pitchFamily="2" charset="0"/>
                        </a:rPr>
                        <a:t>4</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Can differentiate from text and illustration.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Start to match spoken word to printed word (one-to-one correspondence)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Locate familiar words or letters (s, a, t, p, </a:t>
                      </a:r>
                      <a:r>
                        <a:rPr lang="en-GB" sz="2000" dirty="0" err="1">
                          <a:effectLst/>
                          <a:latin typeface="SassoonPrimaryInfant" pitchFamily="2" charset="0"/>
                          <a:ea typeface="Calibri" panose="020F0502020204030204" pitchFamily="34" charset="0"/>
                          <a:cs typeface="Times New Roman" panose="02020603050405020304" pitchFamily="18" charset="0"/>
                        </a:rPr>
                        <a:t>i</a:t>
                      </a:r>
                      <a:r>
                        <a:rPr lang="en-GB" sz="2000" dirty="0">
                          <a:effectLst/>
                          <a:latin typeface="SassoonPrimaryInfant" pitchFamily="2" charset="0"/>
                          <a:ea typeface="Calibri" panose="020F0502020204030204" pitchFamily="34" charset="0"/>
                          <a:cs typeface="Times New Roman" panose="02020603050405020304" pitchFamily="18" charset="0"/>
                        </a:rPr>
                        <a:t>, n, m, 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322031">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rPr>
                        <a:t>Answer simple questions about the story.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Predict the story line.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625467"/>
                  </a:ext>
                </a:extLst>
              </a:tr>
            </a:tbl>
          </a:graphicData>
        </a:graphic>
      </p:graphicFrame>
      <p:sp>
        <p:nvSpPr>
          <p:cNvPr id="20" name="TextBox 19">
            <a:extLst>
              <a:ext uri="{FF2B5EF4-FFF2-40B4-BE49-F238E27FC236}">
                <a16:creationId xmlns:a16="http://schemas.microsoft.com/office/drawing/2014/main" id="{C4D316CD-0EE0-4872-9662-6E40E5514E58}"/>
              </a:ext>
            </a:extLst>
          </p:cNvPr>
          <p:cNvSpPr txBox="1"/>
          <p:nvPr/>
        </p:nvSpPr>
        <p:spPr>
          <a:xfrm>
            <a:off x="1110969" y="1083247"/>
            <a:ext cx="7253117" cy="923330"/>
          </a:xfrm>
          <a:prstGeom prst="rect">
            <a:avLst/>
          </a:prstGeom>
          <a:noFill/>
        </p:spPr>
        <p:txBody>
          <a:bodyPr wrap="square">
            <a:spAutoFit/>
          </a:bodyPr>
          <a:lstStyle/>
          <a:p>
            <a:pPr algn="l"/>
            <a:r>
              <a:rPr lang="en-GB" b="0" i="0" dirty="0">
                <a:solidFill>
                  <a:srgbClr val="222222"/>
                </a:solidFill>
                <a:effectLst/>
                <a:latin typeface="SassoonPrimaryInfant" pitchFamily="2" charset="0"/>
              </a:rPr>
              <a:t>Pink 1A band books support Phase 2 of Letters and Sounds. They include simple text supported by illustrations. Books use no more than one line per spread, and a simple phrase with a repeated pattern.</a:t>
            </a:r>
          </a:p>
        </p:txBody>
      </p:sp>
      <p:sp>
        <p:nvSpPr>
          <p:cNvPr id="15" name="Oval 14">
            <a:extLst>
              <a:ext uri="{FF2B5EF4-FFF2-40B4-BE49-F238E27FC236}">
                <a16:creationId xmlns:a16="http://schemas.microsoft.com/office/drawing/2014/main" id="{1FC541DB-D50E-4635-A37E-9C8AFD583DD2}"/>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39950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FF66CC"/>
                </a:solidFill>
                <a:latin typeface="SassoonPrimaryInfant" pitchFamily="2" charset="0"/>
              </a:rPr>
              <a:t>Pink 1B</a:t>
            </a:r>
            <a:r>
              <a:rPr lang="en-GB" sz="6600" b="1" dirty="0">
                <a:solidFill>
                  <a:srgbClr val="7030A0"/>
                </a:solidFill>
                <a:latin typeface="SassoonPrimaryInfant" pitchFamily="2" charset="0"/>
              </a:rPr>
              <a:t> </a:t>
            </a:r>
          </a:p>
        </p:txBody>
      </p:sp>
      <p:pic>
        <p:nvPicPr>
          <p:cNvPr id="5"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8" name="Table 17">
            <a:extLst>
              <a:ext uri="{FF2B5EF4-FFF2-40B4-BE49-F238E27FC236}">
                <a16:creationId xmlns:a16="http://schemas.microsoft.com/office/drawing/2014/main" id="{6BFA4498-2C3F-4CF1-A398-7C6C3076145B}"/>
              </a:ext>
            </a:extLst>
          </p:cNvPr>
          <p:cNvGraphicFramePr>
            <a:graphicFrameLocks noGrp="1"/>
          </p:cNvGraphicFramePr>
          <p:nvPr>
            <p:extLst>
              <p:ext uri="{D42A27DB-BD31-4B8C-83A1-F6EECF244321}">
                <p14:modId xmlns:p14="http://schemas.microsoft.com/office/powerpoint/2010/main" val="245775331"/>
              </p:ext>
            </p:extLst>
          </p:nvPr>
        </p:nvGraphicFramePr>
        <p:xfrm>
          <a:off x="1459810" y="2417682"/>
          <a:ext cx="6310987" cy="3893738"/>
        </p:xfrm>
        <a:graphic>
          <a:graphicData uri="http://schemas.openxmlformats.org/drawingml/2006/table">
            <a:tbl>
              <a:tblPr firstRow="1" firstCol="1" bandRow="1">
                <a:tableStyleId>{5C22544A-7EE6-4342-B048-85BDC9FD1C3A}</a:tableStyleId>
              </a:tblPr>
              <a:tblGrid>
                <a:gridCol w="495935">
                  <a:extLst>
                    <a:ext uri="{9D8B030D-6E8A-4147-A177-3AD203B41FA5}">
                      <a16:colId xmlns:a16="http://schemas.microsoft.com/office/drawing/2014/main" val="4172859051"/>
                    </a:ext>
                  </a:extLst>
                </a:gridCol>
                <a:gridCol w="5815052">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2000" dirty="0">
                          <a:effectLst/>
                          <a:latin typeface="SassoonPrimaryInfant" pitchFamily="2" charset="0"/>
                        </a:rPr>
                        <a:t>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ctr">
                        <a:lnSpc>
                          <a:spcPct val="107000"/>
                        </a:lnSpc>
                        <a:spcAft>
                          <a:spcPts val="800"/>
                        </a:spcAft>
                      </a:pPr>
                      <a:r>
                        <a:rPr lang="en-GB" sz="2000" dirty="0">
                          <a:effectLst/>
                          <a:latin typeface="SassoonPrimaryInfant" pitchFamily="2" charset="0"/>
                        </a:rPr>
                        <a:t>Band 1B- Pink</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2000" dirty="0">
                          <a:effectLst/>
                          <a:latin typeface="SassoonPrimaryInfant" pitchFamily="2" charset="0"/>
                        </a:rPr>
                        <a:t>1</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Identify the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2</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Use some letters together with meaning to read the text, including CVC words.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73439269"/>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3</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Match spoken to printed word (one-to-one correspondence) across 2-3 lines of print.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4</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Use the meaning of the text (contextual clues).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Extend vocabulary.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Begin to be aware of the way stories are structured.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Predict some vocabulary.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322031">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CC"/>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Locate familiar words or letters (s, a, t, p, </a:t>
                      </a:r>
                      <a:r>
                        <a:rPr lang="en-GB" sz="2000" dirty="0" err="1">
                          <a:effectLst/>
                          <a:latin typeface="SassoonPrimaryInfant" pitchFamily="2" charset="0"/>
                          <a:ea typeface="Calibri" panose="020F0502020204030204" pitchFamily="34" charset="0"/>
                          <a:cs typeface="Times New Roman" panose="02020603050405020304" pitchFamily="18" charset="0"/>
                        </a:rPr>
                        <a:t>i</a:t>
                      </a:r>
                      <a:r>
                        <a:rPr lang="en-GB" sz="2000" dirty="0">
                          <a:effectLst/>
                          <a:latin typeface="SassoonPrimaryInfant" pitchFamily="2" charset="0"/>
                          <a:ea typeface="Calibri" panose="020F0502020204030204" pitchFamily="34" charset="0"/>
                          <a:cs typeface="Times New Roman" panose="02020603050405020304" pitchFamily="18" charset="0"/>
                        </a:rPr>
                        <a:t>, n, m, d, g, o, c, k, ck, e, u, r, h, b, f, ff, l, </a:t>
                      </a:r>
                      <a:r>
                        <a:rPr lang="en-GB" sz="2000" dirty="0" err="1">
                          <a:effectLst/>
                          <a:latin typeface="SassoonPrimaryInfant" pitchFamily="2" charset="0"/>
                          <a:ea typeface="Calibri" panose="020F0502020204030204" pitchFamily="34" charset="0"/>
                          <a:cs typeface="Times New Roman" panose="02020603050405020304" pitchFamily="18" charset="0"/>
                        </a:rPr>
                        <a:t>ll</a:t>
                      </a:r>
                      <a:r>
                        <a:rPr lang="en-GB" sz="2000" dirty="0">
                          <a:effectLst/>
                          <a:latin typeface="SassoonPrimaryInfant" pitchFamily="2" charset="0"/>
                          <a:ea typeface="Calibri" panose="020F0502020204030204" pitchFamily="34" charset="0"/>
                          <a:cs typeface="Times New Roman" panose="02020603050405020304" pitchFamily="18" charset="0"/>
                        </a:rPr>
                        <a:t>, ss).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bl>
          </a:graphicData>
        </a:graphic>
      </p:graphicFrame>
      <p:sp>
        <p:nvSpPr>
          <p:cNvPr id="15" name="TextBox 14">
            <a:extLst>
              <a:ext uri="{FF2B5EF4-FFF2-40B4-BE49-F238E27FC236}">
                <a16:creationId xmlns:a16="http://schemas.microsoft.com/office/drawing/2014/main" id="{83A724CF-E4AD-409D-AC34-A16ACEA23A90}"/>
              </a:ext>
            </a:extLst>
          </p:cNvPr>
          <p:cNvSpPr txBox="1"/>
          <p:nvPr/>
        </p:nvSpPr>
        <p:spPr>
          <a:xfrm>
            <a:off x="1007269" y="1112326"/>
            <a:ext cx="7216071" cy="1200329"/>
          </a:xfrm>
          <a:prstGeom prst="rect">
            <a:avLst/>
          </a:prstGeom>
          <a:noFill/>
        </p:spPr>
        <p:txBody>
          <a:bodyPr wrap="square">
            <a:spAutoFit/>
          </a:bodyPr>
          <a:lstStyle/>
          <a:p>
            <a:r>
              <a:rPr lang="en-GB" b="0" i="0" dirty="0">
                <a:solidFill>
                  <a:srgbClr val="222222"/>
                </a:solidFill>
                <a:effectLst/>
                <a:latin typeface="SassoonPrimaryInfant" pitchFamily="2" charset="0"/>
              </a:rPr>
              <a:t>Pink 1B band books support Phase 2 of Letters and Sounds. They offer simple, predictable text with familiar objects and actions. 4-5 word sentences are included per spread, and the pattern is then repeated on each page with usually no more than one word changing from one page to next.</a:t>
            </a:r>
            <a:endParaRPr lang="en-GB" dirty="0">
              <a:latin typeface="SassoonPrimaryInfant" pitchFamily="2" charset="0"/>
            </a:endParaRPr>
          </a:p>
        </p:txBody>
      </p:sp>
      <p:sp>
        <p:nvSpPr>
          <p:cNvPr id="16" name="Oval 15">
            <a:extLst>
              <a:ext uri="{FF2B5EF4-FFF2-40B4-BE49-F238E27FC236}">
                <a16:creationId xmlns:a16="http://schemas.microsoft.com/office/drawing/2014/main" id="{66C68754-B1BD-4495-939A-5ACA28CC528E}"/>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44385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FF0000"/>
                </a:solidFill>
                <a:latin typeface="SassoonPrimaryInfant" pitchFamily="2" charset="0"/>
              </a:rPr>
              <a:t>Red 2A</a:t>
            </a:r>
            <a:r>
              <a:rPr lang="en-GB" sz="6600" b="1" dirty="0">
                <a:solidFill>
                  <a:srgbClr val="7030A0"/>
                </a:solidFill>
                <a:latin typeface="SassoonPrimaryInfant" pitchFamily="2" charset="0"/>
              </a:rPr>
              <a:t> </a:t>
            </a:r>
          </a:p>
        </p:txBody>
      </p:sp>
      <p:pic>
        <p:nvPicPr>
          <p:cNvPr id="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a:extLst>
              <a:ext uri="{FF2B5EF4-FFF2-40B4-BE49-F238E27FC236}">
                <a16:creationId xmlns:a16="http://schemas.microsoft.com/office/drawing/2014/main" id="{55BDA11E-3BA9-4362-B4BE-C14E0EC37381}"/>
              </a:ext>
            </a:extLst>
          </p:cNvPr>
          <p:cNvSpPr txBox="1"/>
          <p:nvPr/>
        </p:nvSpPr>
        <p:spPr>
          <a:xfrm>
            <a:off x="1025103" y="1300657"/>
            <a:ext cx="7152323" cy="923330"/>
          </a:xfrm>
          <a:prstGeom prst="rect">
            <a:avLst/>
          </a:prstGeom>
          <a:noFill/>
        </p:spPr>
        <p:txBody>
          <a:bodyPr wrap="square">
            <a:spAutoFit/>
          </a:bodyPr>
          <a:lstStyle/>
          <a:p>
            <a:r>
              <a:rPr lang="en-GB" b="0" i="0" dirty="0">
                <a:solidFill>
                  <a:srgbClr val="222222"/>
                </a:solidFill>
                <a:effectLst/>
                <a:latin typeface="SassoonPrimaryInfant" pitchFamily="2" charset="0"/>
              </a:rPr>
              <a:t>Red 2A band books support Phase 3 of Letters and Sounds. </a:t>
            </a:r>
            <a:r>
              <a:rPr lang="en-GB" dirty="0">
                <a:solidFill>
                  <a:srgbClr val="222222"/>
                </a:solidFill>
                <a:latin typeface="SassoonPrimaryInfant" pitchFamily="2" charset="0"/>
              </a:rPr>
              <a:t>They include p</a:t>
            </a:r>
            <a:r>
              <a:rPr lang="en-GB" b="0" i="0" dirty="0">
                <a:solidFill>
                  <a:srgbClr val="222222"/>
                </a:solidFill>
                <a:effectLst/>
                <a:latin typeface="SassoonPrimaryInfant" pitchFamily="2" charset="0"/>
              </a:rPr>
              <a:t>redictable text with familiar objects and actions which is combined with simple story development</a:t>
            </a:r>
            <a:endParaRPr lang="en-GB" dirty="0">
              <a:latin typeface="SassoonPrimaryInfant" pitchFamily="2" charset="0"/>
            </a:endParaRPr>
          </a:p>
        </p:txBody>
      </p:sp>
      <p:graphicFrame>
        <p:nvGraphicFramePr>
          <p:cNvPr id="16" name="Table 15">
            <a:extLst>
              <a:ext uri="{FF2B5EF4-FFF2-40B4-BE49-F238E27FC236}">
                <a16:creationId xmlns:a16="http://schemas.microsoft.com/office/drawing/2014/main" id="{CB4D8C85-304B-4E08-9066-BF8FC74F1C4C}"/>
              </a:ext>
            </a:extLst>
          </p:cNvPr>
          <p:cNvGraphicFramePr>
            <a:graphicFrameLocks noGrp="1"/>
          </p:cNvGraphicFramePr>
          <p:nvPr>
            <p:extLst>
              <p:ext uri="{D42A27DB-BD31-4B8C-83A1-F6EECF244321}">
                <p14:modId xmlns:p14="http://schemas.microsoft.com/office/powerpoint/2010/main" val="2404132048"/>
              </p:ext>
            </p:extLst>
          </p:nvPr>
        </p:nvGraphicFramePr>
        <p:xfrm>
          <a:off x="1459810" y="2417682"/>
          <a:ext cx="6310987" cy="4215664"/>
        </p:xfrm>
        <a:graphic>
          <a:graphicData uri="http://schemas.openxmlformats.org/drawingml/2006/table">
            <a:tbl>
              <a:tblPr firstRow="1" firstCol="1" bandRow="1">
                <a:tableStyleId>{5C22544A-7EE6-4342-B048-85BDC9FD1C3A}</a:tableStyleId>
              </a:tblPr>
              <a:tblGrid>
                <a:gridCol w="495935">
                  <a:extLst>
                    <a:ext uri="{9D8B030D-6E8A-4147-A177-3AD203B41FA5}">
                      <a16:colId xmlns:a16="http://schemas.microsoft.com/office/drawing/2014/main" val="4172859051"/>
                    </a:ext>
                  </a:extLst>
                </a:gridCol>
                <a:gridCol w="5815052">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2000" dirty="0">
                          <a:effectLst/>
                          <a:latin typeface="SassoonPrimaryInfant" pitchFamily="2" charset="0"/>
                        </a:rPr>
                        <a:t>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ctr">
                        <a:lnSpc>
                          <a:spcPct val="107000"/>
                        </a:lnSpc>
                        <a:spcAft>
                          <a:spcPts val="800"/>
                        </a:spcAft>
                      </a:pPr>
                      <a:r>
                        <a:rPr lang="en-GB" sz="2000" dirty="0">
                          <a:effectLst/>
                          <a:latin typeface="SassoonPrimaryInfant" pitchFamily="2" charset="0"/>
                        </a:rPr>
                        <a:t>Band 2A- Red</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2000" dirty="0">
                          <a:effectLst/>
                          <a:latin typeface="SassoonPrimaryInfant" pitchFamily="2" charset="0"/>
                        </a:rPr>
                        <a:t>1</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Locate and recall title.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2000" dirty="0">
                          <a:effectLst/>
                          <a:latin typeface="SassoonPrimaryInfant" pitchFamily="2" charset="0"/>
                        </a:rPr>
                        <a:t>2</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Consolidate secure control of one-to-one matching on a wide range of texts.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2000" dirty="0">
                          <a:effectLst/>
                          <a:latin typeface="SassoonPrimaryInfant" pitchFamily="2" charset="0"/>
                        </a:rPr>
                        <a:t>3</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Recognise print structure of a word, individual letters and the space between words.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2000" dirty="0">
                          <a:effectLst/>
                          <a:latin typeface="SassoonPrimaryInfant" pitchFamily="2" charset="0"/>
                        </a:rPr>
                        <a:t>4</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Locate familiar words or letters (j, v, w, x, y, z, </a:t>
                      </a:r>
                      <a:r>
                        <a:rPr lang="en-GB" sz="2000" dirty="0" err="1">
                          <a:effectLst/>
                          <a:latin typeface="SassoonPrimaryInfant" pitchFamily="2" charset="0"/>
                          <a:ea typeface="Calibri" panose="020F0502020204030204" pitchFamily="34" charset="0"/>
                          <a:cs typeface="Times New Roman" panose="02020603050405020304" pitchFamily="18" charset="0"/>
                        </a:rPr>
                        <a:t>zz</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qu</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ch</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sh</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th</a:t>
                      </a:r>
                      <a:r>
                        <a:rPr lang="en-GB" sz="2000" dirty="0">
                          <a:effectLst/>
                          <a:latin typeface="SassoonPrimaryInfant" pitchFamily="2" charset="0"/>
                          <a:ea typeface="Calibri" panose="020F0502020204030204" pitchFamily="34" charset="0"/>
                          <a:cs typeface="Times New Roman" panose="02020603050405020304" pitchFamily="18" charset="0"/>
                        </a:rPr>
                        <a:t>, 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Solve simple words by blending phonemes from left to right (CVC)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Predict the story line and some vocabulary.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322031">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With support, can comment on texts e.g. on personality of main characters.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bl>
          </a:graphicData>
        </a:graphic>
      </p:graphicFrame>
      <p:sp>
        <p:nvSpPr>
          <p:cNvPr id="17" name="Oval 16">
            <a:extLst>
              <a:ext uri="{FF2B5EF4-FFF2-40B4-BE49-F238E27FC236}">
                <a16:creationId xmlns:a16="http://schemas.microsoft.com/office/drawing/2014/main" id="{141EFD2B-F1A0-4088-A75C-A19A4B3F86AB}"/>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765203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FF0000"/>
                </a:solidFill>
                <a:latin typeface="SassoonPrimaryInfant" pitchFamily="2" charset="0"/>
              </a:rPr>
              <a:t>Red 2B</a:t>
            </a:r>
            <a:r>
              <a:rPr lang="en-GB" sz="6600" b="1" dirty="0">
                <a:solidFill>
                  <a:srgbClr val="7030A0"/>
                </a:solidFill>
                <a:latin typeface="SassoonPrimaryInfant" pitchFamily="2" charset="0"/>
              </a:rPr>
              <a:t> </a:t>
            </a:r>
          </a:p>
        </p:txBody>
      </p:sp>
      <p:pic>
        <p:nvPicPr>
          <p:cNvPr id="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a:extLst>
              <a:ext uri="{FF2B5EF4-FFF2-40B4-BE49-F238E27FC236}">
                <a16:creationId xmlns:a16="http://schemas.microsoft.com/office/drawing/2014/main" id="{DBD2C405-9C7E-4FE0-A6A6-494EE59A4418}"/>
              </a:ext>
            </a:extLst>
          </p:cNvPr>
          <p:cNvSpPr txBox="1"/>
          <p:nvPr/>
        </p:nvSpPr>
        <p:spPr>
          <a:xfrm>
            <a:off x="1091175" y="1300657"/>
            <a:ext cx="7132165" cy="923330"/>
          </a:xfrm>
          <a:prstGeom prst="rect">
            <a:avLst/>
          </a:prstGeom>
          <a:noFill/>
        </p:spPr>
        <p:txBody>
          <a:bodyPr wrap="square">
            <a:spAutoFit/>
          </a:bodyPr>
          <a:lstStyle/>
          <a:p>
            <a:r>
              <a:rPr lang="en-GB" b="0" i="0" dirty="0">
                <a:solidFill>
                  <a:srgbClr val="222222"/>
                </a:solidFill>
                <a:effectLst/>
                <a:latin typeface="SassoonPrimaryInfant" pitchFamily="2" charset="0"/>
              </a:rPr>
              <a:t>Red 2B band books support Phase 3 of Letters and Sounds. They offer simple but varied text with familiar objects and actions, combined with simple story development and a satisfying conclusion.</a:t>
            </a:r>
            <a:endParaRPr lang="en-GB" dirty="0">
              <a:latin typeface="SassoonPrimaryInfant" pitchFamily="2" charset="0"/>
            </a:endParaRPr>
          </a:p>
        </p:txBody>
      </p:sp>
      <p:graphicFrame>
        <p:nvGraphicFramePr>
          <p:cNvPr id="16" name="Table 15">
            <a:extLst>
              <a:ext uri="{FF2B5EF4-FFF2-40B4-BE49-F238E27FC236}">
                <a16:creationId xmlns:a16="http://schemas.microsoft.com/office/drawing/2014/main" id="{13C16028-E919-4D7F-9F23-346D1665DF4F}"/>
              </a:ext>
            </a:extLst>
          </p:cNvPr>
          <p:cNvGraphicFramePr>
            <a:graphicFrameLocks noGrp="1"/>
          </p:cNvGraphicFramePr>
          <p:nvPr>
            <p:extLst>
              <p:ext uri="{D42A27DB-BD31-4B8C-83A1-F6EECF244321}">
                <p14:modId xmlns:p14="http://schemas.microsoft.com/office/powerpoint/2010/main" val="1093402787"/>
              </p:ext>
            </p:extLst>
          </p:nvPr>
        </p:nvGraphicFramePr>
        <p:xfrm>
          <a:off x="1459810" y="2417682"/>
          <a:ext cx="6310987" cy="3899199"/>
        </p:xfrm>
        <a:graphic>
          <a:graphicData uri="http://schemas.openxmlformats.org/drawingml/2006/table">
            <a:tbl>
              <a:tblPr firstRow="1" firstCol="1" bandRow="1">
                <a:tableStyleId>{5C22544A-7EE6-4342-B048-85BDC9FD1C3A}</a:tableStyleId>
              </a:tblPr>
              <a:tblGrid>
                <a:gridCol w="495935">
                  <a:extLst>
                    <a:ext uri="{9D8B030D-6E8A-4147-A177-3AD203B41FA5}">
                      <a16:colId xmlns:a16="http://schemas.microsoft.com/office/drawing/2014/main" val="4172859051"/>
                    </a:ext>
                  </a:extLst>
                </a:gridCol>
                <a:gridCol w="5815052">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2000" dirty="0">
                          <a:effectLst/>
                          <a:latin typeface="SassoonPrimaryInfant" pitchFamily="2" charset="0"/>
                        </a:rPr>
                        <a:t> </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ctr">
                        <a:lnSpc>
                          <a:spcPct val="107000"/>
                        </a:lnSpc>
                        <a:spcAft>
                          <a:spcPts val="800"/>
                        </a:spcAft>
                      </a:pPr>
                      <a:r>
                        <a:rPr lang="en-GB" sz="2000" dirty="0">
                          <a:effectLst/>
                          <a:latin typeface="SassoonPrimaryInfant" pitchFamily="2" charset="0"/>
                        </a:rPr>
                        <a:t>Band 2B- Red</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2000" dirty="0">
                          <a:effectLst/>
                          <a:latin typeface="SassoonPrimaryInfant" pitchFamily="2" charset="0"/>
                        </a:rPr>
                        <a:t>1</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Locate familiar words or letters (ai, </a:t>
                      </a:r>
                      <a:r>
                        <a:rPr lang="en-GB" sz="2000" dirty="0" err="1">
                          <a:effectLst/>
                          <a:latin typeface="SassoonPrimaryInfant" pitchFamily="2" charset="0"/>
                          <a:ea typeface="Calibri" panose="020F0502020204030204" pitchFamily="34" charset="0"/>
                          <a:cs typeface="Times New Roman" panose="02020603050405020304" pitchFamily="18" charset="0"/>
                        </a:rPr>
                        <a:t>ee</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igh</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oa</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oo</a:t>
                      </a:r>
                      <a:r>
                        <a:rPr lang="en-GB" sz="2000" dirty="0">
                          <a:effectLst/>
                          <a:latin typeface="SassoonPrimaryInfant" pitchFamily="2" charset="0"/>
                          <a:ea typeface="Calibri" panose="020F0502020204030204" pitchFamily="34" charset="0"/>
                          <a:cs typeface="Times New Roman" panose="02020603050405020304" pitchFamily="18" charset="0"/>
                        </a:rPr>
                        <a:t>, </a:t>
                      </a:r>
                      <a:r>
                        <a:rPr lang="en-GB" sz="2000" dirty="0" err="1">
                          <a:effectLst/>
                          <a:latin typeface="SassoonPrimaryInfant" pitchFamily="2" charset="0"/>
                          <a:ea typeface="Calibri" panose="020F0502020204030204" pitchFamily="34" charset="0"/>
                          <a:cs typeface="Times New Roman" panose="02020603050405020304" pitchFamily="18" charset="0"/>
                        </a:rPr>
                        <a:t>ar</a:t>
                      </a:r>
                      <a:r>
                        <a:rPr lang="en-GB" sz="2000" dirty="0">
                          <a:effectLst/>
                          <a:latin typeface="SassoonPrimaryInfant" pitchFamily="2" charset="0"/>
                          <a:ea typeface="Calibri" panose="020F0502020204030204" pitchFamily="34" charset="0"/>
                          <a:cs typeface="Times New Roman" panose="02020603050405020304" pitchFamily="18" charset="0"/>
                        </a:rPr>
                        <a:t>, or, </a:t>
                      </a:r>
                      <a:r>
                        <a:rPr lang="en-GB" sz="2000" dirty="0" err="1">
                          <a:effectLst/>
                          <a:latin typeface="SassoonPrimaryInfant" pitchFamily="2" charset="0"/>
                          <a:ea typeface="Calibri" panose="020F0502020204030204" pitchFamily="34" charset="0"/>
                          <a:cs typeface="Times New Roman" panose="02020603050405020304" pitchFamily="18" charset="0"/>
                        </a:rPr>
                        <a:t>ur</a:t>
                      </a:r>
                      <a:r>
                        <a:rPr lang="en-GB" sz="2000" dirty="0">
                          <a:effectLst/>
                          <a:latin typeface="SassoonPrimaryInfant" pitchFamily="2" charset="0"/>
                          <a:ea typeface="Calibri" panose="020F0502020204030204" pitchFamily="34" charset="0"/>
                          <a:cs typeface="Times New Roman" panose="02020603050405020304" pitchFamily="18" charset="0"/>
                        </a:rPr>
                        <a:t>, ow, oi, ear, air, </a:t>
                      </a:r>
                      <a:r>
                        <a:rPr lang="en-GB" sz="2000" dirty="0" err="1">
                          <a:effectLst/>
                          <a:latin typeface="SassoonPrimaryInfant" pitchFamily="2" charset="0"/>
                          <a:ea typeface="Calibri" panose="020F0502020204030204" pitchFamily="34" charset="0"/>
                          <a:cs typeface="Times New Roman" panose="02020603050405020304" pitchFamily="18" charset="0"/>
                        </a:rPr>
                        <a:t>ure</a:t>
                      </a:r>
                      <a:r>
                        <a:rPr lang="en-GB" sz="2000" dirty="0">
                          <a:effectLst/>
                          <a:latin typeface="SassoonPrimaryInfant" pitchFamily="2" charset="0"/>
                          <a:ea typeface="Calibri" panose="020F0502020204030204" pitchFamily="34" charset="0"/>
                          <a:cs typeface="Times New Roman" panose="02020603050405020304" pitchFamily="18" charset="0"/>
                        </a:rPr>
                        <a:t>, er).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2000" dirty="0">
                          <a:effectLst/>
                          <a:latin typeface="SassoonPrimaryInfant" pitchFamily="2" charset="0"/>
                        </a:rPr>
                        <a:t>2</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Check for meaning, correct syntax i.e. does it make sense and sound right?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2000" dirty="0">
                          <a:effectLst/>
                          <a:latin typeface="SassoonPrimaryInfant" pitchFamily="2" charset="0"/>
                        </a:rPr>
                        <a:t>3</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Begin to notice own errors.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2000" dirty="0">
                          <a:effectLst/>
                          <a:latin typeface="SassoonPrimaryInfant" pitchFamily="2" charset="0"/>
                        </a:rPr>
                        <a:t>4</a:t>
                      </a:r>
                      <a:endParaRPr lang="en-GB" sz="20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Start to read more rhythmically.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effectLst/>
                          <a:latin typeface="SassoonPrimaryInfant" pitchFamily="2" charset="0"/>
                          <a:ea typeface="Calibri" panose="020F0502020204030204" pitchFamily="34" charset="0"/>
                          <a:cs typeface="Times New Roman" panose="02020603050405020304" pitchFamily="18" charset="0"/>
                        </a:rPr>
                        <a:t>Repeat words, phrases or sentences to check, confirm or modify own reading.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Retell narratives in correct sequence, drawing on language patterns of stories.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170454">
                <a:tc>
                  <a:txBody>
                    <a:bodyPr/>
                    <a:lstStyle/>
                    <a:p>
                      <a:pPr algn="ctr">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pPr algn="l">
                        <a:lnSpc>
                          <a:spcPct val="107000"/>
                        </a:lnSpc>
                        <a:spcAft>
                          <a:spcPts val="800"/>
                        </a:spcAft>
                      </a:pPr>
                      <a:r>
                        <a:rPr lang="en-GB" sz="2000" dirty="0">
                          <a:effectLst/>
                          <a:latin typeface="SassoonPrimaryInfant" pitchFamily="2" charset="0"/>
                          <a:ea typeface="Calibri" panose="020F0502020204030204" pitchFamily="34" charset="0"/>
                          <a:cs typeface="Times New Roman" panose="02020603050405020304" pitchFamily="18" charset="0"/>
                        </a:rPr>
                        <a:t>Respond with relevant comments, questions or actions.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bl>
          </a:graphicData>
        </a:graphic>
      </p:graphicFrame>
      <p:sp>
        <p:nvSpPr>
          <p:cNvPr id="17" name="Oval 16">
            <a:extLst>
              <a:ext uri="{FF2B5EF4-FFF2-40B4-BE49-F238E27FC236}">
                <a16:creationId xmlns:a16="http://schemas.microsoft.com/office/drawing/2014/main" id="{3C3B534C-420F-4FAD-86F1-345D343D2F93}"/>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6480075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3768" y="90783"/>
            <a:ext cx="4551917" cy="1107996"/>
          </a:xfrm>
          <a:prstGeom prst="rect">
            <a:avLst/>
          </a:prstGeom>
          <a:noFill/>
        </p:spPr>
        <p:txBody>
          <a:bodyPr wrap="square" rtlCol="0">
            <a:spAutoFit/>
          </a:bodyPr>
          <a:lstStyle/>
          <a:p>
            <a:pPr algn="ctr"/>
            <a:r>
              <a:rPr lang="en-GB" sz="6600" b="1" dirty="0">
                <a:solidFill>
                  <a:srgbClr val="FFFF00"/>
                </a:solidFill>
                <a:latin typeface="SassoonPrimaryInfant" pitchFamily="2" charset="0"/>
              </a:rPr>
              <a:t>Yellow</a:t>
            </a:r>
            <a:r>
              <a:rPr lang="en-GB" sz="6600" b="1" dirty="0">
                <a:solidFill>
                  <a:srgbClr val="7030A0"/>
                </a:solidFill>
                <a:latin typeface="SassoonPrimaryInfant" pitchFamily="2" charset="0"/>
              </a:rPr>
              <a:t> </a:t>
            </a:r>
          </a:p>
        </p:txBody>
      </p:sp>
      <p:pic>
        <p:nvPicPr>
          <p:cNvPr id="3"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a:extLst>
              <a:ext uri="{FF2B5EF4-FFF2-40B4-BE49-F238E27FC236}">
                <a16:creationId xmlns:a16="http://schemas.microsoft.com/office/drawing/2014/main" id="{74297468-D5BA-4691-8C86-1E84610EFEBD}"/>
              </a:ext>
            </a:extLst>
          </p:cNvPr>
          <p:cNvSpPr txBox="1"/>
          <p:nvPr/>
        </p:nvSpPr>
        <p:spPr>
          <a:xfrm>
            <a:off x="1007269" y="1044821"/>
            <a:ext cx="7170157" cy="1477328"/>
          </a:xfrm>
          <a:prstGeom prst="rect">
            <a:avLst/>
          </a:prstGeom>
          <a:noFill/>
        </p:spPr>
        <p:txBody>
          <a:bodyPr wrap="square">
            <a:spAutoFit/>
          </a:bodyPr>
          <a:lstStyle/>
          <a:p>
            <a:r>
              <a:rPr lang="en-GB" b="0" i="0" dirty="0">
                <a:solidFill>
                  <a:srgbClr val="222222"/>
                </a:solidFill>
                <a:effectLst/>
                <a:latin typeface="SassoonPrimaryInfant" pitchFamily="2" charset="0"/>
              </a:rPr>
              <a:t>Yellow band books support Phase 4 of Letters and Sounds. They offer more varied sentence structure and natural language. Fiction features more variation in pattern with more new words. Non-fiction uses personal experiences and simple non-fiction tools such as diagrams, labels and captions.</a:t>
            </a:r>
            <a:endParaRPr lang="en-GB" dirty="0">
              <a:latin typeface="SassoonPrimaryInfant" pitchFamily="2" charset="0"/>
            </a:endParaRPr>
          </a:p>
        </p:txBody>
      </p:sp>
      <p:graphicFrame>
        <p:nvGraphicFramePr>
          <p:cNvPr id="16" name="Table 15">
            <a:extLst>
              <a:ext uri="{FF2B5EF4-FFF2-40B4-BE49-F238E27FC236}">
                <a16:creationId xmlns:a16="http://schemas.microsoft.com/office/drawing/2014/main" id="{77C6D285-0CC4-4B4A-A6F8-463F22C505E8}"/>
              </a:ext>
            </a:extLst>
          </p:cNvPr>
          <p:cNvGraphicFramePr>
            <a:graphicFrameLocks noGrp="1"/>
          </p:cNvGraphicFramePr>
          <p:nvPr>
            <p:extLst>
              <p:ext uri="{D42A27DB-BD31-4B8C-83A1-F6EECF244321}">
                <p14:modId xmlns:p14="http://schemas.microsoft.com/office/powerpoint/2010/main" val="64007792"/>
              </p:ext>
            </p:extLst>
          </p:nvPr>
        </p:nvGraphicFramePr>
        <p:xfrm>
          <a:off x="1053183" y="2552066"/>
          <a:ext cx="7170157" cy="4247432"/>
        </p:xfrm>
        <a:graphic>
          <a:graphicData uri="http://schemas.openxmlformats.org/drawingml/2006/table">
            <a:tbl>
              <a:tblPr firstRow="1" firstCol="1" bandRow="1">
                <a:tableStyleId>{5C22544A-7EE6-4342-B048-85BDC9FD1C3A}</a:tableStyleId>
              </a:tblPr>
              <a:tblGrid>
                <a:gridCol w="632796">
                  <a:extLst>
                    <a:ext uri="{9D8B030D-6E8A-4147-A177-3AD203B41FA5}">
                      <a16:colId xmlns:a16="http://schemas.microsoft.com/office/drawing/2014/main" val="4172859051"/>
                    </a:ext>
                  </a:extLst>
                </a:gridCol>
                <a:gridCol w="6537361">
                  <a:extLst>
                    <a:ext uri="{9D8B030D-6E8A-4147-A177-3AD203B41FA5}">
                      <a16:colId xmlns:a16="http://schemas.microsoft.com/office/drawing/2014/main" val="1107374363"/>
                    </a:ext>
                  </a:extLst>
                </a:gridCol>
              </a:tblGrid>
              <a:tr h="340259">
                <a:tc>
                  <a:txBody>
                    <a:bodyPr/>
                    <a:lstStyle/>
                    <a:p>
                      <a:pPr algn="l">
                        <a:lnSpc>
                          <a:spcPct val="107000"/>
                        </a:lnSpc>
                        <a:spcAft>
                          <a:spcPts val="800"/>
                        </a:spcAft>
                      </a:pPr>
                      <a:r>
                        <a:rPr lang="en-GB" sz="1800" dirty="0">
                          <a:effectLst/>
                          <a:latin typeface="SassoonPrimaryInfant" pitchFamily="2" charset="0"/>
                        </a:rPr>
                        <a:t> </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07000"/>
                        </a:lnSpc>
                        <a:spcAft>
                          <a:spcPts val="800"/>
                        </a:spcAft>
                      </a:pPr>
                      <a:r>
                        <a:rPr lang="en-GB" sz="1800" dirty="0">
                          <a:effectLst/>
                          <a:latin typeface="SassoonPrimaryInfant" pitchFamily="2" charset="0"/>
                        </a:rPr>
                        <a:t>Band 3 - Yellow</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2777267167"/>
                  </a:ext>
                </a:extLst>
              </a:tr>
              <a:tr h="308493">
                <a:tc>
                  <a:txBody>
                    <a:bodyPr/>
                    <a:lstStyle/>
                    <a:p>
                      <a:pPr algn="ctr">
                        <a:lnSpc>
                          <a:spcPct val="107000"/>
                        </a:lnSpc>
                        <a:spcAft>
                          <a:spcPts val="800"/>
                        </a:spcAft>
                      </a:pPr>
                      <a:r>
                        <a:rPr lang="en-GB" sz="1800" dirty="0">
                          <a:effectLst/>
                          <a:latin typeface="SassoonPrimaryInfant" pitchFamily="2" charset="0"/>
                        </a:rPr>
                        <a:t>1</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Follow print with eyes, finger-pointing only at points of difficulty.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1189210"/>
                  </a:ext>
                </a:extLst>
              </a:tr>
              <a:tr h="308493">
                <a:tc>
                  <a:txBody>
                    <a:bodyPr/>
                    <a:lstStyle/>
                    <a:p>
                      <a:pPr algn="ctr">
                        <a:lnSpc>
                          <a:spcPct val="107000"/>
                        </a:lnSpc>
                        <a:spcAft>
                          <a:spcPts val="800"/>
                        </a:spcAft>
                      </a:pPr>
                      <a:r>
                        <a:rPr lang="en-GB" sz="1800" dirty="0">
                          <a:effectLst/>
                          <a:latin typeface="SassoonPrimaryInfant" pitchFamily="2" charset="0"/>
                        </a:rPr>
                        <a:t>2</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Take more note of punctuation for grammar and oral language rhythms.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1976145"/>
                  </a:ext>
                </a:extLst>
              </a:tr>
              <a:tr h="330346">
                <a:tc>
                  <a:txBody>
                    <a:bodyPr/>
                    <a:lstStyle/>
                    <a:p>
                      <a:pPr algn="ctr">
                        <a:lnSpc>
                          <a:spcPct val="107000"/>
                        </a:lnSpc>
                        <a:spcAft>
                          <a:spcPts val="800"/>
                        </a:spcAft>
                      </a:pPr>
                      <a:r>
                        <a:rPr lang="en-GB" sz="1800" dirty="0">
                          <a:effectLst/>
                          <a:latin typeface="SassoonPrimaryInfant" pitchFamily="2" charset="0"/>
                        </a:rPr>
                        <a:t>3</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Self-correct.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1061345"/>
                  </a:ext>
                </a:extLst>
              </a:tr>
              <a:tr h="308493">
                <a:tc>
                  <a:txBody>
                    <a:bodyPr/>
                    <a:lstStyle/>
                    <a:p>
                      <a:pPr algn="ctr">
                        <a:lnSpc>
                          <a:spcPct val="107000"/>
                        </a:lnSpc>
                        <a:spcAft>
                          <a:spcPts val="800"/>
                        </a:spcAft>
                      </a:pPr>
                      <a:r>
                        <a:rPr lang="en-GB" sz="1800" dirty="0">
                          <a:effectLst/>
                          <a:latin typeface="SassoonPrimaryInfant" pitchFamily="2" charset="0"/>
                        </a:rPr>
                        <a:t>4</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Note familiar words and phonemes and use these to get to unknown words.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7123"/>
                  </a:ext>
                </a:extLst>
              </a:tr>
              <a:tr h="308493">
                <a:tc>
                  <a:txBody>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5</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SassoonPrimaryInfant" pitchFamily="2" charset="0"/>
                          <a:ea typeface="Calibri" panose="020F0502020204030204" pitchFamily="34" charset="0"/>
                          <a:cs typeface="Times New Roman" panose="02020603050405020304" pitchFamily="18" charset="0"/>
                        </a:rPr>
                        <a:t>Notice relationships between one text and others.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234934"/>
                  </a:ext>
                </a:extLst>
              </a:tr>
              <a:tr h="308493">
                <a:tc>
                  <a:txBody>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6</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Read accurately by blending sounds noting unusual correspondences between spelling and sound and where these occur in the word.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59981140"/>
                  </a:ext>
                </a:extLst>
              </a:tr>
              <a:tr h="322031">
                <a:tc>
                  <a:txBody>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7</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Read words of more than one syllable.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93094086"/>
                  </a:ext>
                </a:extLst>
              </a:tr>
              <a:tr h="308493">
                <a:tc>
                  <a:txBody>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8</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rPr>
                        <a:t>Re-read books to build up fluency and confidence in word reading.</a:t>
                      </a:r>
                      <a:endParaRPr lang="en-GB" sz="1800" dirty="0">
                        <a:effectLst/>
                        <a:latin typeface="SassoonPrimaryInfant" pitchFamily="2"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7625467"/>
                  </a:ext>
                </a:extLst>
              </a:tr>
              <a:tr h="308493">
                <a:tc>
                  <a:txBody>
                    <a:bodyPr/>
                    <a:lstStyle/>
                    <a:p>
                      <a:pPr algn="ctr">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9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7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Search for information in print.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377757"/>
                  </a:ext>
                </a:extLst>
              </a:tr>
              <a:tr h="232933">
                <a:tc>
                  <a:txBody>
                    <a:bodyPr/>
                    <a:lstStyle/>
                    <a:p>
                      <a:pPr algn="ctr">
                        <a:lnSpc>
                          <a:spcPct val="100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10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l">
                        <a:lnSpc>
                          <a:spcPct val="100000"/>
                        </a:lnSpc>
                        <a:spcAft>
                          <a:spcPts val="800"/>
                        </a:spcAft>
                      </a:pPr>
                      <a:r>
                        <a:rPr lang="en-GB" sz="1800" dirty="0">
                          <a:effectLst/>
                          <a:latin typeface="SassoonPrimaryInfant" pitchFamily="2" charset="0"/>
                          <a:ea typeface="Calibri" panose="020F0502020204030204" pitchFamily="34" charset="0"/>
                          <a:cs typeface="Times New Roman" panose="02020603050405020304" pitchFamily="18" charset="0"/>
                        </a:rPr>
                        <a:t>Confirm new words while reading.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14297256"/>
                  </a:ext>
                </a:extLst>
              </a:tr>
            </a:tbl>
          </a:graphicData>
        </a:graphic>
      </p:graphicFrame>
      <p:sp>
        <p:nvSpPr>
          <p:cNvPr id="17" name="Oval 16">
            <a:extLst>
              <a:ext uri="{FF2B5EF4-FFF2-40B4-BE49-F238E27FC236}">
                <a16:creationId xmlns:a16="http://schemas.microsoft.com/office/drawing/2014/main" id="{90E11762-39BF-423E-9FE3-48FE33DD6052}"/>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71419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a:extLst>
              <a:ext uri="{FF2B5EF4-FFF2-40B4-BE49-F238E27FC236}">
                <a16:creationId xmlns:a16="http://schemas.microsoft.com/office/drawing/2014/main" id="{EB448A18-0B7F-4153-9DBF-5C76FD1FBF0A}"/>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a:extLst>
              <a:ext uri="{FF2B5EF4-FFF2-40B4-BE49-F238E27FC236}">
                <a16:creationId xmlns:a16="http://schemas.microsoft.com/office/drawing/2014/main" id="{63265D67-5BE8-40CA-A9C8-64323E404BD5}"/>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ED4BC29A-9C90-473E-9648-01A06DD69F1B}"/>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1CC0B034-C78F-4817-9F46-8BE02C8EC8C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B80518AC-013F-4FA4-85D9-BCF99B98BFA4}"/>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85117AA3-DE8F-46E4-95C2-B6F9C03F62E1}"/>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a:extLst>
              <a:ext uri="{FF2B5EF4-FFF2-40B4-BE49-F238E27FC236}">
                <a16:creationId xmlns:a16="http://schemas.microsoft.com/office/drawing/2014/main" id="{F69C8553-C59D-43CF-81C4-7F2BFA90E9E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0163A200-5811-477D-8611-7EF98E6F4A03}"/>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CC9A2698-A5BE-4A12-BE6F-8FD43227DB8E}"/>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05EC624F-C37D-4E55-81E4-5EA7AEEBAB9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AB62380B-CE5D-4080-82FA-6686ACD33229}"/>
              </a:ext>
            </a:extLst>
          </p:cNvPr>
          <p:cNvPicPr>
            <a:picLocks noChangeAspect="1"/>
          </p:cNvPicPr>
          <p:nvPr/>
        </p:nvPicPr>
        <p:blipFill>
          <a:blip r:embed="rId7"/>
          <a:stretch>
            <a:fillRect/>
          </a:stretch>
        </p:blipFill>
        <p:spPr>
          <a:xfrm rot="16200000">
            <a:off x="477904" y="2504125"/>
            <a:ext cx="4787089" cy="3180463"/>
          </a:xfrm>
          <a:prstGeom prst="rect">
            <a:avLst/>
          </a:prstGeom>
        </p:spPr>
      </p:pic>
      <p:pic>
        <p:nvPicPr>
          <p:cNvPr id="5" name="Picture 4">
            <a:extLst>
              <a:ext uri="{FF2B5EF4-FFF2-40B4-BE49-F238E27FC236}">
                <a16:creationId xmlns:a16="http://schemas.microsoft.com/office/drawing/2014/main" id="{E79A3753-3862-4F39-94BE-1882F966E10B}"/>
              </a:ext>
            </a:extLst>
          </p:cNvPr>
          <p:cNvPicPr>
            <a:picLocks noChangeAspect="1"/>
          </p:cNvPicPr>
          <p:nvPr/>
        </p:nvPicPr>
        <p:blipFill>
          <a:blip r:embed="rId8"/>
          <a:stretch>
            <a:fillRect/>
          </a:stretch>
        </p:blipFill>
        <p:spPr>
          <a:xfrm rot="16200000">
            <a:off x="4125148" y="2487848"/>
            <a:ext cx="4787092" cy="3213012"/>
          </a:xfrm>
          <a:prstGeom prst="rect">
            <a:avLst/>
          </a:prstGeom>
        </p:spPr>
      </p:pic>
      <p:sp>
        <p:nvSpPr>
          <p:cNvPr id="16" name="TextBox 15">
            <a:extLst>
              <a:ext uri="{FF2B5EF4-FFF2-40B4-BE49-F238E27FC236}">
                <a16:creationId xmlns:a16="http://schemas.microsoft.com/office/drawing/2014/main" id="{3C5539A2-D694-447B-A953-FA724C4012DA}"/>
              </a:ext>
            </a:extLst>
          </p:cNvPr>
          <p:cNvSpPr txBox="1"/>
          <p:nvPr/>
        </p:nvSpPr>
        <p:spPr>
          <a:xfrm>
            <a:off x="1" y="1077264"/>
            <a:ext cx="9143999" cy="523220"/>
          </a:xfrm>
          <a:prstGeom prst="rect">
            <a:avLst/>
          </a:prstGeom>
          <a:noFill/>
        </p:spPr>
        <p:txBody>
          <a:bodyPr wrap="square" rtlCol="0">
            <a:spAutoFit/>
          </a:bodyPr>
          <a:lstStyle/>
          <a:p>
            <a:pPr algn="ctr"/>
            <a:r>
              <a:rPr lang="en-GB" sz="2800" dirty="0">
                <a:latin typeface="SassoonPrimaryInfant" pitchFamily="2" charset="0"/>
              </a:rPr>
              <a:t>These statements can support you with praise and prompts:</a:t>
            </a:r>
          </a:p>
        </p:txBody>
      </p:sp>
      <p:sp>
        <p:nvSpPr>
          <p:cNvPr id="17" name="Rectangle 16">
            <a:extLst>
              <a:ext uri="{FF2B5EF4-FFF2-40B4-BE49-F238E27FC236}">
                <a16:creationId xmlns:a16="http://schemas.microsoft.com/office/drawing/2014/main" id="{4E0D851B-3A07-41C8-9569-AB513DFA8FF7}"/>
              </a:ext>
            </a:extLst>
          </p:cNvPr>
          <p:cNvSpPr/>
          <p:nvPr/>
        </p:nvSpPr>
        <p:spPr>
          <a:xfrm>
            <a:off x="187036" y="141031"/>
            <a:ext cx="8790709" cy="1107996"/>
          </a:xfrm>
          <a:prstGeom prst="rect">
            <a:avLst/>
          </a:prstGeom>
        </p:spPr>
        <p:txBody>
          <a:bodyPr wrap="square">
            <a:spAutoFit/>
          </a:bodyPr>
          <a:lstStyle/>
          <a:p>
            <a:pPr lvl="0" algn="ctr"/>
            <a:r>
              <a:rPr lang="en-US" sz="6600" b="1" dirty="0">
                <a:latin typeface="SassoonPrimaryInfant" pitchFamily="2" charset="0"/>
              </a:rPr>
              <a:t>Reading Diaries</a:t>
            </a:r>
            <a:endParaRPr lang="en-GB" sz="6600" b="1" dirty="0">
              <a:latin typeface="SassoonPrimaryInfant" pitchFamily="2" charset="0"/>
            </a:endParaRPr>
          </a:p>
        </p:txBody>
      </p:sp>
      <p:sp>
        <p:nvSpPr>
          <p:cNvPr id="18" name="Oval 17">
            <a:extLst>
              <a:ext uri="{FF2B5EF4-FFF2-40B4-BE49-F238E27FC236}">
                <a16:creationId xmlns:a16="http://schemas.microsoft.com/office/drawing/2014/main" id="{D9FF11E1-ECBD-49EB-AEB1-B56A93A20A12}"/>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4050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90783"/>
            <a:ext cx="9144000" cy="1107996"/>
          </a:xfrm>
          <a:prstGeom prst="rect">
            <a:avLst/>
          </a:prstGeom>
          <a:noFill/>
        </p:spPr>
        <p:txBody>
          <a:bodyPr wrap="square" rtlCol="0">
            <a:spAutoFit/>
          </a:bodyPr>
          <a:lstStyle/>
          <a:p>
            <a:pPr algn="ctr"/>
            <a:r>
              <a:rPr lang="en-GB" sz="6600" b="1" dirty="0">
                <a:latin typeface="SassoonPrimaryInfant" pitchFamily="2" charset="0"/>
              </a:rPr>
              <a:t>Individual Reading</a:t>
            </a:r>
            <a:endParaRPr lang="en-GB" sz="6000" b="1" dirty="0">
              <a:latin typeface="SassoonPrimaryInfant" pitchFamily="2" charset="0"/>
            </a:endParaRPr>
          </a:p>
        </p:txBody>
      </p:sp>
      <p:sp>
        <p:nvSpPr>
          <p:cNvPr id="5" name="TextBox 4"/>
          <p:cNvSpPr txBox="1"/>
          <p:nvPr/>
        </p:nvSpPr>
        <p:spPr>
          <a:xfrm>
            <a:off x="215516" y="1053591"/>
            <a:ext cx="8712968" cy="5570756"/>
          </a:xfrm>
          <a:prstGeom prst="rect">
            <a:avLst/>
          </a:prstGeom>
          <a:noFill/>
        </p:spPr>
        <p:txBody>
          <a:bodyPr wrap="square" rtlCol="0">
            <a:spAutoFit/>
          </a:bodyPr>
          <a:lstStyle/>
          <a:p>
            <a:r>
              <a:rPr lang="en-GB" sz="2200" dirty="0">
                <a:latin typeface="SassoonPrimaryInfant" pitchFamily="2" charset="0"/>
              </a:rPr>
              <a:t>Being an independent reader- get book out, hold it, turn pages, point to words themselves.</a:t>
            </a:r>
            <a:br>
              <a:rPr lang="en-GB" sz="2200" dirty="0">
                <a:latin typeface="SassoonPrimaryInfant" pitchFamily="2" charset="0"/>
              </a:rPr>
            </a:br>
            <a:br>
              <a:rPr lang="en-GB" sz="2200" dirty="0">
                <a:latin typeface="SassoonPrimaryInfant" pitchFamily="2" charset="0"/>
              </a:rPr>
            </a:br>
            <a:r>
              <a:rPr lang="en-GB" sz="2200" b="1" dirty="0">
                <a:latin typeface="SassoonPrimaryInfant" pitchFamily="2" charset="0"/>
              </a:rPr>
              <a:t>If they get stuck: </a:t>
            </a:r>
          </a:p>
          <a:p>
            <a:r>
              <a:rPr lang="en-GB" sz="2200" dirty="0">
                <a:latin typeface="SassoonPrimaryInfant" pitchFamily="2" charset="0"/>
              </a:rPr>
              <a:t>Adult asks- What can we do to work that word out?</a:t>
            </a:r>
            <a:br>
              <a:rPr lang="en-GB" sz="2200" dirty="0">
                <a:latin typeface="SassoonPrimaryInfant" pitchFamily="2" charset="0"/>
              </a:rPr>
            </a:br>
            <a:r>
              <a:rPr lang="en-GB" sz="2200" dirty="0">
                <a:latin typeface="SassoonPrimaryInfant" pitchFamily="2" charset="0"/>
              </a:rPr>
              <a:t>Sound the word out, think about what would make sense, look at the shape of the word, use picture clues, re-read the sentence</a:t>
            </a:r>
            <a:br>
              <a:rPr lang="en-GB" sz="2200" dirty="0">
                <a:latin typeface="SassoonPrimaryInfant" pitchFamily="2" charset="0"/>
              </a:rPr>
            </a:br>
            <a:r>
              <a:rPr lang="en-GB" sz="2200" dirty="0">
                <a:latin typeface="SassoonPrimaryInfant" pitchFamily="2" charset="0"/>
              </a:rPr>
              <a:t>… tell them!</a:t>
            </a:r>
            <a:br>
              <a:rPr lang="en-GB" sz="2200" dirty="0">
                <a:latin typeface="SassoonPrimaryInfant" pitchFamily="2" charset="0"/>
              </a:rPr>
            </a:br>
            <a:r>
              <a:rPr lang="en-GB" sz="2000" dirty="0">
                <a:latin typeface="SassoonPrimaryInfant" pitchFamily="2" charset="0"/>
              </a:rPr>
              <a:t> </a:t>
            </a:r>
            <a:br>
              <a:rPr lang="en-GB" sz="2000" dirty="0">
                <a:latin typeface="SassoonPrimaryInfant" pitchFamily="2" charset="0"/>
              </a:rPr>
            </a:br>
            <a:r>
              <a:rPr lang="en-GB" sz="2000" b="1" dirty="0">
                <a:latin typeface="SassoonPrimaryInfant" pitchFamily="2" charset="0"/>
              </a:rPr>
              <a:t>Mistakes </a:t>
            </a:r>
            <a:br>
              <a:rPr lang="en-GB" sz="2000" dirty="0">
                <a:latin typeface="SassoonPrimaryInfant" pitchFamily="2" charset="0"/>
              </a:rPr>
            </a:br>
            <a:r>
              <a:rPr lang="en-GB" sz="2000" dirty="0">
                <a:latin typeface="SassoonPrimaryInfant" pitchFamily="2" charset="0"/>
              </a:rPr>
              <a:t>If child makes a mistake don’t immediately correct! Wait and ask at the end of the sentence/page….</a:t>
            </a:r>
            <a:br>
              <a:rPr lang="en-GB" sz="2000" dirty="0">
                <a:latin typeface="SassoonPrimaryInfant" pitchFamily="2" charset="0"/>
              </a:rPr>
            </a:br>
            <a:r>
              <a:rPr lang="en-GB" sz="2000" dirty="0">
                <a:latin typeface="SassoonPrimaryInfant" pitchFamily="2" charset="0"/>
              </a:rPr>
              <a:t>- Did that sound right? </a:t>
            </a:r>
            <a:br>
              <a:rPr lang="en-GB" sz="2000" dirty="0">
                <a:latin typeface="SassoonPrimaryInfant" pitchFamily="2" charset="0"/>
              </a:rPr>
            </a:br>
            <a:r>
              <a:rPr lang="en-GB" sz="2000" dirty="0">
                <a:latin typeface="SassoonPrimaryInfant" pitchFamily="2" charset="0"/>
              </a:rPr>
              <a:t>- Did that start with the right sound?</a:t>
            </a:r>
            <a:br>
              <a:rPr lang="en-GB" sz="2000" dirty="0">
                <a:latin typeface="SassoonPrimaryInfant" pitchFamily="2" charset="0"/>
              </a:rPr>
            </a:br>
            <a:r>
              <a:rPr lang="en-GB" sz="2000" dirty="0">
                <a:latin typeface="SassoonPrimaryInfant" pitchFamily="2" charset="0"/>
              </a:rPr>
              <a:t>- Model the child’s mistake, can they spot it?</a:t>
            </a:r>
          </a:p>
          <a:p>
            <a:br>
              <a:rPr lang="en-GB" sz="2000" dirty="0">
                <a:latin typeface="SassoonPrimaryInfant" pitchFamily="2" charset="0"/>
              </a:rPr>
            </a:br>
            <a:r>
              <a:rPr lang="en-GB" sz="2000" dirty="0">
                <a:latin typeface="SassoonPrimaryInfant" pitchFamily="2" charset="0"/>
              </a:rPr>
              <a:t> </a:t>
            </a:r>
          </a:p>
        </p:txBody>
      </p:sp>
      <p:sp>
        <p:nvSpPr>
          <p:cNvPr id="16" name="Oval 15">
            <a:extLst>
              <a:ext uri="{FF2B5EF4-FFF2-40B4-BE49-F238E27FC236}">
                <a16:creationId xmlns:a16="http://schemas.microsoft.com/office/drawing/2014/main" id="{16C22E34-6316-4528-BCCD-56D5758C9813}"/>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293775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18864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177426" y="12947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90783"/>
            <a:ext cx="9144000" cy="1107996"/>
          </a:xfrm>
          <a:prstGeom prst="rect">
            <a:avLst/>
          </a:prstGeom>
          <a:noFill/>
        </p:spPr>
        <p:txBody>
          <a:bodyPr wrap="square" rtlCol="0">
            <a:spAutoFit/>
          </a:bodyPr>
          <a:lstStyle/>
          <a:p>
            <a:pPr algn="ctr"/>
            <a:r>
              <a:rPr lang="en-GB" sz="6600" b="1" dirty="0">
                <a:latin typeface="SassoonPrimaryInfant" pitchFamily="2" charset="0"/>
              </a:rPr>
              <a:t>Individual Reading</a:t>
            </a:r>
            <a:endParaRPr lang="en-GB" sz="6000" b="1" dirty="0">
              <a:latin typeface="SassoonPrimaryInfant" pitchFamily="2" charset="0"/>
            </a:endParaRPr>
          </a:p>
        </p:txBody>
      </p:sp>
      <p:sp>
        <p:nvSpPr>
          <p:cNvPr id="5" name="TextBox 4"/>
          <p:cNvSpPr txBox="1"/>
          <p:nvPr/>
        </p:nvSpPr>
        <p:spPr>
          <a:xfrm>
            <a:off x="400944" y="1198779"/>
            <a:ext cx="8280920" cy="3170099"/>
          </a:xfrm>
          <a:prstGeom prst="rect">
            <a:avLst/>
          </a:prstGeom>
          <a:noFill/>
        </p:spPr>
        <p:txBody>
          <a:bodyPr wrap="square" rtlCol="0">
            <a:spAutoFit/>
          </a:bodyPr>
          <a:lstStyle/>
          <a:p>
            <a:r>
              <a:rPr lang="en-GB" sz="2500" b="1" dirty="0">
                <a:latin typeface="SassoonPrimaryInfant" pitchFamily="2" charset="0"/>
              </a:rPr>
              <a:t>Praise and Prompt </a:t>
            </a:r>
            <a:br>
              <a:rPr lang="en-GB" sz="2500" dirty="0">
                <a:latin typeface="SassoonPrimaryInfant" pitchFamily="2" charset="0"/>
              </a:rPr>
            </a:br>
            <a:r>
              <a:rPr lang="en-GB" sz="2500" dirty="0">
                <a:latin typeface="SassoonPrimaryInfant" pitchFamily="2" charset="0"/>
              </a:rPr>
              <a:t>At end of the read give praise for area they have done well (using phonics to sound out words, using visual information to arrive at a word, re-reading, fluency, expression, punctuation) Then give area for development (prompt).</a:t>
            </a:r>
            <a:br>
              <a:rPr lang="en-GB" sz="2500" dirty="0">
                <a:latin typeface="SassoonPrimaryInfant" pitchFamily="2" charset="0"/>
              </a:rPr>
            </a:br>
            <a:r>
              <a:rPr lang="en-GB" sz="2500" dirty="0">
                <a:latin typeface="SassoonPrimaryInfant" pitchFamily="2" charset="0"/>
              </a:rPr>
              <a:t> </a:t>
            </a:r>
            <a:br>
              <a:rPr lang="en-GB" sz="2500" dirty="0">
                <a:latin typeface="SassoonPrimaryInfant" pitchFamily="2" charset="0"/>
              </a:rPr>
            </a:br>
            <a:br>
              <a:rPr lang="en-GB" sz="2500" dirty="0">
                <a:latin typeface="SassoonPrimaryInfant" pitchFamily="2" charset="0"/>
              </a:rPr>
            </a:br>
            <a:r>
              <a:rPr lang="en-GB" sz="2500" dirty="0">
                <a:latin typeface="SassoonPrimaryInfant" pitchFamily="2" charset="0"/>
              </a:rPr>
              <a:t> </a:t>
            </a:r>
          </a:p>
        </p:txBody>
      </p:sp>
      <p:sp>
        <p:nvSpPr>
          <p:cNvPr id="15" name="Oval 14">
            <a:extLst>
              <a:ext uri="{FF2B5EF4-FFF2-40B4-BE49-F238E27FC236}">
                <a16:creationId xmlns:a16="http://schemas.microsoft.com/office/drawing/2014/main" id="{C9B1F3E3-77AD-4198-B8C1-5C14B5D05650}"/>
              </a:ext>
            </a:extLst>
          </p:cNvPr>
          <p:cNvSpPr/>
          <p:nvPr/>
        </p:nvSpPr>
        <p:spPr>
          <a:xfrm>
            <a:off x="155806" y="136142"/>
            <a:ext cx="293478" cy="3099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a:extLst>
              <a:ext uri="{FF2B5EF4-FFF2-40B4-BE49-F238E27FC236}">
                <a16:creationId xmlns:a16="http://schemas.microsoft.com/office/drawing/2014/main" id="{6B04A68E-E78E-4053-B362-C087C58B4922}"/>
              </a:ext>
            </a:extLst>
          </p:cNvPr>
          <p:cNvPicPr>
            <a:picLocks noChangeAspect="1"/>
          </p:cNvPicPr>
          <p:nvPr/>
        </p:nvPicPr>
        <p:blipFill>
          <a:blip r:embed="rId7"/>
          <a:stretch>
            <a:fillRect/>
          </a:stretch>
        </p:blipFill>
        <p:spPr>
          <a:xfrm rot="16200000">
            <a:off x="3152170" y="1240181"/>
            <a:ext cx="2881739" cy="7256744"/>
          </a:xfrm>
          <a:prstGeom prst="rect">
            <a:avLst/>
          </a:prstGeom>
        </p:spPr>
      </p:pic>
    </p:spTree>
    <p:extLst>
      <p:ext uri="{BB962C8B-B14F-4D97-AF65-F5344CB8AC3E}">
        <p14:creationId xmlns:p14="http://schemas.microsoft.com/office/powerpoint/2010/main" val="974578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a:extLst>
              <a:ext uri="{FF2B5EF4-FFF2-40B4-BE49-F238E27FC236}">
                <a16:creationId xmlns:a16="http://schemas.microsoft.com/office/drawing/2014/main" id="{103A8B76-FC63-46DB-9C8C-F43442079FE2}"/>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a:extLst>
              <a:ext uri="{FF2B5EF4-FFF2-40B4-BE49-F238E27FC236}">
                <a16:creationId xmlns:a16="http://schemas.microsoft.com/office/drawing/2014/main" id="{1AC5434D-E6A4-4E56-ABA9-A4B506F03DD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3FAB9DF1-A9FC-4192-95F5-E44BE381F79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57759B68-7C67-4775-AC1A-593114C9605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6B4847E7-B55C-4384-959F-89B44F50D73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82939141-17EA-4B15-93FB-26AC6A9EB7C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a:extLst>
              <a:ext uri="{FF2B5EF4-FFF2-40B4-BE49-F238E27FC236}">
                <a16:creationId xmlns:a16="http://schemas.microsoft.com/office/drawing/2014/main" id="{3B666594-EAAA-46A5-A1E8-F78367646CEF}"/>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7D96B046-F364-46AD-9701-72847050EC4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A12B1F21-2B0C-4494-B98F-7D74AD829875}"/>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355A46DF-7298-496A-937C-2175CB749AB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5F7A4A48-AC17-4580-A482-00DDA6F5A4B2}"/>
              </a:ext>
            </a:extLst>
          </p:cNvPr>
          <p:cNvSpPr>
            <a:spLocks noGrp="1"/>
          </p:cNvSpPr>
          <p:nvPr>
            <p:ph type="title"/>
          </p:nvPr>
        </p:nvSpPr>
        <p:spPr/>
        <p:txBody>
          <a:bodyPr>
            <a:normAutofit/>
          </a:bodyPr>
          <a:lstStyle/>
          <a:p>
            <a:r>
              <a:rPr lang="en-GB" sz="6600" b="1" dirty="0">
                <a:latin typeface="SassoonPrimaryInfant" pitchFamily="2" charset="0"/>
              </a:rPr>
              <a:t>Class Dojo</a:t>
            </a:r>
          </a:p>
        </p:txBody>
      </p:sp>
      <p:pic>
        <p:nvPicPr>
          <p:cNvPr id="5" name="Picture 4">
            <a:extLst>
              <a:ext uri="{FF2B5EF4-FFF2-40B4-BE49-F238E27FC236}">
                <a16:creationId xmlns:a16="http://schemas.microsoft.com/office/drawing/2014/main" id="{8B8B5424-FEC1-4309-82FC-2451C106C0ED}"/>
              </a:ext>
            </a:extLst>
          </p:cNvPr>
          <p:cNvPicPr>
            <a:picLocks noChangeAspect="1"/>
          </p:cNvPicPr>
          <p:nvPr/>
        </p:nvPicPr>
        <p:blipFill>
          <a:blip r:embed="rId7"/>
          <a:stretch>
            <a:fillRect/>
          </a:stretch>
        </p:blipFill>
        <p:spPr>
          <a:xfrm>
            <a:off x="188709" y="1495171"/>
            <a:ext cx="4216812" cy="5013176"/>
          </a:xfrm>
          <a:prstGeom prst="rect">
            <a:avLst/>
          </a:prstGeom>
        </p:spPr>
      </p:pic>
      <p:pic>
        <p:nvPicPr>
          <p:cNvPr id="17" name="Picture 16">
            <a:extLst>
              <a:ext uri="{FF2B5EF4-FFF2-40B4-BE49-F238E27FC236}">
                <a16:creationId xmlns:a16="http://schemas.microsoft.com/office/drawing/2014/main" id="{E4AFDF21-8F2B-4A9C-A457-CB854D822C73}"/>
              </a:ext>
            </a:extLst>
          </p:cNvPr>
          <p:cNvPicPr>
            <a:picLocks noChangeAspect="1"/>
          </p:cNvPicPr>
          <p:nvPr/>
        </p:nvPicPr>
        <p:blipFill>
          <a:blip r:embed="rId8"/>
          <a:stretch>
            <a:fillRect/>
          </a:stretch>
        </p:blipFill>
        <p:spPr>
          <a:xfrm>
            <a:off x="4551536" y="1959805"/>
            <a:ext cx="4522543" cy="1143000"/>
          </a:xfrm>
          <a:prstGeom prst="rect">
            <a:avLst/>
          </a:prstGeom>
        </p:spPr>
      </p:pic>
      <p:pic>
        <p:nvPicPr>
          <p:cNvPr id="19" name="Picture 18">
            <a:extLst>
              <a:ext uri="{FF2B5EF4-FFF2-40B4-BE49-F238E27FC236}">
                <a16:creationId xmlns:a16="http://schemas.microsoft.com/office/drawing/2014/main" id="{4AC57D0D-9C55-4888-B653-C84381B61D7B}"/>
              </a:ext>
            </a:extLst>
          </p:cNvPr>
          <p:cNvPicPr>
            <a:picLocks noChangeAspect="1"/>
          </p:cNvPicPr>
          <p:nvPr/>
        </p:nvPicPr>
        <p:blipFill>
          <a:blip r:embed="rId9"/>
          <a:stretch>
            <a:fillRect/>
          </a:stretch>
        </p:blipFill>
        <p:spPr>
          <a:xfrm>
            <a:off x="4459219" y="3500528"/>
            <a:ext cx="4619318" cy="1894976"/>
          </a:xfrm>
          <a:prstGeom prst="rect">
            <a:avLst/>
          </a:prstGeom>
        </p:spPr>
      </p:pic>
      <p:sp>
        <p:nvSpPr>
          <p:cNvPr id="16" name="Oval 15">
            <a:extLst>
              <a:ext uri="{FF2B5EF4-FFF2-40B4-BE49-F238E27FC236}">
                <a16:creationId xmlns:a16="http://schemas.microsoft.com/office/drawing/2014/main" id="{3E022AC5-436F-4FE0-A3A7-60A379242DE7}"/>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967361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a:extLst>
              <a:ext uri="{FF2B5EF4-FFF2-40B4-BE49-F238E27FC236}">
                <a16:creationId xmlns:a16="http://schemas.microsoft.com/office/drawing/2014/main" id="{103A8B76-FC63-46DB-9C8C-F43442079FE2}"/>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493348" y="21204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a:extLst>
              <a:ext uri="{FF2B5EF4-FFF2-40B4-BE49-F238E27FC236}">
                <a16:creationId xmlns:a16="http://schemas.microsoft.com/office/drawing/2014/main" id="{1AC5434D-E6A4-4E56-ABA9-A4B506F03DD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3225551"/>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3FAB9DF1-A9FC-4192-95F5-E44BE381F79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223340" y="1798826"/>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a:extLst>
              <a:ext uri="{FF2B5EF4-FFF2-40B4-BE49-F238E27FC236}">
                <a16:creationId xmlns:a16="http://schemas.microsoft.com/office/drawing/2014/main" id="{57759B68-7C67-4775-AC1A-593114C9605F}"/>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221743" y="4613990"/>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10">
            <a:extLst>
              <a:ext uri="{FF2B5EF4-FFF2-40B4-BE49-F238E27FC236}">
                <a16:creationId xmlns:a16="http://schemas.microsoft.com/office/drawing/2014/main" id="{6B4847E7-B55C-4384-959F-89B44F50D736}"/>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16443" y="1340768"/>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a:extLst>
              <a:ext uri="{FF2B5EF4-FFF2-40B4-BE49-F238E27FC236}">
                <a16:creationId xmlns:a16="http://schemas.microsoft.com/office/drawing/2014/main" id="{82939141-17EA-4B15-93FB-26AC6A9EB7CE}"/>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506842" y="4660350"/>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0">
            <a:extLst>
              <a:ext uri="{FF2B5EF4-FFF2-40B4-BE49-F238E27FC236}">
                <a16:creationId xmlns:a16="http://schemas.microsoft.com/office/drawing/2014/main" id="{3B666594-EAAA-46A5-A1E8-F78367646CEF}"/>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302545" y="212045"/>
            <a:ext cx="540016" cy="549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0">
            <a:extLst>
              <a:ext uri="{FF2B5EF4-FFF2-40B4-BE49-F238E27FC236}">
                <a16:creationId xmlns:a16="http://schemas.microsoft.com/office/drawing/2014/main" id="{7D96B046-F364-46AD-9701-72847050EC4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837"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a:extLst>
              <a:ext uri="{FF2B5EF4-FFF2-40B4-BE49-F238E27FC236}">
                <a16:creationId xmlns:a16="http://schemas.microsoft.com/office/drawing/2014/main" id="{A12B1F21-2B0C-4494-B98F-7D74AD829875}"/>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2912324"/>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0">
            <a:extLst>
              <a:ext uri="{FF2B5EF4-FFF2-40B4-BE49-F238E27FC236}">
                <a16:creationId xmlns:a16="http://schemas.microsoft.com/office/drawing/2014/main" id="{355A46DF-7298-496A-937C-2175CB749AB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1205" b="97992" l="0" r="99387"/>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8058632" y="5851173"/>
            <a:ext cx="869432" cy="885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5F7A4A48-AC17-4580-A482-00DDA6F5A4B2}"/>
              </a:ext>
            </a:extLst>
          </p:cNvPr>
          <p:cNvSpPr>
            <a:spLocks noGrp="1"/>
          </p:cNvSpPr>
          <p:nvPr>
            <p:ph type="title"/>
          </p:nvPr>
        </p:nvSpPr>
        <p:spPr/>
        <p:txBody>
          <a:bodyPr>
            <a:normAutofit/>
          </a:bodyPr>
          <a:lstStyle/>
          <a:p>
            <a:r>
              <a:rPr lang="en-GB" sz="6600" b="1" dirty="0">
                <a:latin typeface="SassoonPrimaryInfant" pitchFamily="2" charset="0"/>
              </a:rPr>
              <a:t>Fantastic 4!</a:t>
            </a:r>
          </a:p>
        </p:txBody>
      </p:sp>
      <p:sp>
        <p:nvSpPr>
          <p:cNvPr id="16" name="Oval 15">
            <a:extLst>
              <a:ext uri="{FF2B5EF4-FFF2-40B4-BE49-F238E27FC236}">
                <a16:creationId xmlns:a16="http://schemas.microsoft.com/office/drawing/2014/main" id="{ACA87A05-DF41-43F1-A071-09C02DE7A481}"/>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B67C4265-4CB2-40F5-8E36-17368DBAC847}"/>
              </a:ext>
            </a:extLst>
          </p:cNvPr>
          <p:cNvPicPr>
            <a:picLocks noChangeAspect="1"/>
          </p:cNvPicPr>
          <p:nvPr/>
        </p:nvPicPr>
        <p:blipFill>
          <a:blip r:embed="rId7"/>
          <a:stretch>
            <a:fillRect/>
          </a:stretch>
        </p:blipFill>
        <p:spPr>
          <a:xfrm>
            <a:off x="821641" y="1996406"/>
            <a:ext cx="3379262" cy="4371851"/>
          </a:xfrm>
          <a:prstGeom prst="rect">
            <a:avLst/>
          </a:prstGeom>
        </p:spPr>
      </p:pic>
      <p:sp>
        <p:nvSpPr>
          <p:cNvPr id="5" name="TextBox 4">
            <a:extLst>
              <a:ext uri="{FF2B5EF4-FFF2-40B4-BE49-F238E27FC236}">
                <a16:creationId xmlns:a16="http://schemas.microsoft.com/office/drawing/2014/main" id="{BC606203-30D4-4DC1-A15C-40BA15DBF7E2}"/>
              </a:ext>
            </a:extLst>
          </p:cNvPr>
          <p:cNvSpPr txBox="1"/>
          <p:nvPr/>
        </p:nvSpPr>
        <p:spPr>
          <a:xfrm>
            <a:off x="985875" y="1340768"/>
            <a:ext cx="7402549" cy="400110"/>
          </a:xfrm>
          <a:prstGeom prst="rect">
            <a:avLst/>
          </a:prstGeom>
          <a:noFill/>
        </p:spPr>
        <p:txBody>
          <a:bodyPr wrap="square" rtlCol="0">
            <a:spAutoFit/>
          </a:bodyPr>
          <a:lstStyle/>
          <a:p>
            <a:pPr algn="ctr"/>
            <a:r>
              <a:rPr lang="en-GB" sz="2000" dirty="0">
                <a:latin typeface="SassoonPrimaryInfant" pitchFamily="2" charset="0"/>
              </a:rPr>
              <a:t>Please try to read with your child at least 4 times a week at home.</a:t>
            </a:r>
          </a:p>
        </p:txBody>
      </p:sp>
      <p:pic>
        <p:nvPicPr>
          <p:cNvPr id="18" name="Picture 17">
            <a:extLst>
              <a:ext uri="{FF2B5EF4-FFF2-40B4-BE49-F238E27FC236}">
                <a16:creationId xmlns:a16="http://schemas.microsoft.com/office/drawing/2014/main" id="{BBB96C7C-9317-4FE8-900E-4B66AA2BBBAC}"/>
              </a:ext>
            </a:extLst>
          </p:cNvPr>
          <p:cNvPicPr>
            <a:picLocks noChangeAspect="1"/>
          </p:cNvPicPr>
          <p:nvPr/>
        </p:nvPicPr>
        <p:blipFill>
          <a:blip r:embed="rId8"/>
          <a:stretch>
            <a:fillRect/>
          </a:stretch>
        </p:blipFill>
        <p:spPr>
          <a:xfrm>
            <a:off x="4676609" y="1996406"/>
            <a:ext cx="2969162" cy="4414009"/>
          </a:xfrm>
          <a:prstGeom prst="rect">
            <a:avLst/>
          </a:prstGeom>
        </p:spPr>
      </p:pic>
    </p:spTree>
    <p:extLst>
      <p:ext uri="{BB962C8B-B14F-4D97-AF65-F5344CB8AC3E}">
        <p14:creationId xmlns:p14="http://schemas.microsoft.com/office/powerpoint/2010/main" val="13242011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6052" y="3553115"/>
            <a:ext cx="3456384" cy="3353366"/>
            <a:chOff x="971598" y="2348880"/>
            <a:chExt cx="3819527" cy="3707660"/>
          </a:xfrm>
        </p:grpSpPr>
        <p:sp>
          <p:nvSpPr>
            <p:cNvPr id="2" name="Rectangle 1"/>
            <p:cNvSpPr/>
            <p:nvPr/>
          </p:nvSpPr>
          <p:spPr>
            <a:xfrm>
              <a:off x="971600" y="2348880"/>
              <a:ext cx="3819525"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850" b="99223" l="1746" r="99751">
                          <a14:foregroundMark x1="4738" y1="5699" x2="96758" y2="99223"/>
                          <a14:foregroundMark x1="28180" y1="8031" x2="99751" y2="16321"/>
                          <a14:foregroundMark x1="82294" y1="8031" x2="82294" y2="10622"/>
                          <a14:foregroundMark x1="75810" y1="25389" x2="75312" y2="47668"/>
                          <a14:foregroundMark x1="74065" y1="19430" x2="73566" y2="26425"/>
                          <a14:foregroundMark x1="93267" y1="22798" x2="95012" y2="26166"/>
                          <a14:foregroundMark x1="98005" y1="26943" x2="98005" y2="26943"/>
                          <a14:foregroundMark x1="97257" y1="26943" x2="95761" y2="25907"/>
                          <a14:foregroundMark x1="8978" y1="35233" x2="74564" y2="89119"/>
                          <a14:foregroundMark x1="45387" y1="70207" x2="42145" y2="89896"/>
                          <a14:foregroundMark x1="83292" y1="7772" x2="92768" y2="8549"/>
                          <a14:foregroundMark x1="94514" y1="9585" x2="91771" y2="9585"/>
                          <a14:foregroundMark x1="93267" y1="5440" x2="94514" y2="8031"/>
                          <a14:backgroundMark x1="89526" y1="5181" x2="88778" y2="3627"/>
                          <a14:backgroundMark x1="88778" y1="3627" x2="86035" y2="2073"/>
                          <a14:backgroundMark x1="97257" y1="5440" x2="98005" y2="3886"/>
                        </a14:backgroundRemoval>
                      </a14:imgEffect>
                    </a14:imgLayer>
                  </a14:imgProps>
                </a:ext>
                <a:ext uri="{28A0092B-C50C-407E-A947-70E740481C1C}">
                  <a14:useLocalDpi xmlns:a14="http://schemas.microsoft.com/office/drawing/2010/main" val="0"/>
                </a:ext>
              </a:extLst>
            </a:blip>
            <a:srcRect/>
            <a:stretch>
              <a:fillRect/>
            </a:stretch>
          </p:blipFill>
          <p:spPr bwMode="auto">
            <a:xfrm>
              <a:off x="971598" y="2379890"/>
              <a:ext cx="3819525" cy="3676650"/>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grpSp>
      <p:pic>
        <p:nvPicPr>
          <p:cNvPr id="6147"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1508" r="1"/>
          <a:stretch/>
        </p:blipFill>
        <p:spPr bwMode="auto">
          <a:xfrm>
            <a:off x="5506523" y="3905123"/>
            <a:ext cx="3792971" cy="2974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861048"/>
            <a:ext cx="2245174" cy="3045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14" y="1076631"/>
            <a:ext cx="2242260" cy="2783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348" y="1067790"/>
            <a:ext cx="3425652" cy="2837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59846" y="1071584"/>
            <a:ext cx="3565397" cy="2470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325B0621-DCE5-43CA-B393-9EB0A9F68DA7}"/>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7080" b="92035" l="4936" r="92704">
                        <a14:foregroundMark x1="5150" y1="44690" x2="5150" y2="44690"/>
                        <a14:foregroundMark x1="92918" y1="46018" x2="92918" y2="46018"/>
                        <a14:foregroundMark x1="78326" y1="7522" x2="78326" y2="7522"/>
                        <a14:foregroundMark x1="77253" y1="92035" x2="77253" y2="92035"/>
                      </a14:backgroundRemoval>
                    </a14:imgEffect>
                  </a14:imgLayer>
                </a14:imgProps>
              </a:ext>
            </a:extLst>
          </a:blip>
          <a:stretch>
            <a:fillRect/>
          </a:stretch>
        </p:blipFill>
        <p:spPr>
          <a:xfrm>
            <a:off x="2843808" y="2232490"/>
            <a:ext cx="3792971" cy="1839510"/>
          </a:xfrm>
          <a:prstGeom prst="rect">
            <a:avLst/>
          </a:prstGeom>
        </p:spPr>
      </p:pic>
      <p:sp>
        <p:nvSpPr>
          <p:cNvPr id="12" name="Oval 11">
            <a:extLst>
              <a:ext uri="{FF2B5EF4-FFF2-40B4-BE49-F238E27FC236}">
                <a16:creationId xmlns:a16="http://schemas.microsoft.com/office/drawing/2014/main" id="{D9EC4812-3F28-4B4F-95E6-133F130AA11F}"/>
              </a:ext>
            </a:extLst>
          </p:cNvPr>
          <p:cNvSpPr/>
          <p:nvPr/>
        </p:nvSpPr>
        <p:spPr>
          <a:xfrm>
            <a:off x="155806" y="136142"/>
            <a:ext cx="293478" cy="3099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46930" y="200190"/>
            <a:ext cx="9144000" cy="830997"/>
          </a:xfrm>
          <a:prstGeom prst="rect">
            <a:avLst/>
          </a:prstGeom>
          <a:noFill/>
        </p:spPr>
        <p:txBody>
          <a:bodyPr wrap="square" rtlCol="0">
            <a:spAutoFit/>
          </a:bodyPr>
          <a:lstStyle/>
          <a:p>
            <a:pPr algn="ctr"/>
            <a:r>
              <a:rPr lang="en-GB" sz="4800" b="1" dirty="0">
                <a:latin typeface="SassoonPrimaryInfant" pitchFamily="2" charset="0"/>
              </a:rPr>
              <a:t>Why are we doing all of this?</a:t>
            </a:r>
          </a:p>
        </p:txBody>
      </p:sp>
    </p:spTree>
    <p:extLst>
      <p:ext uri="{BB962C8B-B14F-4D97-AF65-F5344CB8AC3E}">
        <p14:creationId xmlns:p14="http://schemas.microsoft.com/office/powerpoint/2010/main" val="7932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circle(out)">
                                      <p:cBhvr>
                                        <p:cTn id="7" dur="2000"/>
                                        <p:tgtEl>
                                          <p:spTgt spid="6149"/>
                                        </p:tgtEl>
                                      </p:cBhvr>
                                    </p:animEffect>
                                  </p:childTnLst>
                                </p:cTn>
                              </p:par>
                              <p:par>
                                <p:cTn id="8" presetID="6" presetClass="entr" presetSubtype="3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circle(out)">
                                      <p:cBhvr>
                                        <p:cTn id="10" dur="2000"/>
                                        <p:tgtEl>
                                          <p:spTgt spid="6151"/>
                                        </p:tgtEl>
                                      </p:cBhvr>
                                    </p:animEffect>
                                  </p:childTnLst>
                                </p:cTn>
                              </p:par>
                              <p:par>
                                <p:cTn id="11" presetID="6" presetClass="entr" presetSubtype="32" fill="hold" nodeType="withEffect">
                                  <p:stCondLst>
                                    <p:cond delay="0"/>
                                  </p:stCondLst>
                                  <p:childTnLst>
                                    <p:set>
                                      <p:cBhvr>
                                        <p:cTn id="12" dur="1" fill="hold">
                                          <p:stCondLst>
                                            <p:cond delay="0"/>
                                          </p:stCondLst>
                                        </p:cTn>
                                        <p:tgtEl>
                                          <p:spTgt spid="6150"/>
                                        </p:tgtEl>
                                        <p:attrNameLst>
                                          <p:attrName>style.visibility</p:attrName>
                                        </p:attrNameLst>
                                      </p:cBhvr>
                                      <p:to>
                                        <p:strVal val="visible"/>
                                      </p:to>
                                    </p:set>
                                    <p:animEffect transition="in" filter="circle(out)">
                                      <p:cBhvr>
                                        <p:cTn id="13" dur="2000"/>
                                        <p:tgtEl>
                                          <p:spTgt spid="6150"/>
                                        </p:tgtEl>
                                      </p:cBhvr>
                                    </p:animEffect>
                                  </p:childTnLst>
                                </p:cTn>
                              </p:par>
                              <p:par>
                                <p:cTn id="14" presetID="6" presetClass="entr" presetSubtype="32" fill="hold" nodeType="withEffect">
                                  <p:stCondLst>
                                    <p:cond delay="0"/>
                                  </p:stCondLst>
                                  <p:childTnLst>
                                    <p:set>
                                      <p:cBhvr>
                                        <p:cTn id="15" dur="1" fill="hold">
                                          <p:stCondLst>
                                            <p:cond delay="0"/>
                                          </p:stCondLst>
                                        </p:cTn>
                                        <p:tgtEl>
                                          <p:spTgt spid="6147"/>
                                        </p:tgtEl>
                                        <p:attrNameLst>
                                          <p:attrName>style.visibility</p:attrName>
                                        </p:attrNameLst>
                                      </p:cBhvr>
                                      <p:to>
                                        <p:strVal val="visible"/>
                                      </p:to>
                                    </p:set>
                                    <p:animEffect transition="in" filter="circle(out)">
                                      <p:cBhvr>
                                        <p:cTn id="16" dur="2000"/>
                                        <p:tgtEl>
                                          <p:spTgt spid="6147"/>
                                        </p:tgtEl>
                                      </p:cBhvr>
                                    </p:animEffec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2000"/>
                                        <p:tgtEl>
                                          <p:spTgt spid="4"/>
                                        </p:tgtEl>
                                      </p:cBhvr>
                                    </p:animEffect>
                                  </p:childTnLst>
                                </p:cTn>
                              </p:par>
                              <p:par>
                                <p:cTn id="20" presetID="6" presetClass="entr" presetSubtype="32" fill="hold" nodeType="withEffect">
                                  <p:stCondLst>
                                    <p:cond delay="0"/>
                                  </p:stCondLst>
                                  <p:childTnLst>
                                    <p:set>
                                      <p:cBhvr>
                                        <p:cTn id="21" dur="1" fill="hold">
                                          <p:stCondLst>
                                            <p:cond delay="0"/>
                                          </p:stCondLst>
                                        </p:cTn>
                                        <p:tgtEl>
                                          <p:spTgt spid="6148"/>
                                        </p:tgtEl>
                                        <p:attrNameLst>
                                          <p:attrName>style.visibility</p:attrName>
                                        </p:attrNameLst>
                                      </p:cBhvr>
                                      <p:to>
                                        <p:strVal val="visible"/>
                                      </p:to>
                                    </p:set>
                                    <p:animEffect transition="in" filter="circle(out)">
                                      <p:cBhvr>
                                        <p:cTn id="22"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3967</TotalTime>
  <Words>2483</Words>
  <Application>Microsoft Office PowerPoint</Application>
  <PresentationFormat>On-screen Show (4:3)</PresentationFormat>
  <Paragraphs>404</Paragraphs>
  <Slides>44</Slides>
  <Notes>41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Calibri</vt:lpstr>
      <vt:lpstr>Calibri Light</vt:lpstr>
      <vt:lpstr>Corbel</vt:lpstr>
      <vt:lpstr>SassoonPrimaryInfant</vt:lpstr>
      <vt:lpstr>Twinkl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Phonics Games  </vt:lpstr>
      <vt:lpstr>Phonics Games  </vt:lpstr>
      <vt:lpstr>Phonics Booklet</vt:lpstr>
      <vt:lpstr>PowerPoint Presentation</vt:lpstr>
      <vt:lpstr>PowerPoint Presentation</vt:lpstr>
      <vt:lpstr>School Reading Books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Class Dojo</vt:lpstr>
      <vt:lpstr>Fantastic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Codie CB. Boultby</dc:creator>
  <cp:lastModifiedBy>Narelle Black</cp:lastModifiedBy>
  <cp:revision>132</cp:revision>
  <dcterms:created xsi:type="dcterms:W3CDTF">2018-10-14T11:26:50Z</dcterms:created>
  <dcterms:modified xsi:type="dcterms:W3CDTF">2021-11-12T09:25:18Z</dcterms:modified>
</cp:coreProperties>
</file>