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2" r:id="rId7"/>
    <p:sldId id="261"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4/27/2020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4/27/2020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nrich.maths.org/13372" TargetMode="Externa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0.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s://nrich.maths.org/14002" TargetMode="Externa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nrich.maths.org/10737" TargetMode="Externa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hyperlink" Target="https://nrich.maths.org/14005" TargetMode="Externa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www.teachingchannel.org/videos/visualizing-number-combinations" TargetMode="Externa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5.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6.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s://nrich.maths.org/8119" TargetMode="Externa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8.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nrich.maths.org/14004" TargetMode="Externa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4618" y="639037"/>
            <a:ext cx="8791575" cy="2387600"/>
          </a:xfrm>
        </p:spPr>
        <p:txBody>
          <a:bodyPr>
            <a:normAutofit/>
          </a:bodyPr>
          <a:lstStyle/>
          <a:p>
            <a:r>
              <a:rPr lang="en-GB" sz="8000" dirty="0" smtClean="0"/>
              <a:t>Mathematics: </a:t>
            </a:r>
            <a:r>
              <a:rPr lang="en-GB" sz="8000" dirty="0" err="1" smtClean="0"/>
              <a:t>Subitising</a:t>
            </a:r>
            <a:endParaRPr lang="en-GB" sz="8000" dirty="0"/>
          </a:p>
        </p:txBody>
      </p:sp>
      <p:sp>
        <p:nvSpPr>
          <p:cNvPr id="3" name="Subtitle 2"/>
          <p:cNvSpPr>
            <a:spLocks noGrp="1"/>
          </p:cNvSpPr>
          <p:nvPr>
            <p:ph type="subTitle" idx="1"/>
          </p:nvPr>
        </p:nvSpPr>
        <p:spPr>
          <a:xfrm>
            <a:off x="1327784" y="3144838"/>
            <a:ext cx="8791575" cy="1655762"/>
          </a:xfrm>
        </p:spPr>
        <p:txBody>
          <a:bodyPr>
            <a:normAutofit/>
          </a:bodyPr>
          <a:lstStyle/>
          <a:p>
            <a:r>
              <a:rPr lang="en-GB" sz="3200" dirty="0" smtClean="0">
                <a:latin typeface="Calibri" panose="020F0502020204030204" pitchFamily="34" charset="0"/>
                <a:cs typeface="Calibri" panose="020F0502020204030204" pitchFamily="34" charset="0"/>
              </a:rPr>
              <a:t>What it is and how can it help our pupils reach mastery from F1 through to year 2?</a:t>
            </a:r>
            <a:endParaRPr lang="en-GB" sz="3200" dirty="0">
              <a:latin typeface="Calibri" panose="020F0502020204030204" pitchFamily="34" charset="0"/>
              <a:cs typeface="Calibri" panose="020F0502020204030204" pitchFamily="34" charset="0"/>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9704135" y="1803312"/>
            <a:ext cx="2424113" cy="4848225"/>
          </a:xfrm>
          <a:prstGeom prst="rect">
            <a:avLst/>
          </a:prstGeom>
        </p:spPr>
      </p:pic>
    </p:spTree>
    <p:extLst>
      <p:ext uri="{BB962C8B-B14F-4D97-AF65-F5344CB8AC3E}">
        <p14:creationId xmlns:p14="http://schemas.microsoft.com/office/powerpoint/2010/main" val="1226179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059226" y="3241706"/>
            <a:ext cx="1903500" cy="3566826"/>
          </a:xfrm>
          <a:prstGeom prst="rect">
            <a:avLst/>
          </a:prstGeom>
        </p:spPr>
      </p:pic>
      <p:sp>
        <p:nvSpPr>
          <p:cNvPr id="6" name="Rectangle 5"/>
          <p:cNvSpPr/>
          <p:nvPr/>
        </p:nvSpPr>
        <p:spPr>
          <a:xfrm>
            <a:off x="849086" y="114164"/>
            <a:ext cx="9544928" cy="5632311"/>
          </a:xfrm>
          <a:prstGeom prst="rect">
            <a:avLst/>
          </a:prstGeom>
        </p:spPr>
        <p:txBody>
          <a:bodyPr wrap="square">
            <a:spAutoFit/>
          </a:bodyPr>
          <a:lstStyle/>
          <a:p>
            <a:r>
              <a:rPr lang="en-GB" sz="2400" b="1" dirty="0" err="1">
                <a:solidFill>
                  <a:srgbClr val="000000"/>
                </a:solidFill>
                <a:latin typeface="SassoonPrimaryInfant" pitchFamily="2" charset="0"/>
              </a:rPr>
              <a:t>Subitising</a:t>
            </a:r>
            <a:endParaRPr lang="en-GB" sz="2400" b="1" dirty="0">
              <a:solidFill>
                <a:srgbClr val="000000"/>
              </a:solidFill>
              <a:latin typeface="SassoonPrimaryInfant" pitchFamily="2" charset="0"/>
            </a:endParaRPr>
          </a:p>
          <a:p>
            <a:r>
              <a:rPr lang="en-GB" sz="2400" b="1" dirty="0">
                <a:solidFill>
                  <a:srgbClr val="000000"/>
                </a:solidFill>
                <a:latin typeface="SassoonPrimaryInfant" pitchFamily="2" charset="0"/>
              </a:rPr>
              <a:t>Age 3 to 7</a:t>
            </a:r>
          </a:p>
          <a:p>
            <a:r>
              <a:rPr lang="en-GB" sz="2400" dirty="0">
                <a:solidFill>
                  <a:srgbClr val="000000"/>
                </a:solidFill>
                <a:latin typeface="SassoonPrimaryInfant" pitchFamily="2" charset="0"/>
              </a:rPr>
              <a:t>Article by Dr Sue Gifford University of </a:t>
            </a:r>
            <a:r>
              <a:rPr lang="en-GB" sz="2400" dirty="0" smtClean="0">
                <a:solidFill>
                  <a:srgbClr val="000000"/>
                </a:solidFill>
                <a:latin typeface="SassoonPrimaryInfant" pitchFamily="2" charset="0"/>
              </a:rPr>
              <a:t>Roehampton Published </a:t>
            </a:r>
            <a:r>
              <a:rPr lang="en-GB" sz="2400" dirty="0">
                <a:solidFill>
                  <a:srgbClr val="000000"/>
                </a:solidFill>
                <a:latin typeface="SassoonPrimaryInfant" pitchFamily="2" charset="0"/>
              </a:rPr>
              <a:t>October 2018.</a:t>
            </a:r>
          </a:p>
          <a:p>
            <a:r>
              <a:rPr lang="en-GB" sz="2400" dirty="0">
                <a:solidFill>
                  <a:srgbClr val="000000"/>
                </a:solidFill>
                <a:latin typeface="SassoonPrimaryInfant" pitchFamily="2" charset="0"/>
              </a:rPr>
              <a:t/>
            </a:r>
            <a:br>
              <a:rPr lang="en-GB" sz="2400" dirty="0">
                <a:solidFill>
                  <a:srgbClr val="000000"/>
                </a:solidFill>
                <a:latin typeface="SassoonPrimaryInfant" pitchFamily="2" charset="0"/>
              </a:rPr>
            </a:br>
            <a:r>
              <a:rPr lang="en-GB" sz="2000" dirty="0">
                <a:solidFill>
                  <a:srgbClr val="000000"/>
                </a:solidFill>
                <a:latin typeface="SassoonPrimaryInfant" pitchFamily="2" charset="0"/>
              </a:rPr>
              <a:t>Young children have a remarkable skill: they can recognise numbers of things without counting.  This is called </a:t>
            </a:r>
            <a:r>
              <a:rPr lang="en-GB" sz="2000" dirty="0" err="1">
                <a:solidFill>
                  <a:srgbClr val="000000"/>
                </a:solidFill>
                <a:latin typeface="SassoonPrimaryInfant" pitchFamily="2" charset="0"/>
              </a:rPr>
              <a:t>subitising</a:t>
            </a:r>
            <a:r>
              <a:rPr lang="en-GB" sz="2000" dirty="0">
                <a:solidFill>
                  <a:srgbClr val="000000"/>
                </a:solidFill>
                <a:latin typeface="SassoonPrimaryInfant" pitchFamily="2" charset="0"/>
              </a:rPr>
              <a:t>, and it develops from a very early age. Very young babies can not only tell the difference between one and two but also between large numbers of dots when there are twice as many in one group, as with 16 and 8 (</a:t>
            </a:r>
            <a:r>
              <a:rPr lang="en-GB" sz="2000" dirty="0" err="1">
                <a:solidFill>
                  <a:srgbClr val="000000"/>
                </a:solidFill>
                <a:latin typeface="SassoonPrimaryInfant" pitchFamily="2" charset="0"/>
              </a:rPr>
              <a:t>Sarama</a:t>
            </a:r>
            <a:r>
              <a:rPr lang="en-GB" sz="2000" dirty="0">
                <a:solidFill>
                  <a:srgbClr val="000000"/>
                </a:solidFill>
                <a:latin typeface="SassoonPrimaryInfant" pitchFamily="2" charset="0"/>
              </a:rPr>
              <a:t> and Clements, 2009). Young children also have powerful visual memories and some may find it easier to remember images than words: three-year-olds can recognise three things, although they may not say the word. </a:t>
            </a:r>
            <a:r>
              <a:rPr lang="en-GB" sz="2000" dirty="0" err="1">
                <a:solidFill>
                  <a:srgbClr val="000000"/>
                </a:solidFill>
                <a:latin typeface="SassoonPrimaryInfant" pitchFamily="2" charset="0"/>
              </a:rPr>
              <a:t>Subitising</a:t>
            </a:r>
            <a:r>
              <a:rPr lang="en-GB" sz="2000" dirty="0">
                <a:solidFill>
                  <a:srgbClr val="000000"/>
                </a:solidFill>
                <a:latin typeface="SassoonPrimaryInfant" pitchFamily="2" charset="0"/>
              </a:rPr>
              <a:t> can help children to build images for numbers, to visualise and to learn number facts. For instance, most four-year-olds readily learn to recognise five dots on a dice, which helps them to understand the cardinal value or ‘</a:t>
            </a:r>
            <a:r>
              <a:rPr lang="en-GB" sz="2000" dirty="0" err="1">
                <a:solidFill>
                  <a:srgbClr val="000000"/>
                </a:solidFill>
                <a:latin typeface="SassoonPrimaryInfant" pitchFamily="2" charset="0"/>
              </a:rPr>
              <a:t>howmanyness</a:t>
            </a:r>
            <a:r>
              <a:rPr lang="en-GB" sz="2000" dirty="0">
                <a:solidFill>
                  <a:srgbClr val="000000"/>
                </a:solidFill>
                <a:latin typeface="SassoonPrimaryInfant" pitchFamily="2" charset="0"/>
              </a:rPr>
              <a:t>’ of five, which they can link to the word and symbol for 5. Structured images like this also help children to begin to see numbers inside numbers, for instance seeing four and one within five.</a:t>
            </a:r>
            <a:endParaRPr lang="en-GB" sz="2000" b="0" i="0" dirty="0">
              <a:solidFill>
                <a:srgbClr val="000000"/>
              </a:solidFill>
              <a:effectLst/>
              <a:latin typeface="SassoonPrimaryInfant" pitchFamily="2" charset="0"/>
            </a:endParaRPr>
          </a:p>
        </p:txBody>
      </p:sp>
      <p:pic>
        <p:nvPicPr>
          <p:cNvPr id="8" name="Picture 7"/>
          <p:cNvPicPr>
            <a:picLocks noChangeAspect="1"/>
          </p:cNvPicPr>
          <p:nvPr/>
        </p:nvPicPr>
        <p:blipFill>
          <a:blip r:embed="rId5"/>
          <a:stretch>
            <a:fillRect/>
          </a:stretch>
        </p:blipFill>
        <p:spPr>
          <a:xfrm>
            <a:off x="4491613" y="5448844"/>
            <a:ext cx="2133600" cy="1200150"/>
          </a:xfrm>
          <a:prstGeom prst="rect">
            <a:avLst/>
          </a:prstGeom>
        </p:spPr>
      </p:pic>
    </p:spTree>
    <p:extLst>
      <p:ext uri="{BB962C8B-B14F-4D97-AF65-F5344CB8AC3E}">
        <p14:creationId xmlns:p14="http://schemas.microsoft.com/office/powerpoint/2010/main" val="458524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059226" y="3241706"/>
            <a:ext cx="1903500" cy="3566826"/>
          </a:xfrm>
          <a:prstGeom prst="rect">
            <a:avLst/>
          </a:prstGeom>
        </p:spPr>
      </p:pic>
      <p:sp>
        <p:nvSpPr>
          <p:cNvPr id="6" name="Rectangle 5"/>
          <p:cNvSpPr/>
          <p:nvPr/>
        </p:nvSpPr>
        <p:spPr>
          <a:xfrm>
            <a:off x="849086" y="114164"/>
            <a:ext cx="9544928" cy="6370975"/>
          </a:xfrm>
          <a:prstGeom prst="rect">
            <a:avLst/>
          </a:prstGeom>
        </p:spPr>
        <p:txBody>
          <a:bodyPr wrap="square">
            <a:spAutoFit/>
          </a:bodyPr>
          <a:lstStyle/>
          <a:p>
            <a:r>
              <a:rPr lang="en-GB" sz="2400" b="1" dirty="0" err="1">
                <a:solidFill>
                  <a:srgbClr val="000000"/>
                </a:solidFill>
                <a:latin typeface="SassoonPrimaryInfant" pitchFamily="2" charset="0"/>
              </a:rPr>
              <a:t>Subitising</a:t>
            </a:r>
            <a:endParaRPr lang="en-GB" sz="2400" b="1" dirty="0">
              <a:solidFill>
                <a:srgbClr val="000000"/>
              </a:solidFill>
              <a:latin typeface="SassoonPrimaryInfant" pitchFamily="2" charset="0"/>
            </a:endParaRPr>
          </a:p>
          <a:p>
            <a:r>
              <a:rPr lang="en-GB" sz="2400" b="1" dirty="0">
                <a:solidFill>
                  <a:srgbClr val="000000"/>
                </a:solidFill>
                <a:latin typeface="SassoonPrimaryInfant" pitchFamily="2" charset="0"/>
              </a:rPr>
              <a:t>Age 3 to 7</a:t>
            </a:r>
          </a:p>
          <a:p>
            <a:r>
              <a:rPr lang="en-GB" sz="2400" dirty="0">
                <a:solidFill>
                  <a:srgbClr val="000000"/>
                </a:solidFill>
                <a:latin typeface="SassoonPrimaryInfant" pitchFamily="2" charset="0"/>
              </a:rPr>
              <a:t/>
            </a:r>
            <a:br>
              <a:rPr lang="en-GB" sz="2400" dirty="0">
                <a:solidFill>
                  <a:srgbClr val="000000"/>
                </a:solidFill>
                <a:latin typeface="SassoonPrimaryInfant" pitchFamily="2" charset="0"/>
              </a:rPr>
            </a:br>
            <a:r>
              <a:rPr lang="en-GB" sz="2400" b="1" dirty="0">
                <a:solidFill>
                  <a:schemeClr val="bg1"/>
                </a:solidFill>
                <a:latin typeface="SassoonPrimaryInfant" pitchFamily="2" charset="0"/>
              </a:rPr>
              <a:t>How do you teach </a:t>
            </a:r>
            <a:r>
              <a:rPr lang="en-GB" sz="2400" b="1" dirty="0" err="1">
                <a:solidFill>
                  <a:schemeClr val="bg1"/>
                </a:solidFill>
                <a:latin typeface="SassoonPrimaryInfant" pitchFamily="2" charset="0"/>
              </a:rPr>
              <a:t>subitising</a:t>
            </a:r>
            <a:r>
              <a:rPr lang="en-GB" sz="2400" b="1" dirty="0">
                <a:solidFill>
                  <a:schemeClr val="bg1"/>
                </a:solidFill>
                <a:latin typeface="SassoonPrimaryInfant" pitchFamily="2" charset="0"/>
              </a:rPr>
              <a:t>?</a:t>
            </a:r>
            <a:r>
              <a:rPr lang="en-GB" sz="2400" dirty="0">
                <a:solidFill>
                  <a:schemeClr val="bg1"/>
                </a:solidFill>
                <a:latin typeface="SassoonPrimaryInfant" pitchFamily="2" charset="0"/>
              </a:rPr>
              <a:t/>
            </a:r>
            <a:br>
              <a:rPr lang="en-GB" sz="2400" dirty="0">
                <a:solidFill>
                  <a:schemeClr val="bg1"/>
                </a:solidFill>
                <a:latin typeface="SassoonPrimaryInfant" pitchFamily="2" charset="0"/>
              </a:rPr>
            </a:br>
            <a:r>
              <a:rPr lang="en-GB" sz="2400" dirty="0">
                <a:solidFill>
                  <a:schemeClr val="bg1"/>
                </a:solidFill>
                <a:latin typeface="SassoonPrimaryInfant" pitchFamily="2" charset="0"/>
              </a:rPr>
              <a:t>Children’s ability to </a:t>
            </a:r>
            <a:r>
              <a:rPr lang="en-GB" sz="2400" dirty="0" err="1">
                <a:solidFill>
                  <a:schemeClr val="bg1"/>
                </a:solidFill>
                <a:latin typeface="SassoonPrimaryInfant" pitchFamily="2" charset="0"/>
              </a:rPr>
              <a:t>subitise</a:t>
            </a:r>
            <a:r>
              <a:rPr lang="en-GB" sz="2400" dirty="0">
                <a:solidFill>
                  <a:schemeClr val="bg1"/>
                </a:solidFill>
                <a:latin typeface="SassoonPrimaryInfant" pitchFamily="2" charset="0"/>
              </a:rPr>
              <a:t> can be developed by teaching. Games provide repeated experience of interpreting the dot images, either to decide how many spaces to move, as in our activity Playing </a:t>
            </a:r>
            <a:r>
              <a:rPr lang="en-GB" sz="2400" dirty="0" err="1">
                <a:solidFill>
                  <a:schemeClr val="bg1"/>
                </a:solidFill>
                <a:latin typeface="SassoonPrimaryInfant" pitchFamily="2" charset="0"/>
              </a:rPr>
              <a:t>Incey</a:t>
            </a:r>
            <a:r>
              <a:rPr lang="en-GB" sz="2400" dirty="0">
                <a:solidFill>
                  <a:schemeClr val="bg1"/>
                </a:solidFill>
                <a:latin typeface="SassoonPrimaryInfant" pitchFamily="2" charset="0"/>
              </a:rPr>
              <a:t> Wincey Spider, or how many things to collect, as in our activity Dice, where the dotty number determines how many animals to put in your pen. (To find both of these activities, scroll down the collection of </a:t>
            </a:r>
            <a:r>
              <a:rPr lang="en-GB" sz="2400" u="sng" dirty="0">
                <a:solidFill>
                  <a:schemeClr val="bg1"/>
                </a:solidFill>
                <a:latin typeface="SassoonPrimaryInfant" pitchFamily="2" charset="0"/>
                <a:hlinkClick r:id="rId5"/>
              </a:rPr>
              <a:t>number based EYFS tasks</a:t>
            </a:r>
            <a:r>
              <a:rPr lang="en-GB" sz="2400" dirty="0">
                <a:solidFill>
                  <a:schemeClr val="bg1"/>
                </a:solidFill>
                <a:latin typeface="SassoonPrimaryInfant" pitchFamily="2" charset="0"/>
              </a:rPr>
              <a:t>.) For children who are unfamiliar with dot images, dice can be adapted to just show numbers up to three.  Large dotty dice are good for outdoor games, like jumping along the track. Spinners with dots on provide an alternative, as with the child in the picture, who has his own spinner on a lanyard: he spins it and then makes that many jumps around the circuit track, then does the same again and again and again..! Having your own dice or spinner is a good option for younger children and avoids waiting for turns.</a:t>
            </a:r>
            <a:endParaRPr lang="en-GB" sz="2400" b="0" i="0" dirty="0">
              <a:solidFill>
                <a:schemeClr val="bg1"/>
              </a:solidFill>
              <a:effectLst/>
              <a:latin typeface="SassoonPrimaryInfant" pitchFamily="2" charset="0"/>
            </a:endParaRPr>
          </a:p>
        </p:txBody>
      </p:sp>
      <p:pic>
        <p:nvPicPr>
          <p:cNvPr id="2" name="Picture 1"/>
          <p:cNvPicPr>
            <a:picLocks noChangeAspect="1"/>
          </p:cNvPicPr>
          <p:nvPr/>
        </p:nvPicPr>
        <p:blipFill>
          <a:blip r:embed="rId6"/>
          <a:stretch>
            <a:fillRect/>
          </a:stretch>
        </p:blipFill>
        <p:spPr>
          <a:xfrm>
            <a:off x="8769970" y="114164"/>
            <a:ext cx="1952625" cy="1362075"/>
          </a:xfrm>
          <a:prstGeom prst="rect">
            <a:avLst/>
          </a:prstGeom>
        </p:spPr>
      </p:pic>
      <p:pic>
        <p:nvPicPr>
          <p:cNvPr id="3" name="Picture 2"/>
          <p:cNvPicPr>
            <a:picLocks noChangeAspect="1"/>
          </p:cNvPicPr>
          <p:nvPr/>
        </p:nvPicPr>
        <p:blipFill>
          <a:blip r:embed="rId7"/>
          <a:stretch>
            <a:fillRect/>
          </a:stretch>
        </p:blipFill>
        <p:spPr>
          <a:xfrm>
            <a:off x="10208214" y="1331800"/>
            <a:ext cx="1626735" cy="1994359"/>
          </a:xfrm>
          <a:prstGeom prst="rect">
            <a:avLst/>
          </a:prstGeom>
        </p:spPr>
      </p:pic>
    </p:spTree>
    <p:extLst>
      <p:ext uri="{BB962C8B-B14F-4D97-AF65-F5344CB8AC3E}">
        <p14:creationId xmlns:p14="http://schemas.microsoft.com/office/powerpoint/2010/main" val="3986803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059226" y="3241706"/>
            <a:ext cx="1903500" cy="3566826"/>
          </a:xfrm>
          <a:prstGeom prst="rect">
            <a:avLst/>
          </a:prstGeom>
        </p:spPr>
      </p:pic>
      <p:sp>
        <p:nvSpPr>
          <p:cNvPr id="6" name="Rectangle 5"/>
          <p:cNvSpPr/>
          <p:nvPr/>
        </p:nvSpPr>
        <p:spPr>
          <a:xfrm>
            <a:off x="849086" y="176050"/>
            <a:ext cx="7994467" cy="1323439"/>
          </a:xfrm>
          <a:prstGeom prst="rect">
            <a:avLst/>
          </a:prstGeom>
        </p:spPr>
        <p:txBody>
          <a:bodyPr wrap="square">
            <a:spAutoFit/>
          </a:bodyPr>
          <a:lstStyle/>
          <a:p>
            <a:r>
              <a:rPr lang="en-GB" sz="2400" dirty="0">
                <a:solidFill>
                  <a:srgbClr val="000000"/>
                </a:solidFill>
                <a:latin typeface="SassoonPrimaryInfant" pitchFamily="2" charset="0"/>
              </a:rPr>
              <a:t/>
            </a:r>
            <a:br>
              <a:rPr lang="en-GB" sz="2400" dirty="0">
                <a:solidFill>
                  <a:srgbClr val="000000"/>
                </a:solidFill>
                <a:latin typeface="SassoonPrimaryInfant" pitchFamily="2" charset="0"/>
              </a:rPr>
            </a:br>
            <a:r>
              <a:rPr lang="en-GB" sz="2800" dirty="0">
                <a:solidFill>
                  <a:schemeClr val="bg1"/>
                </a:solidFill>
                <a:latin typeface="SassoonPrimaryInfant" pitchFamily="2" charset="0"/>
              </a:rPr>
              <a:t>Large floor dominoes invite children to match number patterns, indoors or out.</a:t>
            </a:r>
            <a:r>
              <a:rPr lang="en-GB" sz="2400" dirty="0">
                <a:solidFill>
                  <a:srgbClr val="000000"/>
                </a:solidFill>
                <a:latin typeface="SassoonPrimaryInfant" pitchFamily="2" charset="0"/>
              </a:rPr>
              <a:t> </a:t>
            </a:r>
            <a:endParaRPr lang="en-GB" sz="2800" b="0" i="0" dirty="0">
              <a:solidFill>
                <a:schemeClr val="bg1"/>
              </a:solidFill>
              <a:effectLst/>
              <a:latin typeface="SassoonPrimaryInfant" pitchFamily="2" charset="0"/>
            </a:endParaRPr>
          </a:p>
        </p:txBody>
      </p:sp>
      <p:pic>
        <p:nvPicPr>
          <p:cNvPr id="11" name="Picture 10"/>
          <p:cNvPicPr>
            <a:picLocks noChangeAspect="1"/>
          </p:cNvPicPr>
          <p:nvPr/>
        </p:nvPicPr>
        <p:blipFill>
          <a:blip r:embed="rId5"/>
          <a:stretch>
            <a:fillRect/>
          </a:stretch>
        </p:blipFill>
        <p:spPr>
          <a:xfrm>
            <a:off x="8711558" y="168016"/>
            <a:ext cx="1977156" cy="1908978"/>
          </a:xfrm>
          <a:prstGeom prst="rect">
            <a:avLst/>
          </a:prstGeom>
        </p:spPr>
      </p:pic>
      <p:sp>
        <p:nvSpPr>
          <p:cNvPr id="12" name="Rectangle 11"/>
          <p:cNvSpPr/>
          <p:nvPr/>
        </p:nvSpPr>
        <p:spPr>
          <a:xfrm>
            <a:off x="701041" y="2716795"/>
            <a:ext cx="9544928" cy="3108543"/>
          </a:xfrm>
          <a:prstGeom prst="rect">
            <a:avLst/>
          </a:prstGeom>
        </p:spPr>
        <p:txBody>
          <a:bodyPr wrap="square">
            <a:spAutoFit/>
          </a:bodyPr>
          <a:lstStyle/>
          <a:p>
            <a:r>
              <a:rPr lang="en-GB" sz="2800" dirty="0" smtClean="0">
                <a:solidFill>
                  <a:schemeClr val="bg1"/>
                </a:solidFill>
                <a:latin typeface="SassoonPrimaryInfant" pitchFamily="2" charset="0"/>
              </a:rPr>
              <a:t>Fingers </a:t>
            </a:r>
            <a:r>
              <a:rPr lang="en-GB" sz="2800" dirty="0">
                <a:solidFill>
                  <a:schemeClr val="bg1"/>
                </a:solidFill>
                <a:latin typeface="SassoonPrimaryInfant" pitchFamily="2" charset="0"/>
              </a:rPr>
              <a:t>also provide </a:t>
            </a:r>
            <a:r>
              <a:rPr lang="en-GB" sz="2800" dirty="0" err="1">
                <a:solidFill>
                  <a:schemeClr val="bg1"/>
                </a:solidFill>
                <a:latin typeface="SassoonPrimaryInfant" pitchFamily="2" charset="0"/>
              </a:rPr>
              <a:t>subitisable</a:t>
            </a:r>
            <a:r>
              <a:rPr lang="en-GB" sz="2800" dirty="0">
                <a:solidFill>
                  <a:schemeClr val="bg1"/>
                </a:solidFill>
                <a:latin typeface="SassoonPrimaryInfant" pitchFamily="2" charset="0"/>
              </a:rPr>
              <a:t> images for numbers, with the added advantage that they are embodied in muscle memory. Showing all-at-once finger numbers is the key skill here: </a:t>
            </a:r>
            <a:r>
              <a:rPr lang="en-GB" sz="2800" dirty="0" err="1">
                <a:solidFill>
                  <a:schemeClr val="bg1"/>
                </a:solidFill>
                <a:latin typeface="SassoonPrimaryInfant" pitchFamily="2" charset="0"/>
              </a:rPr>
              <a:t>Marton</a:t>
            </a:r>
            <a:r>
              <a:rPr lang="en-GB" sz="2800" dirty="0">
                <a:solidFill>
                  <a:schemeClr val="bg1"/>
                </a:solidFill>
                <a:latin typeface="SassoonPrimaryInfant" pitchFamily="2" charset="0"/>
              </a:rPr>
              <a:t> &amp; </a:t>
            </a:r>
            <a:r>
              <a:rPr lang="en-GB" sz="2800" dirty="0" err="1">
                <a:solidFill>
                  <a:schemeClr val="bg1"/>
                </a:solidFill>
                <a:latin typeface="SassoonPrimaryInfant" pitchFamily="2" charset="0"/>
              </a:rPr>
              <a:t>Neuman</a:t>
            </a:r>
            <a:r>
              <a:rPr lang="en-GB" sz="2800" dirty="0">
                <a:solidFill>
                  <a:schemeClr val="bg1"/>
                </a:solidFill>
                <a:latin typeface="SassoonPrimaryInfant" pitchFamily="2" charset="0"/>
              </a:rPr>
              <a:t> (1990) found that older children with maths difficulties tended to count fingers one at a time, rather than using all-at-once ‘finger numbers’. You can ask young children to first ‘grow’, then ‘show’ and finally to ‘throw’ finger numbers.</a:t>
            </a:r>
            <a:endParaRPr lang="en-GB" sz="2800" b="0" i="0" dirty="0">
              <a:solidFill>
                <a:schemeClr val="bg1"/>
              </a:solidFill>
              <a:effectLst/>
              <a:latin typeface="SassoonPrimaryInfant" pitchFamily="2" charset="0"/>
            </a:endParaRPr>
          </a:p>
        </p:txBody>
      </p:sp>
      <p:pic>
        <p:nvPicPr>
          <p:cNvPr id="13" name="Picture 12"/>
          <p:cNvPicPr>
            <a:picLocks noChangeAspect="1"/>
          </p:cNvPicPr>
          <p:nvPr/>
        </p:nvPicPr>
        <p:blipFill>
          <a:blip r:embed="rId6"/>
          <a:stretch>
            <a:fillRect/>
          </a:stretch>
        </p:blipFill>
        <p:spPr>
          <a:xfrm>
            <a:off x="10688714" y="1396213"/>
            <a:ext cx="1370299" cy="1796023"/>
          </a:xfrm>
          <a:prstGeom prst="rect">
            <a:avLst/>
          </a:prstGeom>
        </p:spPr>
      </p:pic>
    </p:spTree>
    <p:extLst>
      <p:ext uri="{BB962C8B-B14F-4D97-AF65-F5344CB8AC3E}">
        <p14:creationId xmlns:p14="http://schemas.microsoft.com/office/powerpoint/2010/main" val="3507835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059226" y="3241706"/>
            <a:ext cx="1903500" cy="3566826"/>
          </a:xfrm>
          <a:prstGeom prst="rect">
            <a:avLst/>
          </a:prstGeom>
        </p:spPr>
      </p:pic>
      <p:sp>
        <p:nvSpPr>
          <p:cNvPr id="6" name="Rectangle 5"/>
          <p:cNvSpPr/>
          <p:nvPr/>
        </p:nvSpPr>
        <p:spPr>
          <a:xfrm>
            <a:off x="849085" y="176050"/>
            <a:ext cx="9810205" cy="3477875"/>
          </a:xfrm>
          <a:prstGeom prst="rect">
            <a:avLst/>
          </a:prstGeom>
        </p:spPr>
        <p:txBody>
          <a:bodyPr wrap="square">
            <a:spAutoFit/>
          </a:bodyPr>
          <a:lstStyle/>
          <a:p>
            <a:r>
              <a:rPr lang="en-GB" sz="2400" dirty="0">
                <a:solidFill>
                  <a:srgbClr val="000000"/>
                </a:solidFill>
                <a:latin typeface="SassoonPrimaryInfant" pitchFamily="2" charset="0"/>
              </a:rPr>
              <a:t/>
            </a:r>
            <a:br>
              <a:rPr lang="en-GB" sz="2400" dirty="0">
                <a:solidFill>
                  <a:srgbClr val="000000"/>
                </a:solidFill>
                <a:latin typeface="SassoonPrimaryInfant" pitchFamily="2" charset="0"/>
              </a:rPr>
            </a:br>
            <a:r>
              <a:rPr lang="en-GB" sz="2800" dirty="0">
                <a:solidFill>
                  <a:schemeClr val="bg1"/>
                </a:solidFill>
                <a:latin typeface="SassoonPrimaryInfant" pitchFamily="2" charset="0"/>
              </a:rPr>
              <a:t>Using a range of objects and apparatus in different arrangements helps to make children familiar with different images for numbers, while also emphasising different number properties. For instance, Numicon presents numbers as even or odd, whereas linked cubes show numbers as lengths: connecting all these images helps children build a rich network of understanding to link to number words and symbols.</a:t>
            </a:r>
            <a:endParaRPr lang="en-GB" sz="2800" b="0" i="0" dirty="0">
              <a:solidFill>
                <a:schemeClr val="bg1"/>
              </a:solidFill>
              <a:effectLst/>
              <a:latin typeface="SassoonPrimaryInfant" pitchFamily="2" charset="0"/>
            </a:endParaRPr>
          </a:p>
        </p:txBody>
      </p:sp>
      <p:pic>
        <p:nvPicPr>
          <p:cNvPr id="2" name="Picture 1"/>
          <p:cNvPicPr>
            <a:picLocks noChangeAspect="1"/>
          </p:cNvPicPr>
          <p:nvPr/>
        </p:nvPicPr>
        <p:blipFill>
          <a:blip r:embed="rId5"/>
          <a:stretch>
            <a:fillRect/>
          </a:stretch>
        </p:blipFill>
        <p:spPr>
          <a:xfrm>
            <a:off x="3272411" y="4482193"/>
            <a:ext cx="3350457" cy="1705143"/>
          </a:xfrm>
          <a:prstGeom prst="rect">
            <a:avLst/>
          </a:prstGeom>
        </p:spPr>
      </p:pic>
    </p:spTree>
    <p:extLst>
      <p:ext uri="{BB962C8B-B14F-4D97-AF65-F5344CB8AC3E}">
        <p14:creationId xmlns:p14="http://schemas.microsoft.com/office/powerpoint/2010/main" val="20541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901337" y="176050"/>
            <a:ext cx="9614263" cy="6555641"/>
          </a:xfrm>
          <a:prstGeom prst="rect">
            <a:avLst/>
          </a:prstGeom>
        </p:spPr>
        <p:txBody>
          <a:bodyPr wrap="square">
            <a:spAutoFit/>
          </a:bodyPr>
          <a:lstStyle/>
          <a:p>
            <a:r>
              <a:rPr lang="en-GB" sz="2600" dirty="0" err="1" smtClean="0">
                <a:solidFill>
                  <a:schemeClr val="bg1"/>
                </a:solidFill>
                <a:latin typeface="SassoonPrimaryInfant" pitchFamily="2" charset="0"/>
              </a:rPr>
              <a:t>Subitising</a:t>
            </a:r>
            <a:r>
              <a:rPr lang="en-GB" sz="2600" dirty="0" smtClean="0">
                <a:solidFill>
                  <a:schemeClr val="bg1"/>
                </a:solidFill>
                <a:latin typeface="SassoonPrimaryInfant" pitchFamily="2" charset="0"/>
              </a:rPr>
              <a:t> </a:t>
            </a:r>
            <a:r>
              <a:rPr lang="en-GB" sz="2600" dirty="0">
                <a:solidFill>
                  <a:schemeClr val="bg1"/>
                </a:solidFill>
                <a:latin typeface="SassoonPrimaryInfant" pitchFamily="2" charset="0"/>
              </a:rPr>
              <a:t>games can involve less common arrangements of numbers of objects. Games which involve revealing hidden objects will prompt young children to say how many they see (see the NRICH activity </a:t>
            </a:r>
            <a:r>
              <a:rPr lang="en-GB" sz="2600" u="sng" dirty="0">
                <a:solidFill>
                  <a:schemeClr val="bg1"/>
                </a:solidFill>
                <a:latin typeface="SassoonPrimaryInfant" pitchFamily="2" charset="0"/>
                <a:hlinkClick r:id="rId5"/>
              </a:rPr>
              <a:t>Hidden Jewels</a:t>
            </a:r>
            <a:r>
              <a:rPr lang="en-GB" sz="2600" dirty="0">
                <a:solidFill>
                  <a:schemeClr val="bg1"/>
                </a:solidFill>
                <a:latin typeface="SassoonPrimaryInfant" pitchFamily="2" charset="0"/>
              </a:rPr>
              <a:t>). One game involves upturned dishes hiding three, four and five objects, rapidly swopping them around and challenging children to keep track of the dish with four. When you stop and briefly lift the dish, children intuitively </a:t>
            </a:r>
            <a:r>
              <a:rPr lang="en-GB" sz="2600" dirty="0" err="1">
                <a:solidFill>
                  <a:schemeClr val="bg1"/>
                </a:solidFill>
                <a:latin typeface="SassoonPrimaryInfant" pitchFamily="2" charset="0"/>
              </a:rPr>
              <a:t>subitise</a:t>
            </a:r>
            <a:r>
              <a:rPr lang="en-GB" sz="2600" dirty="0">
                <a:solidFill>
                  <a:schemeClr val="bg1"/>
                </a:solidFill>
                <a:latin typeface="SassoonPrimaryInfant" pitchFamily="2" charset="0"/>
              </a:rPr>
              <a:t> the number revealed. This activity is taken from Clements and </a:t>
            </a:r>
            <a:r>
              <a:rPr lang="en-GB" sz="2600" dirty="0" err="1">
                <a:solidFill>
                  <a:schemeClr val="bg1"/>
                </a:solidFill>
                <a:latin typeface="SassoonPrimaryInfant" pitchFamily="2" charset="0"/>
              </a:rPr>
              <a:t>Sarama’s</a:t>
            </a:r>
            <a:r>
              <a:rPr lang="en-GB" sz="2600" dirty="0">
                <a:solidFill>
                  <a:schemeClr val="bg1"/>
                </a:solidFill>
                <a:latin typeface="SassoonPrimaryInfant" pitchFamily="2" charset="0"/>
              </a:rPr>
              <a:t> very useful website, which presents a learning trajectory for </a:t>
            </a:r>
            <a:r>
              <a:rPr lang="en-GB" sz="2600" dirty="0" err="1">
                <a:solidFill>
                  <a:schemeClr val="bg1"/>
                </a:solidFill>
                <a:latin typeface="SassoonPrimaryInfant" pitchFamily="2" charset="0"/>
              </a:rPr>
              <a:t>subitising</a:t>
            </a:r>
            <a:r>
              <a:rPr lang="en-GB" sz="2600" dirty="0">
                <a:solidFill>
                  <a:schemeClr val="bg1"/>
                </a:solidFill>
                <a:latin typeface="SassoonPrimaryInfant" pitchFamily="2" charset="0"/>
              </a:rPr>
              <a:t>, supported by videos of activities for each stage. </a:t>
            </a:r>
            <a:r>
              <a:rPr lang="en-GB" sz="1600" dirty="0">
                <a:solidFill>
                  <a:schemeClr val="bg1"/>
                </a:solidFill>
                <a:latin typeface="SassoonPrimaryInfant" pitchFamily="2" charset="0"/>
              </a:rPr>
              <a:t> </a:t>
            </a:r>
            <a:r>
              <a:rPr lang="en-GB" sz="1600" i="1" dirty="0">
                <a:solidFill>
                  <a:schemeClr val="bg1"/>
                </a:solidFill>
                <a:latin typeface="SassoonPrimaryInfant" pitchFamily="2" charset="0"/>
              </a:rPr>
              <a:t>(If you have not already done so, you will need to create an account before accessing the free resources</a:t>
            </a:r>
            <a:r>
              <a:rPr lang="en-GB" sz="1600" i="1" dirty="0">
                <a:solidFill>
                  <a:schemeClr val="bg1"/>
                </a:solidFill>
                <a:latin typeface="SassoonPrimaryInfant" pitchFamily="2" charset="0"/>
              </a:rPr>
              <a:t>.) </a:t>
            </a:r>
            <a:endParaRPr lang="en-GB" sz="1600" i="1" dirty="0" smtClean="0">
              <a:solidFill>
                <a:schemeClr val="bg1"/>
              </a:solidFill>
              <a:latin typeface="SassoonPrimaryInfant" pitchFamily="2" charset="0"/>
            </a:endParaRPr>
          </a:p>
          <a:p>
            <a:endParaRPr lang="en-GB" sz="2600" i="1" dirty="0">
              <a:solidFill>
                <a:schemeClr val="bg1"/>
              </a:solidFill>
              <a:latin typeface="SassoonPrimaryInfant" pitchFamily="2" charset="0"/>
            </a:endParaRPr>
          </a:p>
          <a:p>
            <a:endParaRPr lang="en-GB" sz="2600" i="1" dirty="0" smtClean="0">
              <a:solidFill>
                <a:schemeClr val="bg1"/>
              </a:solidFill>
              <a:latin typeface="SassoonPrimaryInfant" pitchFamily="2" charset="0"/>
            </a:endParaRPr>
          </a:p>
          <a:p>
            <a:endParaRPr lang="en-GB" sz="2600" i="1" dirty="0" smtClean="0">
              <a:solidFill>
                <a:schemeClr val="bg1"/>
              </a:solidFill>
              <a:latin typeface="SassoonPrimaryInfant" pitchFamily="2" charset="0"/>
            </a:endParaRPr>
          </a:p>
          <a:p>
            <a:r>
              <a:rPr lang="en-GB" sz="2600" i="1" dirty="0" smtClean="0">
                <a:solidFill>
                  <a:schemeClr val="bg1"/>
                </a:solidFill>
                <a:latin typeface="SassoonPrimaryInfant" pitchFamily="2" charset="0"/>
              </a:rPr>
              <a:t>https</a:t>
            </a:r>
            <a:r>
              <a:rPr lang="en-GB" sz="2600" i="1" dirty="0">
                <a:solidFill>
                  <a:schemeClr val="bg1"/>
                </a:solidFill>
                <a:latin typeface="SassoonPrimaryInfant" pitchFamily="2" charset="0"/>
              </a:rPr>
              <a:t>://www.learningtrajectories.org/activity/fantastic-five-tricky-two     </a:t>
            </a:r>
            <a:r>
              <a:rPr lang="en-GB" sz="2800" dirty="0"/>
              <a:t/>
            </a:r>
            <a:br>
              <a:rPr lang="en-GB" sz="2800" dirty="0"/>
            </a:br>
            <a:r>
              <a:rPr lang="en-GB" sz="2000" dirty="0">
                <a:solidFill>
                  <a:schemeClr val="bg1"/>
                </a:solidFill>
                <a:latin typeface="SassoonPrimaryInfant" pitchFamily="2" charset="0"/>
              </a:rPr>
              <a:t>Activities include auditory </a:t>
            </a:r>
            <a:r>
              <a:rPr lang="en-GB" sz="2000" dirty="0" err="1">
                <a:solidFill>
                  <a:schemeClr val="bg1"/>
                </a:solidFill>
                <a:latin typeface="SassoonPrimaryInfant" pitchFamily="2" charset="0"/>
              </a:rPr>
              <a:t>subitising</a:t>
            </a:r>
            <a:r>
              <a:rPr lang="en-GB" sz="2000" dirty="0">
                <a:solidFill>
                  <a:schemeClr val="bg1"/>
                </a:solidFill>
                <a:latin typeface="SassoonPrimaryInfant" pitchFamily="2" charset="0"/>
              </a:rPr>
              <a:t>, or recognising numbers of sounds, such as claps or </a:t>
            </a:r>
            <a:r>
              <a:rPr lang="en-GB" sz="2000" dirty="0" smtClean="0">
                <a:solidFill>
                  <a:schemeClr val="bg1"/>
                </a:solidFill>
                <a:latin typeface="SassoonPrimaryInfant" pitchFamily="2" charset="0"/>
              </a:rPr>
              <a:t> drum </a:t>
            </a:r>
            <a:r>
              <a:rPr lang="en-GB" sz="2000" dirty="0">
                <a:solidFill>
                  <a:schemeClr val="bg1"/>
                </a:solidFill>
                <a:latin typeface="SassoonPrimaryInfant" pitchFamily="2" charset="0"/>
              </a:rPr>
              <a:t>beats, linking with movement and music.</a:t>
            </a:r>
            <a:endParaRPr lang="en-GB" sz="2000" b="0" i="0" dirty="0">
              <a:solidFill>
                <a:schemeClr val="bg1"/>
              </a:solidFill>
              <a:effectLst/>
              <a:latin typeface="SassoonPrimaryInfant" pitchFamily="2" charset="0"/>
            </a:endParaRPr>
          </a:p>
        </p:txBody>
      </p:sp>
      <p:pic>
        <p:nvPicPr>
          <p:cNvPr id="3" name="Picture 2"/>
          <p:cNvPicPr>
            <a:picLocks noChangeAspect="1"/>
          </p:cNvPicPr>
          <p:nvPr/>
        </p:nvPicPr>
        <p:blipFill>
          <a:blip r:embed="rId6"/>
          <a:stretch>
            <a:fillRect/>
          </a:stretch>
        </p:blipFill>
        <p:spPr>
          <a:xfrm>
            <a:off x="7182365" y="4195040"/>
            <a:ext cx="2474322" cy="1422735"/>
          </a:xfrm>
          <a:prstGeom prst="rect">
            <a:avLst/>
          </a:prstGeom>
        </p:spPr>
      </p:pic>
    </p:spTree>
    <p:extLst>
      <p:ext uri="{BB962C8B-B14F-4D97-AF65-F5344CB8AC3E}">
        <p14:creationId xmlns:p14="http://schemas.microsoft.com/office/powerpoint/2010/main" val="862430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901337" y="176050"/>
            <a:ext cx="9614263" cy="7694414"/>
          </a:xfrm>
          <a:prstGeom prst="rect">
            <a:avLst/>
          </a:prstGeom>
        </p:spPr>
        <p:txBody>
          <a:bodyPr wrap="square">
            <a:spAutoFit/>
          </a:bodyPr>
          <a:lstStyle/>
          <a:p>
            <a:r>
              <a:rPr lang="en-GB" sz="2800" b="1" dirty="0">
                <a:solidFill>
                  <a:schemeClr val="bg1"/>
                </a:solidFill>
                <a:latin typeface="SassoonPrimaryInfant" pitchFamily="2" charset="0"/>
              </a:rPr>
              <a:t>Conceptual </a:t>
            </a:r>
            <a:r>
              <a:rPr lang="en-GB" sz="2800" b="1" dirty="0" err="1">
                <a:solidFill>
                  <a:schemeClr val="bg1"/>
                </a:solidFill>
                <a:latin typeface="SassoonPrimaryInfant" pitchFamily="2" charset="0"/>
              </a:rPr>
              <a:t>subitising</a:t>
            </a: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000" dirty="0" err="1">
                <a:solidFill>
                  <a:schemeClr val="bg1"/>
                </a:solidFill>
                <a:latin typeface="SassoonPrimaryInfant" pitchFamily="2" charset="0"/>
              </a:rPr>
              <a:t>Subitising</a:t>
            </a:r>
            <a:r>
              <a:rPr lang="en-GB" sz="2000" dirty="0">
                <a:solidFill>
                  <a:schemeClr val="bg1"/>
                </a:solidFill>
                <a:latin typeface="SassoonPrimaryInfant" pitchFamily="2" charset="0"/>
              </a:rPr>
              <a:t> can also help children learn addition and subtraction facts. In some of the images below the total number of five is recognised by adding subgroups, like three and two, or four and one (Back, 2014 - see the NRICH article </a:t>
            </a:r>
            <a:r>
              <a:rPr lang="en-GB" sz="2000" u="sng" dirty="0">
                <a:solidFill>
                  <a:schemeClr val="bg1"/>
                </a:solidFill>
                <a:latin typeface="SassoonPrimaryInfant" pitchFamily="2" charset="0"/>
                <a:hlinkClick r:id="rId5"/>
              </a:rPr>
              <a:t>Early Number Sense</a:t>
            </a:r>
            <a:r>
              <a:rPr lang="en-GB" sz="2000" dirty="0">
                <a:solidFill>
                  <a:schemeClr val="bg1"/>
                </a:solidFill>
                <a:latin typeface="SassoonPrimaryInfant" pitchFamily="2" charset="0"/>
              </a:rPr>
              <a:t>). This involves part-whole awareness, which enables children to simultaneously see the whole number and numbers which make it up. The ability to think about numbers as compositions of other numbers was described by Resnick (1983) as ‘probably the major conceptual achievement of the early school years</a:t>
            </a:r>
            <a:r>
              <a:rPr lang="en-GB" sz="2000" dirty="0" smtClean="0">
                <a:solidFill>
                  <a:schemeClr val="bg1"/>
                </a:solidFill>
                <a:latin typeface="SassoonPrimaryInfant" pitchFamily="2" charset="0"/>
              </a:rPr>
              <a:t>’.</a:t>
            </a:r>
          </a:p>
          <a:p>
            <a:endParaRPr lang="en-GB" sz="2000" dirty="0">
              <a:solidFill>
                <a:schemeClr val="bg1"/>
              </a:solidFill>
              <a:latin typeface="SassoonPrimaryInfant" pitchFamily="2" charset="0"/>
            </a:endParaRPr>
          </a:p>
          <a:p>
            <a:endParaRPr lang="en-GB" sz="2000" dirty="0" smtClean="0">
              <a:solidFill>
                <a:schemeClr val="bg1"/>
              </a:solidFill>
              <a:latin typeface="SassoonPrimaryInfant" pitchFamily="2" charset="0"/>
            </a:endParaRPr>
          </a:p>
          <a:p>
            <a:endParaRPr lang="en-GB" sz="2000" dirty="0">
              <a:solidFill>
                <a:schemeClr val="bg1"/>
              </a:solidFill>
              <a:latin typeface="SassoonPrimaryInfant" pitchFamily="2" charset="0"/>
            </a:endParaRPr>
          </a:p>
          <a:p>
            <a:endParaRPr lang="en-GB" sz="2000" dirty="0" smtClean="0">
              <a:solidFill>
                <a:schemeClr val="bg1"/>
              </a:solidFill>
              <a:latin typeface="SassoonPrimaryInfant" pitchFamily="2" charset="0"/>
            </a:endParaRPr>
          </a:p>
          <a:p>
            <a:endParaRPr lang="en-GB" sz="2000" dirty="0" smtClean="0">
              <a:solidFill>
                <a:schemeClr val="bg1"/>
              </a:solidFill>
              <a:latin typeface="SassoonPrimaryInfant" pitchFamily="2" charset="0"/>
            </a:endParaRPr>
          </a:p>
          <a:p>
            <a:r>
              <a:rPr lang="en-GB" sz="2000" dirty="0">
                <a:solidFill>
                  <a:schemeClr val="bg1"/>
                </a:solidFill>
                <a:latin typeface="SassoonPrimaryInfant" pitchFamily="2" charset="0"/>
              </a:rPr>
              <a:t>Recognising how many there are by combining numbers of smaller subgroups is called conceptual </a:t>
            </a:r>
            <a:r>
              <a:rPr lang="en-GB" sz="2000" dirty="0" err="1">
                <a:solidFill>
                  <a:schemeClr val="bg1"/>
                </a:solidFill>
                <a:latin typeface="SassoonPrimaryInfant" pitchFamily="2" charset="0"/>
              </a:rPr>
              <a:t>subitising</a:t>
            </a:r>
            <a:r>
              <a:rPr lang="en-GB" sz="2000" dirty="0">
                <a:solidFill>
                  <a:schemeClr val="bg1"/>
                </a:solidFill>
                <a:latin typeface="SassoonPrimaryInfant" pitchFamily="2" charset="0"/>
              </a:rPr>
              <a:t>: this is more advanced than perceptual </a:t>
            </a:r>
            <a:r>
              <a:rPr lang="en-GB" sz="2000" dirty="0" err="1">
                <a:solidFill>
                  <a:schemeClr val="bg1"/>
                </a:solidFill>
                <a:latin typeface="SassoonPrimaryInfant" pitchFamily="2" charset="0"/>
              </a:rPr>
              <a:t>subitising</a:t>
            </a:r>
            <a:r>
              <a:rPr lang="en-GB" sz="2000" dirty="0">
                <a:solidFill>
                  <a:schemeClr val="bg1"/>
                </a:solidFill>
                <a:latin typeface="SassoonPrimaryInfant" pitchFamily="2" charset="0"/>
              </a:rPr>
              <a:t>, which involves instant recognition (Clements, 1999). Seeing numbers as combinations of other numbers helps children to develop part-whole awareness and build familiarity with number combinations. It is also much more effective than giving children number sentences to complete by counting cubes and hoping they will remember the numbers involved!</a:t>
            </a:r>
            <a:endParaRPr lang="en-GB" sz="2000" i="1" dirty="0" smtClean="0">
              <a:solidFill>
                <a:schemeClr val="bg1"/>
              </a:solidFill>
              <a:latin typeface="SassoonPrimaryInfant" pitchFamily="2" charset="0"/>
            </a:endParaRPr>
          </a:p>
          <a:p>
            <a:endParaRPr lang="en-GB" sz="2600" i="1" dirty="0">
              <a:solidFill>
                <a:schemeClr val="bg1"/>
              </a:solidFill>
              <a:latin typeface="SassoonPrimaryInfant" pitchFamily="2" charset="0"/>
            </a:endParaRPr>
          </a:p>
          <a:p>
            <a:endParaRPr lang="en-GB" sz="2600" i="1" dirty="0" smtClean="0">
              <a:solidFill>
                <a:schemeClr val="bg1"/>
              </a:solidFill>
              <a:latin typeface="SassoonPrimaryInfant" pitchFamily="2" charset="0"/>
            </a:endParaRPr>
          </a:p>
          <a:p>
            <a:r>
              <a:rPr lang="en-GB" sz="2600" i="1" dirty="0" smtClean="0">
                <a:solidFill>
                  <a:schemeClr val="bg1"/>
                </a:solidFill>
                <a:latin typeface="SassoonPrimaryInfant" pitchFamily="2" charset="0"/>
              </a:rPr>
              <a:t>    </a:t>
            </a:r>
            <a:r>
              <a:rPr lang="en-GB" sz="2800" dirty="0"/>
              <a:t/>
            </a:r>
            <a:br>
              <a:rPr lang="en-GB" sz="2800" dirty="0"/>
            </a:br>
            <a:endParaRPr lang="en-GB" sz="2800" b="0" i="0" dirty="0">
              <a:solidFill>
                <a:schemeClr val="bg1"/>
              </a:solidFill>
              <a:effectLst/>
              <a:latin typeface="SassoonPrimaryInfant" pitchFamily="2" charset="0"/>
            </a:endParaRPr>
          </a:p>
        </p:txBody>
      </p:sp>
      <p:pic>
        <p:nvPicPr>
          <p:cNvPr id="7" name="Picture 6"/>
          <p:cNvPicPr>
            <a:picLocks noChangeAspect="1"/>
          </p:cNvPicPr>
          <p:nvPr/>
        </p:nvPicPr>
        <p:blipFill>
          <a:blip r:embed="rId6"/>
          <a:stretch>
            <a:fillRect/>
          </a:stretch>
        </p:blipFill>
        <p:spPr>
          <a:xfrm>
            <a:off x="3782073" y="2537867"/>
            <a:ext cx="5238344" cy="1720624"/>
          </a:xfrm>
          <a:prstGeom prst="rect">
            <a:avLst/>
          </a:prstGeom>
        </p:spPr>
      </p:pic>
    </p:spTree>
    <p:extLst>
      <p:ext uri="{BB962C8B-B14F-4D97-AF65-F5344CB8AC3E}">
        <p14:creationId xmlns:p14="http://schemas.microsoft.com/office/powerpoint/2010/main" val="2305043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901337" y="176050"/>
            <a:ext cx="9614263" cy="6586418"/>
          </a:xfrm>
          <a:prstGeom prst="rect">
            <a:avLst/>
          </a:prstGeom>
        </p:spPr>
        <p:txBody>
          <a:bodyPr wrap="square">
            <a:spAutoFit/>
          </a:bodyPr>
          <a:lstStyle/>
          <a:p>
            <a:r>
              <a:rPr lang="en-GB" sz="2800" b="1" dirty="0">
                <a:solidFill>
                  <a:schemeClr val="bg1"/>
                </a:solidFill>
                <a:latin typeface="SassoonPrimaryInfant" pitchFamily="2" charset="0"/>
              </a:rPr>
              <a:t>Number</a:t>
            </a:r>
            <a:r>
              <a:rPr lang="en-GB" sz="2800" dirty="0">
                <a:solidFill>
                  <a:schemeClr val="bg1"/>
                </a:solidFill>
                <a:latin typeface="SassoonPrimaryInfant" pitchFamily="2" charset="0"/>
              </a:rPr>
              <a:t> </a:t>
            </a:r>
            <a:r>
              <a:rPr lang="en-GB" sz="2800" b="1" dirty="0">
                <a:solidFill>
                  <a:schemeClr val="bg1"/>
                </a:solidFill>
                <a:latin typeface="SassoonPrimaryInfant" pitchFamily="2" charset="0"/>
              </a:rPr>
              <a:t>talks</a:t>
            </a: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400" dirty="0">
                <a:solidFill>
                  <a:schemeClr val="bg1"/>
                </a:solidFill>
                <a:latin typeface="SassoonPrimaryInfant" pitchFamily="2" charset="0"/>
              </a:rPr>
              <a:t>Showing children ‘quick images’ and asking them how many they see is one way of developing </a:t>
            </a:r>
            <a:r>
              <a:rPr lang="en-GB" sz="2400" dirty="0" err="1">
                <a:solidFill>
                  <a:schemeClr val="bg1"/>
                </a:solidFill>
                <a:latin typeface="SassoonPrimaryInfant" pitchFamily="2" charset="0"/>
              </a:rPr>
              <a:t>subitising</a:t>
            </a:r>
            <a:r>
              <a:rPr lang="en-GB" sz="2400" dirty="0">
                <a:solidFill>
                  <a:schemeClr val="bg1"/>
                </a:solidFill>
                <a:latin typeface="SassoonPrimaryInfant" pitchFamily="2" charset="0"/>
              </a:rPr>
              <a:t>. An alternative way of developing conceptual </a:t>
            </a:r>
            <a:r>
              <a:rPr lang="en-GB" sz="2400" dirty="0" err="1">
                <a:solidFill>
                  <a:schemeClr val="bg1"/>
                </a:solidFill>
                <a:latin typeface="SassoonPrimaryInfant" pitchFamily="2" charset="0"/>
              </a:rPr>
              <a:t>subitising</a:t>
            </a:r>
            <a:r>
              <a:rPr lang="en-GB" sz="2400" dirty="0">
                <a:solidFill>
                  <a:schemeClr val="bg1"/>
                </a:solidFill>
                <a:latin typeface="SassoonPrimaryInfant" pitchFamily="2" charset="0"/>
              </a:rPr>
              <a:t> is to show children a number of dots and ask them to say how they see the number (see the NRICH activity </a:t>
            </a:r>
            <a:r>
              <a:rPr lang="en-GB" sz="2400" u="sng" dirty="0">
                <a:solidFill>
                  <a:schemeClr val="bg1"/>
                </a:solidFill>
                <a:latin typeface="SassoonPrimaryInfant" pitchFamily="2" charset="0"/>
                <a:hlinkClick r:id="rId5"/>
              </a:rPr>
              <a:t>Number Talks</a:t>
            </a:r>
            <a:r>
              <a:rPr lang="en-GB" sz="2400" dirty="0">
                <a:solidFill>
                  <a:schemeClr val="bg1"/>
                </a:solidFill>
                <a:latin typeface="SassoonPrimaryInfant" pitchFamily="2" charset="0"/>
              </a:rPr>
              <a:t>). Teacher Janine </a:t>
            </a:r>
            <a:r>
              <a:rPr lang="en-GB" sz="2400" dirty="0" err="1">
                <a:solidFill>
                  <a:schemeClr val="bg1"/>
                </a:solidFill>
                <a:latin typeface="SassoonPrimaryInfant" pitchFamily="2" charset="0"/>
              </a:rPr>
              <a:t>Davenall</a:t>
            </a:r>
            <a:r>
              <a:rPr lang="en-GB" sz="2400" dirty="0">
                <a:solidFill>
                  <a:schemeClr val="bg1"/>
                </a:solidFill>
                <a:latin typeface="SassoonPrimaryInfant" pitchFamily="2" charset="0"/>
              </a:rPr>
              <a:t> engages young children by showing an image and asking, ‘What numbers can you see hidden inside this number?’</a:t>
            </a:r>
            <a:r>
              <a:rPr lang="en-GB" sz="2800" dirty="0"/>
              <a:t/>
            </a:r>
            <a:br>
              <a:rPr lang="en-GB" sz="2800" dirty="0"/>
            </a:br>
            <a:endParaRPr lang="en-GB" sz="2600" i="1" dirty="0">
              <a:solidFill>
                <a:schemeClr val="bg1"/>
              </a:solidFill>
              <a:latin typeface="SassoonPrimaryInfant" pitchFamily="2" charset="0"/>
            </a:endParaRPr>
          </a:p>
          <a:p>
            <a:endParaRPr lang="en-GB" sz="2600" i="1" dirty="0" smtClean="0">
              <a:solidFill>
                <a:schemeClr val="bg1"/>
              </a:solidFill>
              <a:latin typeface="SassoonPrimaryInfant" pitchFamily="2" charset="0"/>
            </a:endParaRPr>
          </a:p>
          <a:p>
            <a:r>
              <a:rPr lang="en-GB" sz="2400" dirty="0" smtClean="0">
                <a:solidFill>
                  <a:schemeClr val="bg1"/>
                </a:solidFill>
                <a:latin typeface="SassoonPrimaryInfant" pitchFamily="2" charset="0"/>
              </a:rPr>
              <a:t>They </a:t>
            </a:r>
            <a:r>
              <a:rPr lang="en-GB" sz="2400" dirty="0">
                <a:solidFill>
                  <a:schemeClr val="bg1"/>
                </a:solidFill>
                <a:latin typeface="SassoonPrimaryInfant" pitchFamily="2" charset="0"/>
              </a:rPr>
              <a:t>may reply, ‘I see three and four’, or ‘six and one’ or ‘two and two and two and one’. This is an inclusive activity with many ‘right’ answers and the opportunity to discover that others see the same thing differently. Children also learn about all the different combinations which can make the same number. An alternative is to use giant magnetic buttons on a tray, which you turn over to secretly rearrange and show different combinations of the same number.</a:t>
            </a:r>
            <a:r>
              <a:rPr lang="en-GB" sz="2800" dirty="0"/>
              <a:t/>
            </a:r>
            <a:br>
              <a:rPr lang="en-GB" sz="2800" dirty="0"/>
            </a:br>
            <a:endParaRPr lang="en-GB" sz="2800" b="0" i="0" dirty="0">
              <a:solidFill>
                <a:schemeClr val="bg1"/>
              </a:solidFill>
              <a:effectLst/>
              <a:latin typeface="SassoonPrimaryInfant" pitchFamily="2" charset="0"/>
            </a:endParaRPr>
          </a:p>
        </p:txBody>
      </p:sp>
      <p:pic>
        <p:nvPicPr>
          <p:cNvPr id="2" name="Picture 1"/>
          <p:cNvPicPr>
            <a:picLocks noChangeAspect="1"/>
          </p:cNvPicPr>
          <p:nvPr/>
        </p:nvPicPr>
        <p:blipFill>
          <a:blip r:embed="rId6"/>
          <a:stretch>
            <a:fillRect/>
          </a:stretch>
        </p:blipFill>
        <p:spPr>
          <a:xfrm>
            <a:off x="7438451" y="2658834"/>
            <a:ext cx="1627172" cy="884676"/>
          </a:xfrm>
          <a:prstGeom prst="rect">
            <a:avLst/>
          </a:prstGeom>
        </p:spPr>
      </p:pic>
    </p:spTree>
    <p:extLst>
      <p:ext uri="{BB962C8B-B14F-4D97-AF65-F5344CB8AC3E}">
        <p14:creationId xmlns:p14="http://schemas.microsoft.com/office/powerpoint/2010/main" val="41233925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914400" y="2932313"/>
            <a:ext cx="9614263" cy="3108543"/>
          </a:xfrm>
          <a:prstGeom prst="rect">
            <a:avLst/>
          </a:prstGeom>
        </p:spPr>
        <p:txBody>
          <a:bodyPr wrap="square">
            <a:spAutoFit/>
          </a:bodyPr>
          <a:lstStyle/>
          <a:p>
            <a:r>
              <a:rPr lang="en-GB" dirty="0">
                <a:solidFill>
                  <a:schemeClr val="tx2"/>
                </a:solidFill>
              </a:rPr>
              <a:t>(</a:t>
            </a:r>
            <a:r>
              <a:rPr lang="en-GB" sz="2800" u="sng" dirty="0">
                <a:solidFill>
                  <a:schemeClr val="tx2"/>
                </a:solidFill>
                <a:latin typeface="SassoonPrimaryInfant" pitchFamily="2" charset="0"/>
                <a:hlinkClick r:id="rId5"/>
              </a:rPr>
              <a:t>www.teachingchannel.org/videos/visualizing-number-combinations</a:t>
            </a:r>
            <a:r>
              <a:rPr lang="en-GB" sz="2800" dirty="0">
                <a:solidFill>
                  <a:schemeClr val="tx2"/>
                </a:solidFill>
                <a:latin typeface="SassoonPrimaryInfant" pitchFamily="2" charset="0"/>
              </a:rPr>
              <a:t>)</a:t>
            </a: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800" dirty="0">
                <a:solidFill>
                  <a:schemeClr val="bg1"/>
                </a:solidFill>
                <a:latin typeface="SassoonPrimaryInfant" pitchFamily="2" charset="0"/>
              </a:rPr>
              <a:t>Not only do younger children respond more to real objects than to images on a screen, but they can also see that the number of buttons stays the same despite being rearranged.</a:t>
            </a:r>
            <a:r>
              <a:rPr lang="en-GB" sz="2800" dirty="0"/>
              <a:t/>
            </a:r>
            <a:br>
              <a:rPr lang="en-GB" sz="2800" dirty="0"/>
            </a:br>
            <a:endParaRPr lang="en-GB" sz="2800" b="0" i="0" dirty="0">
              <a:solidFill>
                <a:schemeClr val="bg1"/>
              </a:solidFill>
              <a:effectLst/>
              <a:latin typeface="SassoonPrimaryInfant" pitchFamily="2" charset="0"/>
            </a:endParaRPr>
          </a:p>
        </p:txBody>
      </p:sp>
      <p:pic>
        <p:nvPicPr>
          <p:cNvPr id="3" name="Picture 2"/>
          <p:cNvPicPr>
            <a:picLocks noChangeAspect="1"/>
          </p:cNvPicPr>
          <p:nvPr/>
        </p:nvPicPr>
        <p:blipFill>
          <a:blip r:embed="rId6"/>
          <a:stretch>
            <a:fillRect/>
          </a:stretch>
        </p:blipFill>
        <p:spPr>
          <a:xfrm>
            <a:off x="1598975" y="114164"/>
            <a:ext cx="4841014" cy="2764668"/>
          </a:xfrm>
          <a:prstGeom prst="rect">
            <a:avLst/>
          </a:prstGeom>
        </p:spPr>
      </p:pic>
    </p:spTree>
    <p:extLst>
      <p:ext uri="{BB962C8B-B14F-4D97-AF65-F5344CB8AC3E}">
        <p14:creationId xmlns:p14="http://schemas.microsoft.com/office/powerpoint/2010/main" val="40314761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1214846" y="558301"/>
            <a:ext cx="9614263" cy="6740307"/>
          </a:xfrm>
          <a:prstGeom prst="rect">
            <a:avLst/>
          </a:prstGeom>
        </p:spPr>
        <p:txBody>
          <a:bodyPr wrap="square">
            <a:spAutoFit/>
          </a:bodyPr>
          <a:lstStyle/>
          <a:p>
            <a:r>
              <a:rPr lang="en-GB" sz="2400" dirty="0" smtClean="0">
                <a:solidFill>
                  <a:schemeClr val="bg1"/>
                </a:solidFill>
                <a:latin typeface="SassoonPrimaryInfant" pitchFamily="2" charset="0"/>
              </a:rPr>
              <a:t>More </a:t>
            </a:r>
            <a:r>
              <a:rPr lang="en-GB" sz="2400" dirty="0">
                <a:solidFill>
                  <a:schemeClr val="bg1"/>
                </a:solidFill>
                <a:latin typeface="SassoonPrimaryInfant" pitchFamily="2" charset="0"/>
              </a:rPr>
              <a:t>complex images can present greater challenges for some children. Mulligan and </a:t>
            </a:r>
            <a:r>
              <a:rPr lang="en-GB" sz="2400" dirty="0" err="1">
                <a:solidFill>
                  <a:schemeClr val="bg1"/>
                </a:solidFill>
                <a:latin typeface="SassoonPrimaryInfant" pitchFamily="2" charset="0"/>
              </a:rPr>
              <a:t>Mitchelmore</a:t>
            </a:r>
            <a:r>
              <a:rPr lang="en-GB" sz="2400" dirty="0">
                <a:solidFill>
                  <a:schemeClr val="bg1"/>
                </a:solidFill>
                <a:latin typeface="SassoonPrimaryInfant" pitchFamily="2" charset="0"/>
              </a:rPr>
              <a:t> (2009) showed young children a 6 dot triangle and asked to draw it from memory: they found their responses varied significantly, with some just drawing a lot of dots</a:t>
            </a:r>
            <a:r>
              <a:rPr lang="en-GB" sz="2400" dirty="0" smtClean="0">
                <a:solidFill>
                  <a:schemeClr val="bg1"/>
                </a:solidFill>
                <a:latin typeface="SassoonPrimaryInfant" pitchFamily="2" charset="0"/>
              </a:rPr>
              <a:t>.</a:t>
            </a:r>
          </a:p>
          <a:p>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r>
              <a:rPr lang="en-GB" sz="2400" dirty="0">
                <a:solidFill>
                  <a:schemeClr val="bg1"/>
                </a:solidFill>
                <a:latin typeface="SassoonPrimaryInfant" pitchFamily="2" charset="0"/>
              </a:rPr>
              <a:t>Even when asked to copy the image, many five-year-olds produce dotty triangles like the one on the right, apparently finding it hard to focus on the number and the arrangement of the dots (Gifford &amp; </a:t>
            </a:r>
            <a:r>
              <a:rPr lang="en-GB" sz="2400" dirty="0" err="1">
                <a:solidFill>
                  <a:schemeClr val="bg1"/>
                </a:solidFill>
                <a:latin typeface="SassoonPrimaryInfant" pitchFamily="2" charset="0"/>
              </a:rPr>
              <a:t>Thouless</a:t>
            </a:r>
            <a:r>
              <a:rPr lang="en-GB" sz="2400" dirty="0">
                <a:solidFill>
                  <a:schemeClr val="bg1"/>
                </a:solidFill>
                <a:latin typeface="SassoonPrimaryInfant" pitchFamily="2" charset="0"/>
              </a:rPr>
              <a:t>, 2018). This implies that some children will need a lot more practice in looking and talking about number patterns, in order to see how they are organised. Daily ‘number talks’ can help children to analyse and visualise number images, building an understanding of cardinal values, like the ‘</a:t>
            </a:r>
            <a:r>
              <a:rPr lang="en-GB" sz="2400" dirty="0" err="1">
                <a:solidFill>
                  <a:schemeClr val="bg1"/>
                </a:solidFill>
                <a:latin typeface="SassoonPrimaryInfant" pitchFamily="2" charset="0"/>
              </a:rPr>
              <a:t>sixness</a:t>
            </a:r>
            <a:r>
              <a:rPr lang="en-GB" sz="2400" dirty="0">
                <a:solidFill>
                  <a:schemeClr val="bg1"/>
                </a:solidFill>
                <a:latin typeface="SassoonPrimaryInfant" pitchFamily="2" charset="0"/>
              </a:rPr>
              <a:t>’ of six.</a:t>
            </a:r>
            <a:r>
              <a:rPr lang="en-GB" sz="2800" dirty="0"/>
              <a:t/>
            </a:r>
            <a:br>
              <a:rPr lang="en-GB" sz="2800" dirty="0"/>
            </a:br>
            <a:r>
              <a:rPr lang="en-GB" sz="2800" dirty="0"/>
              <a:t/>
            </a:r>
            <a:br>
              <a:rPr lang="en-GB" sz="2800" dirty="0"/>
            </a:br>
            <a:endParaRPr lang="en-GB" sz="2800" b="0" i="0" dirty="0">
              <a:solidFill>
                <a:schemeClr val="bg1"/>
              </a:solidFill>
              <a:effectLst/>
              <a:latin typeface="SassoonPrimaryInfant" pitchFamily="2" charset="0"/>
            </a:endParaRPr>
          </a:p>
        </p:txBody>
      </p:sp>
      <p:pic>
        <p:nvPicPr>
          <p:cNvPr id="2" name="Picture 1"/>
          <p:cNvPicPr>
            <a:picLocks noChangeAspect="1"/>
          </p:cNvPicPr>
          <p:nvPr/>
        </p:nvPicPr>
        <p:blipFill>
          <a:blip r:embed="rId5"/>
          <a:stretch>
            <a:fillRect/>
          </a:stretch>
        </p:blipFill>
        <p:spPr>
          <a:xfrm>
            <a:off x="3679100" y="2151288"/>
            <a:ext cx="3688352" cy="1551176"/>
          </a:xfrm>
          <a:prstGeom prst="rect">
            <a:avLst/>
          </a:prstGeom>
        </p:spPr>
      </p:pic>
    </p:spTree>
    <p:extLst>
      <p:ext uri="{BB962C8B-B14F-4D97-AF65-F5344CB8AC3E}">
        <p14:creationId xmlns:p14="http://schemas.microsoft.com/office/powerpoint/2010/main" val="30184602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1214846" y="558301"/>
            <a:ext cx="9614263" cy="5693866"/>
          </a:xfrm>
          <a:prstGeom prst="rect">
            <a:avLst/>
          </a:prstGeom>
        </p:spPr>
        <p:txBody>
          <a:bodyPr wrap="square">
            <a:spAutoFit/>
          </a:bodyPr>
          <a:lstStyle/>
          <a:p>
            <a:r>
              <a:rPr lang="en-GB" sz="2800" dirty="0">
                <a:solidFill>
                  <a:schemeClr val="bg1"/>
                </a:solidFill>
                <a:latin typeface="SassoonPrimaryInfant" pitchFamily="2" charset="0"/>
              </a:rPr>
              <a:t>Reception children enjoy creating their own arrangements for numbers like seven and nine, and seeing which their friends recognise most easily. Older children with mathematics difficulties found the ‘lollipop seven’ image most memorable, at the same time learning a key number fact, that four and three make seven (Emerson &amp; </a:t>
            </a:r>
            <a:r>
              <a:rPr lang="en-GB" sz="2800" dirty="0" err="1">
                <a:solidFill>
                  <a:schemeClr val="bg1"/>
                </a:solidFill>
                <a:latin typeface="SassoonPrimaryInfant" pitchFamily="2" charset="0"/>
              </a:rPr>
              <a:t>Babtie</a:t>
            </a:r>
            <a:r>
              <a:rPr lang="en-GB" sz="2800" dirty="0">
                <a:solidFill>
                  <a:schemeClr val="bg1"/>
                </a:solidFill>
                <a:latin typeface="SassoonPrimaryInfant" pitchFamily="2" charset="0"/>
              </a:rPr>
              <a:t>, 2010).</a:t>
            </a:r>
            <a:r>
              <a:rPr lang="en-GB" sz="2400" dirty="0"/>
              <a:t/>
            </a:r>
            <a:br>
              <a:rPr lang="en-GB" sz="2400" dirty="0"/>
            </a:br>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r>
              <a:rPr lang="en-GB" sz="2800" dirty="0"/>
              <a:t/>
            </a:r>
            <a:br>
              <a:rPr lang="en-GB" sz="2800" dirty="0"/>
            </a:br>
            <a:r>
              <a:rPr lang="en-GB" sz="2800" dirty="0"/>
              <a:t/>
            </a:r>
            <a:br>
              <a:rPr lang="en-GB" sz="2800" dirty="0"/>
            </a:br>
            <a:endParaRPr lang="en-GB" sz="2800" b="0" i="0" dirty="0">
              <a:solidFill>
                <a:schemeClr val="bg1"/>
              </a:solidFill>
              <a:effectLst/>
              <a:latin typeface="SassoonPrimaryInfant" pitchFamily="2" charset="0"/>
            </a:endParaRPr>
          </a:p>
        </p:txBody>
      </p:sp>
      <p:pic>
        <p:nvPicPr>
          <p:cNvPr id="3" name="Picture 2"/>
          <p:cNvPicPr>
            <a:picLocks noChangeAspect="1"/>
          </p:cNvPicPr>
          <p:nvPr/>
        </p:nvPicPr>
        <p:blipFill>
          <a:blip r:embed="rId5"/>
          <a:stretch>
            <a:fillRect/>
          </a:stretch>
        </p:blipFill>
        <p:spPr>
          <a:xfrm>
            <a:off x="3661002" y="3646783"/>
            <a:ext cx="3497444" cy="2833372"/>
          </a:xfrm>
          <a:prstGeom prst="rect">
            <a:avLst/>
          </a:prstGeom>
        </p:spPr>
      </p:pic>
    </p:spTree>
    <p:extLst>
      <p:ext uri="{BB962C8B-B14F-4D97-AF65-F5344CB8AC3E}">
        <p14:creationId xmlns:p14="http://schemas.microsoft.com/office/powerpoint/2010/main" val="3246397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1214846" y="558301"/>
            <a:ext cx="9614263" cy="5201424"/>
          </a:xfrm>
          <a:prstGeom prst="rect">
            <a:avLst/>
          </a:prstGeom>
        </p:spPr>
        <p:txBody>
          <a:bodyPr wrap="square">
            <a:spAutoFit/>
          </a:bodyPr>
          <a:lstStyle/>
          <a:p>
            <a:r>
              <a:rPr lang="en-GB" sz="2800" dirty="0">
                <a:solidFill>
                  <a:schemeClr val="bg1"/>
                </a:solidFill>
                <a:latin typeface="SassoonPrimaryInfant" pitchFamily="2" charset="0"/>
              </a:rPr>
              <a:t>In Hungary, children are taught to recognise such numbers as ‘five and a bit’, using the dice image for 5 and linking with finger numbers (see the NRICH article </a:t>
            </a:r>
            <a:r>
              <a:rPr lang="en-GB" sz="2800" u="sng" dirty="0">
                <a:solidFill>
                  <a:schemeClr val="bg1"/>
                </a:solidFill>
                <a:latin typeface="SassoonPrimaryInfant" pitchFamily="2" charset="0"/>
                <a:hlinkClick r:id="rId5"/>
              </a:rPr>
              <a:t>From Objects and Images to Mathematical Ideas</a:t>
            </a:r>
            <a:r>
              <a:rPr lang="en-GB" sz="2800" dirty="0">
                <a:solidFill>
                  <a:schemeClr val="bg1"/>
                </a:solidFill>
                <a:latin typeface="SassoonPrimaryInfant" pitchFamily="2" charset="0"/>
              </a:rPr>
              <a:t>).</a:t>
            </a: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400" dirty="0"/>
              <a:t/>
            </a:r>
            <a:br>
              <a:rPr lang="en-GB" sz="2400" dirty="0"/>
            </a:br>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r>
              <a:rPr lang="en-GB" sz="2800" dirty="0"/>
              <a:t/>
            </a:r>
            <a:br>
              <a:rPr lang="en-GB" sz="2800" dirty="0"/>
            </a:br>
            <a:r>
              <a:rPr lang="en-GB" sz="2800" dirty="0"/>
              <a:t/>
            </a:r>
            <a:br>
              <a:rPr lang="en-GB" sz="2800" dirty="0"/>
            </a:br>
            <a:endParaRPr lang="en-GB" sz="2800" b="0" i="0" dirty="0">
              <a:solidFill>
                <a:schemeClr val="bg1"/>
              </a:solidFill>
              <a:effectLst/>
              <a:latin typeface="SassoonPrimaryInfant" pitchFamily="2" charset="0"/>
            </a:endParaRPr>
          </a:p>
        </p:txBody>
      </p:sp>
      <p:pic>
        <p:nvPicPr>
          <p:cNvPr id="2" name="Picture 1"/>
          <p:cNvPicPr>
            <a:picLocks noChangeAspect="1"/>
          </p:cNvPicPr>
          <p:nvPr/>
        </p:nvPicPr>
        <p:blipFill>
          <a:blip r:embed="rId6"/>
          <a:stretch>
            <a:fillRect/>
          </a:stretch>
        </p:blipFill>
        <p:spPr>
          <a:xfrm>
            <a:off x="2641826" y="2576376"/>
            <a:ext cx="5457145" cy="2367325"/>
          </a:xfrm>
          <a:prstGeom prst="rect">
            <a:avLst/>
          </a:prstGeom>
        </p:spPr>
      </p:pic>
    </p:spTree>
    <p:extLst>
      <p:ext uri="{BB962C8B-B14F-4D97-AF65-F5344CB8AC3E}">
        <p14:creationId xmlns:p14="http://schemas.microsoft.com/office/powerpoint/2010/main" val="300868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1214846" y="558301"/>
            <a:ext cx="9287691" cy="9818072"/>
          </a:xfrm>
          <a:prstGeom prst="rect">
            <a:avLst/>
          </a:prstGeom>
        </p:spPr>
        <p:txBody>
          <a:bodyPr wrap="square">
            <a:spAutoFit/>
          </a:bodyPr>
          <a:lstStyle/>
          <a:p>
            <a:r>
              <a:rPr lang="en-GB" sz="2400" dirty="0">
                <a:solidFill>
                  <a:schemeClr val="bg1"/>
                </a:solidFill>
                <a:latin typeface="SassoonPrimaryInfant" pitchFamily="2" charset="0"/>
              </a:rPr>
              <a:t>In the Netherlands, researchers developed bead-strings and </a:t>
            </a:r>
            <a:r>
              <a:rPr lang="en-GB" sz="2400" dirty="0" err="1">
                <a:solidFill>
                  <a:schemeClr val="bg1"/>
                </a:solidFill>
                <a:latin typeface="SassoonPrimaryInfant" pitchFamily="2" charset="0"/>
              </a:rPr>
              <a:t>rekenreks</a:t>
            </a:r>
            <a:r>
              <a:rPr lang="en-GB" sz="2400" dirty="0">
                <a:solidFill>
                  <a:schemeClr val="bg1"/>
                </a:solidFill>
                <a:latin typeface="SassoonPrimaryInfant" pitchFamily="2" charset="0"/>
              </a:rPr>
              <a:t> (counting frames) using groups of five, as they found these helped children to ‘see’ numbers more quickly (</a:t>
            </a:r>
            <a:r>
              <a:rPr lang="en-GB" sz="2400" dirty="0" err="1">
                <a:solidFill>
                  <a:schemeClr val="bg1"/>
                </a:solidFill>
                <a:latin typeface="SassoonPrimaryInfant" pitchFamily="2" charset="0"/>
              </a:rPr>
              <a:t>Gravemeijer</a:t>
            </a:r>
            <a:r>
              <a:rPr lang="en-GB" sz="2400" dirty="0">
                <a:solidFill>
                  <a:schemeClr val="bg1"/>
                </a:solidFill>
                <a:latin typeface="SassoonPrimaryInfant" pitchFamily="2" charset="0"/>
              </a:rPr>
              <a:t>, 1991). Being able to </a:t>
            </a:r>
            <a:r>
              <a:rPr lang="en-GB" sz="2400" dirty="0" err="1">
                <a:solidFill>
                  <a:schemeClr val="bg1"/>
                </a:solidFill>
                <a:latin typeface="SassoonPrimaryInfant" pitchFamily="2" charset="0"/>
              </a:rPr>
              <a:t>subitise</a:t>
            </a:r>
            <a:r>
              <a:rPr lang="en-GB" sz="2400" dirty="0">
                <a:solidFill>
                  <a:schemeClr val="bg1"/>
                </a:solidFill>
                <a:latin typeface="SassoonPrimaryInfant" pitchFamily="2" charset="0"/>
              </a:rPr>
              <a:t> groups supports children’s understanding of larger numbers and later multiplicative thinking: for instance, recognising larger numbers by counting groups of two, three or five</a:t>
            </a:r>
            <a:r>
              <a:rPr lang="en-GB" sz="2400" dirty="0" smtClean="0">
                <a:solidFill>
                  <a:schemeClr val="bg1"/>
                </a:solidFill>
                <a:latin typeface="SassoonPrimaryInfant" pitchFamily="2" charset="0"/>
              </a:rPr>
              <a:t>.</a:t>
            </a:r>
          </a:p>
          <a:p>
            <a:endParaRPr lang="en-GB" sz="2400" dirty="0">
              <a:solidFill>
                <a:schemeClr val="bg1"/>
              </a:solidFill>
              <a:latin typeface="SassoonPrimaryInfant" pitchFamily="2" charset="0"/>
            </a:endParaRPr>
          </a:p>
          <a:p>
            <a:endParaRPr lang="en-GB" sz="2400" dirty="0" smtClean="0">
              <a:solidFill>
                <a:schemeClr val="bg1"/>
              </a:solidFill>
              <a:latin typeface="SassoonPrimaryInfant" pitchFamily="2" charset="0"/>
            </a:endParaRPr>
          </a:p>
          <a:p>
            <a:endParaRPr lang="en-GB" sz="2400" dirty="0">
              <a:solidFill>
                <a:schemeClr val="bg1"/>
              </a:solidFill>
              <a:latin typeface="SassoonPrimaryInfant" pitchFamily="2" charset="0"/>
            </a:endParaRPr>
          </a:p>
          <a:p>
            <a:endParaRPr lang="en-GB" sz="2400" dirty="0" smtClean="0">
              <a:solidFill>
                <a:schemeClr val="bg1"/>
              </a:solidFill>
              <a:latin typeface="SassoonPrimaryInfant" pitchFamily="2" charset="0"/>
            </a:endParaRPr>
          </a:p>
          <a:p>
            <a:endParaRPr lang="en-GB" sz="2400" dirty="0" smtClean="0">
              <a:solidFill>
                <a:schemeClr val="bg1"/>
              </a:solidFill>
              <a:latin typeface="SassoonPrimaryInfant" pitchFamily="2" charset="0"/>
            </a:endParaRPr>
          </a:p>
          <a:p>
            <a:endParaRPr lang="en-GB" sz="2400" dirty="0" smtClean="0">
              <a:solidFill>
                <a:schemeClr val="bg1"/>
              </a:solidFill>
              <a:latin typeface="SassoonPrimaryInfant" pitchFamily="2" charset="0"/>
            </a:endParaRPr>
          </a:p>
          <a:p>
            <a:r>
              <a:rPr lang="en-GB" sz="2400" dirty="0" err="1" smtClean="0">
                <a:solidFill>
                  <a:schemeClr val="bg1"/>
                </a:solidFill>
                <a:latin typeface="SassoonPrimaryInfant" pitchFamily="2" charset="0"/>
              </a:rPr>
              <a:t>Subitising</a:t>
            </a:r>
            <a:r>
              <a:rPr lang="en-GB" sz="2400" dirty="0" smtClean="0">
                <a:solidFill>
                  <a:schemeClr val="bg1"/>
                </a:solidFill>
                <a:latin typeface="SassoonPrimaryInfant" pitchFamily="2" charset="0"/>
              </a:rPr>
              <a:t> </a:t>
            </a:r>
            <a:r>
              <a:rPr lang="en-GB" sz="2400" dirty="0">
                <a:solidFill>
                  <a:schemeClr val="bg1"/>
                </a:solidFill>
                <a:latin typeface="SassoonPrimaryInfant" pitchFamily="2" charset="0"/>
              </a:rPr>
              <a:t>with everyday objects is more challenging than with simpler shapes, like dots. However, it can be more engaging for children to discuss images which are of particular interest and relevance to them, or even to create their own images for number talks.</a:t>
            </a: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800" dirty="0">
                <a:solidFill>
                  <a:schemeClr val="bg1"/>
                </a:solidFill>
                <a:latin typeface="SassoonPrimaryInfant" pitchFamily="2" charset="0"/>
              </a:rPr>
              <a:t/>
            </a:r>
            <a:br>
              <a:rPr lang="en-GB" sz="2800" dirty="0">
                <a:solidFill>
                  <a:schemeClr val="bg1"/>
                </a:solidFill>
                <a:latin typeface="SassoonPrimaryInfant" pitchFamily="2" charset="0"/>
              </a:rPr>
            </a:br>
            <a:r>
              <a:rPr lang="en-GB" sz="2400" dirty="0"/>
              <a:t/>
            </a:r>
            <a:br>
              <a:rPr lang="en-GB" sz="2400" dirty="0"/>
            </a:br>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endParaRPr lang="en-GB" sz="2800" dirty="0">
              <a:solidFill>
                <a:schemeClr val="bg1"/>
              </a:solidFill>
              <a:latin typeface="SassoonPrimaryInfant" pitchFamily="2" charset="0"/>
            </a:endParaRPr>
          </a:p>
          <a:p>
            <a:endParaRPr lang="en-GB" sz="2800" dirty="0" smtClean="0">
              <a:solidFill>
                <a:schemeClr val="bg1"/>
              </a:solidFill>
              <a:latin typeface="SassoonPrimaryInfant" pitchFamily="2" charset="0"/>
            </a:endParaRPr>
          </a:p>
          <a:p>
            <a:r>
              <a:rPr lang="en-GB" sz="2800" dirty="0"/>
              <a:t/>
            </a:r>
            <a:br>
              <a:rPr lang="en-GB" sz="2800" dirty="0"/>
            </a:br>
            <a:r>
              <a:rPr lang="en-GB" sz="2800" dirty="0"/>
              <a:t/>
            </a:r>
            <a:br>
              <a:rPr lang="en-GB" sz="2800" dirty="0"/>
            </a:br>
            <a:endParaRPr lang="en-GB" sz="2800" b="0" i="0" dirty="0">
              <a:solidFill>
                <a:schemeClr val="bg1"/>
              </a:solidFill>
              <a:effectLst/>
              <a:latin typeface="SassoonPrimaryInfant" pitchFamily="2" charset="0"/>
            </a:endParaRPr>
          </a:p>
        </p:txBody>
      </p:sp>
      <p:pic>
        <p:nvPicPr>
          <p:cNvPr id="3" name="Picture 2"/>
          <p:cNvPicPr>
            <a:picLocks noChangeAspect="1"/>
          </p:cNvPicPr>
          <p:nvPr/>
        </p:nvPicPr>
        <p:blipFill>
          <a:blip r:embed="rId5"/>
          <a:stretch>
            <a:fillRect/>
          </a:stretch>
        </p:blipFill>
        <p:spPr>
          <a:xfrm>
            <a:off x="2418538" y="2934652"/>
            <a:ext cx="6281325" cy="1857219"/>
          </a:xfrm>
          <a:prstGeom prst="rect">
            <a:avLst/>
          </a:prstGeom>
        </p:spPr>
      </p:pic>
    </p:spTree>
    <p:extLst>
      <p:ext uri="{BB962C8B-B14F-4D97-AF65-F5344CB8AC3E}">
        <p14:creationId xmlns:p14="http://schemas.microsoft.com/office/powerpoint/2010/main" val="1500287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11051177" y="114164"/>
            <a:ext cx="1007836" cy="1100682"/>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2245" b="99592" l="9796" r="96735">
                        <a14:foregroundMark x1="70204" y1="6531" x2="69796" y2="20816"/>
                        <a14:foregroundMark x1="64898" y1="4694" x2="68980" y2="5102"/>
                      </a14:backgroundRemoval>
                    </a14:imgEffect>
                  </a14:imgLayer>
                </a14:imgProps>
              </a:ext>
            </a:extLst>
          </a:blip>
          <a:stretch>
            <a:fillRect/>
          </a:stretch>
        </p:blipFill>
        <p:spPr>
          <a:xfrm rot="188455" flipH="1">
            <a:off x="10192212" y="3241705"/>
            <a:ext cx="1903500" cy="3566826"/>
          </a:xfrm>
          <a:prstGeom prst="rect">
            <a:avLst/>
          </a:prstGeom>
        </p:spPr>
      </p:pic>
      <p:sp>
        <p:nvSpPr>
          <p:cNvPr id="6" name="Rectangle 5"/>
          <p:cNvSpPr/>
          <p:nvPr/>
        </p:nvSpPr>
        <p:spPr>
          <a:xfrm>
            <a:off x="1214846" y="558301"/>
            <a:ext cx="9614263" cy="3354765"/>
          </a:xfrm>
          <a:prstGeom prst="rect">
            <a:avLst/>
          </a:prstGeom>
        </p:spPr>
        <p:txBody>
          <a:bodyPr wrap="square">
            <a:spAutoFit/>
          </a:bodyPr>
          <a:lstStyle/>
          <a:p>
            <a:r>
              <a:rPr lang="en-GB" sz="2800" dirty="0" smtClean="0">
                <a:solidFill>
                  <a:schemeClr val="bg1"/>
                </a:solidFill>
                <a:latin typeface="SassoonPrimaryInfant" pitchFamily="2" charset="0"/>
              </a:rPr>
              <a:t>Kind acknowledgment to the NRICH team and their website for this research.</a:t>
            </a:r>
          </a:p>
          <a:p>
            <a:endParaRPr lang="en-GB" sz="2800" dirty="0">
              <a:solidFill>
                <a:schemeClr val="bg1"/>
              </a:solidFill>
              <a:latin typeface="SassoonPrimaryInfant" pitchFamily="2" charset="0"/>
            </a:endParaRPr>
          </a:p>
          <a:p>
            <a:r>
              <a:rPr lang="en-GB" sz="2800" dirty="0" smtClean="0">
                <a:solidFill>
                  <a:schemeClr val="bg1"/>
                </a:solidFill>
                <a:latin typeface="SassoonPrimaryInfant" pitchFamily="2" charset="0"/>
              </a:rPr>
              <a:t>Check it out and all video links will work.</a:t>
            </a:r>
          </a:p>
          <a:p>
            <a:endParaRPr lang="en-GB" sz="2800" dirty="0">
              <a:solidFill>
                <a:schemeClr val="bg1"/>
              </a:solidFill>
              <a:latin typeface="SassoonPrimaryInfant" pitchFamily="2" charset="0"/>
            </a:endParaRPr>
          </a:p>
          <a:p>
            <a:r>
              <a:rPr lang="en-GB" sz="4400" dirty="0">
                <a:hlinkClick r:id="rId5"/>
              </a:rPr>
              <a:t>https://nrich.maths.org/14004</a:t>
            </a:r>
            <a:r>
              <a:rPr lang="en-GB" sz="2800" dirty="0"/>
              <a:t/>
            </a:r>
            <a:br>
              <a:rPr lang="en-GB" sz="2800" dirty="0"/>
            </a:br>
            <a:endParaRPr lang="en-GB" sz="2800" dirty="0">
              <a:solidFill>
                <a:schemeClr val="bg1"/>
              </a:solidFill>
              <a:latin typeface="SassoonPrimaryInfant" pitchFamily="2" charset="0"/>
            </a:endParaRPr>
          </a:p>
        </p:txBody>
      </p:sp>
    </p:spTree>
    <p:extLst>
      <p:ext uri="{BB962C8B-B14F-4D97-AF65-F5344CB8AC3E}">
        <p14:creationId xmlns:p14="http://schemas.microsoft.com/office/powerpoint/2010/main" val="27794785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docProps/app.xml><?xml version="1.0" encoding="utf-8"?>
<Properties xmlns="http://schemas.openxmlformats.org/officeDocument/2006/extended-properties" xmlns:vt="http://schemas.openxmlformats.org/officeDocument/2006/docPropsVTypes">
  <Template>Circuit</Template>
  <TotalTime>43</TotalTime>
  <Words>1575</Words>
  <Application>Microsoft Office PowerPoint</Application>
  <PresentationFormat>Widescreen</PresentationFormat>
  <Paragraphs>64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SassoonPrimaryInfant</vt:lpstr>
      <vt:lpstr>Trebuchet MS</vt:lpstr>
      <vt:lpstr>Tw Cen MT</vt:lpstr>
      <vt:lpstr>Circuit</vt:lpstr>
      <vt:lpstr>Mathematics: Subitising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Mathematics: Subitising</dc:title>
  <dc:creator>Nik Hedges</dc:creator>
  <cp:lastModifiedBy>Nik Hedges</cp:lastModifiedBy>
  <cp:revision>6</cp:revision>
  <dcterms:created xsi:type="dcterms:W3CDTF">2020-04-27T13:32:19Z</dcterms:created>
  <dcterms:modified xsi:type="dcterms:W3CDTF">2020-04-27T14:15:57Z</dcterms:modified>
</cp:coreProperties>
</file>