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sldIdLst>
    <p:sldId id="256" r:id="rId5"/>
    <p:sldId id="259" r:id="rId6"/>
    <p:sldId id="261" r:id="rId7"/>
    <p:sldId id="262" r:id="rId8"/>
    <p:sldId id="263" r:id="rId9"/>
    <p:sldId id="257" r:id="rId10"/>
    <p:sldId id="264" r:id="rId11"/>
    <p:sldId id="26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E614292-8150-4F6C-9AA4-7863E2C18D4E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7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2B7CE55-E36B-4845-8416-87EED0919B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5B013-2E9D-4F02-946C-B77A6BD0DD10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ABA7A-EA79-437B-80C8-07B424F1CC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C26716FD-273D-455A-A43C-72DBE02BB4A2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56A6F8-7C7C-4803-8767-155071C8C3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BCF19-EACF-4649-B096-FF629B658678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6B439-63DA-428E-A616-2D4F7D65E0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F06A6-58FB-4BE7-951B-B33AA5718F20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66EB9-A7B8-4415-987C-9266D52B45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D10FB-07BE-4786-A3A5-19B1586144F7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AD17B-BC25-46FC-A044-6F2D188A8B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AC898-CAD9-4B85-BFC6-4A12BD34C8B6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87381-0312-4AB4-BE16-7D5F44D4E6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A6BB9-97BE-4CB0-AD8C-4FA1DFC3B8A3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37EE9-7666-4827-ABBF-9E52B1DBA4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018CAA-7A0C-4F99-853B-99C45A5E1BA6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D6F80E-9E04-4753-B8E6-7492CB02271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54634-68D9-4238-ACDC-0D268C538159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163E3-7183-4B48-B5D2-5F6CDE01B7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191FCD-B757-49F2-9BE3-B480D8DB9D39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24AD83B-3315-4F17-9271-7A5F99953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63B3DC6-46BF-4181-9AF0-E63ADA2EA878}" type="datetimeFigureOut">
              <a:rPr lang="en-GB"/>
              <a:pPr>
                <a:defRPr/>
              </a:pPr>
              <a:t>04/02/2020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C2506220-ACF2-47C9-A8DA-82F96768F7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37" r:id="rId2"/>
    <p:sldLayoutId id="2147483745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6" r:id="rId9"/>
    <p:sldLayoutId id="2147483743" r:id="rId10"/>
    <p:sldLayoutId id="21474837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10CF9B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10CF9B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10CF9B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How to teach reading</a:t>
            </a: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234" y="381000"/>
            <a:ext cx="8229600" cy="5208239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Decrease the occurrence of the unwanted behaviour</a:t>
            </a:r>
            <a:b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Increase the occurrence of the wanted behaviour</a:t>
            </a: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Meaning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sz="3300" smtClean="0"/>
              <a:t>  How stories work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Repetition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Story language (Suddenly, too)</a:t>
            </a:r>
          </a:p>
          <a:p>
            <a:pPr eaLnBrk="1" hangingPunct="1">
              <a:lnSpc>
                <a:spcPct val="80000"/>
              </a:lnSpc>
            </a:pPr>
            <a:r>
              <a:rPr lang="en-GB" sz="3300" smtClean="0"/>
              <a:t>  Context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Life experiences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Role play</a:t>
            </a:r>
          </a:p>
          <a:p>
            <a:pPr eaLnBrk="1" hangingPunct="1">
              <a:lnSpc>
                <a:spcPct val="80000"/>
              </a:lnSpc>
            </a:pPr>
            <a:r>
              <a:rPr lang="en-GB" sz="3300" smtClean="0"/>
              <a:t>  Characters, setting and plot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Getting familiar with characters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Alternative settings/point of view</a:t>
            </a:r>
          </a:p>
          <a:p>
            <a:pPr eaLnBrk="1" hangingPunct="1">
              <a:lnSpc>
                <a:spcPct val="80000"/>
              </a:lnSpc>
            </a:pPr>
            <a:r>
              <a:rPr lang="en-GB" sz="3300" smtClean="0"/>
              <a:t>  Using pictures</a:t>
            </a:r>
          </a:p>
          <a:p>
            <a:pPr marL="760413" lvl="1" indent="-514350" eaLnBrk="1" hangingPunct="1">
              <a:lnSpc>
                <a:spcPct val="80000"/>
              </a:lnSpc>
            </a:pPr>
            <a:r>
              <a:rPr lang="en-GB" sz="2600" smtClean="0"/>
              <a:t>Big books</a:t>
            </a:r>
          </a:p>
          <a:p>
            <a:pPr marL="760413" lvl="1" indent="-514350" eaLnBrk="1" hangingPunct="1">
              <a:lnSpc>
                <a:spcPct val="80000"/>
              </a:lnSpc>
            </a:pPr>
            <a:endParaRPr lang="en-GB" sz="26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GB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sz="3600" dirty="0" smtClean="0"/>
              <a:t>Can we say it like that in English?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600" dirty="0" smtClean="0">
                <a:solidFill>
                  <a:schemeClr val="tx1">
                    <a:tint val="85000"/>
                  </a:schemeClr>
                </a:solidFill>
              </a:rPr>
              <a:t>Hearing stories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600" dirty="0" smtClean="0">
                <a:solidFill>
                  <a:schemeClr val="tx1">
                    <a:tint val="85000"/>
                  </a:schemeClr>
                </a:solidFill>
              </a:rPr>
              <a:t>Independent/shared/guided reading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600" dirty="0" smtClean="0">
                <a:solidFill>
                  <a:schemeClr val="tx1">
                    <a:tint val="85000"/>
                  </a:schemeClr>
                </a:solidFill>
              </a:rPr>
              <a:t>Good quality modelling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600" dirty="0" smtClean="0">
                <a:solidFill>
                  <a:schemeClr val="tx1">
                    <a:tint val="85000"/>
                  </a:schemeClr>
                </a:solidFill>
              </a:rPr>
              <a:t>Speaking and listening opportunities</a:t>
            </a:r>
          </a:p>
          <a:p>
            <a:pPr marL="514350" indent="-51435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sz="3600" dirty="0" smtClean="0"/>
              <a:t>Which word would make sense</a:t>
            </a:r>
          </a:p>
          <a:p>
            <a:pPr marL="761238" lvl="1" indent="-514350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600" dirty="0" smtClean="0">
                <a:solidFill>
                  <a:schemeClr val="tx1">
                    <a:tint val="85000"/>
                  </a:schemeClr>
                </a:solidFill>
              </a:rPr>
              <a:t>All above</a:t>
            </a:r>
          </a:p>
          <a:p>
            <a:pPr marL="514350" indent="-51435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sz="3600" dirty="0" smtClean="0"/>
              <a:t>Grammar, syntax, composition</a:t>
            </a:r>
          </a:p>
          <a:p>
            <a:pPr marL="761238" lvl="1" indent="-514350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Discreet grammar teaching</a:t>
            </a:r>
          </a:p>
          <a:p>
            <a:pPr marL="761238" lvl="1" indent="-514350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endParaRPr lang="en-GB" sz="3300" dirty="0" smtClean="0">
              <a:solidFill>
                <a:schemeClr val="tx1">
                  <a:tint val="8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sz="3600" dirty="0" smtClean="0"/>
          </a:p>
          <a:p>
            <a:pPr marL="514350" indent="-51435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Visual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sz="3600" dirty="0" smtClean="0"/>
              <a:t>How the words look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Key word sight vocabulary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Shape of word (walked, went)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First letter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Known clusters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None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 (</a:t>
            </a:r>
            <a:r>
              <a:rPr lang="en-GB" sz="2800" dirty="0" err="1" smtClean="0">
                <a:solidFill>
                  <a:schemeClr val="tx1">
                    <a:tint val="85000"/>
                  </a:schemeClr>
                </a:solidFill>
              </a:rPr>
              <a:t>sh</a:t>
            </a: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, </a:t>
            </a:r>
            <a:r>
              <a:rPr lang="en-GB" sz="2800" dirty="0" err="1" smtClean="0">
                <a:solidFill>
                  <a:schemeClr val="tx1">
                    <a:tint val="85000"/>
                  </a:schemeClr>
                </a:solidFill>
              </a:rPr>
              <a:t>ch</a:t>
            </a: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 etc.)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Looking across the word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None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 (</a:t>
            </a:r>
            <a:r>
              <a:rPr lang="en-GB" sz="2800" dirty="0" err="1" smtClean="0">
                <a:solidFill>
                  <a:schemeClr val="tx1">
                    <a:tint val="85000"/>
                  </a:schemeClr>
                </a:solidFill>
              </a:rPr>
              <a:t>ing</a:t>
            </a: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, s, </a:t>
            </a:r>
            <a:r>
              <a:rPr lang="en-GB" sz="2800" dirty="0" err="1" smtClean="0">
                <a:solidFill>
                  <a:schemeClr val="tx1">
                    <a:tint val="85000"/>
                  </a:schemeClr>
                </a:solidFill>
              </a:rPr>
              <a:t>ed</a:t>
            </a: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)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sz="2800" dirty="0" smtClean="0">
                <a:solidFill>
                  <a:schemeClr val="tx1">
                    <a:tint val="85000"/>
                  </a:schemeClr>
                </a:solidFill>
              </a:rPr>
              <a:t>Knowing where to find that word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None/>
              <a:defRPr/>
            </a:pPr>
            <a:endParaRPr lang="en-GB" sz="2800" dirty="0" smtClean="0">
              <a:solidFill>
                <a:schemeClr val="tx1">
                  <a:tint val="8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sz="3600" dirty="0" smtClean="0"/>
          </a:p>
          <a:p>
            <a:pPr marL="514350" indent="-51435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Praise</a:t>
            </a:r>
            <a:endParaRPr lang="en-GB" dirty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4800" smtClean="0"/>
              <a:t>Specific &amp; Genuine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Directionality</a:t>
            </a:r>
          </a:p>
          <a:p>
            <a:pPr eaLnBrk="1" hangingPunct="1"/>
            <a:r>
              <a:rPr lang="en-GB" smtClean="0"/>
              <a:t>Using phonic information</a:t>
            </a:r>
          </a:p>
          <a:p>
            <a:pPr eaLnBrk="1" hangingPunct="1"/>
            <a:r>
              <a:rPr lang="en-GB" smtClean="0"/>
              <a:t>Using meaning and structure</a:t>
            </a:r>
          </a:p>
          <a:p>
            <a:pPr eaLnBrk="1" hangingPunct="1"/>
            <a:r>
              <a:rPr lang="en-GB" smtClean="0"/>
              <a:t>Using fluency and phrasing</a:t>
            </a:r>
          </a:p>
          <a:p>
            <a:pPr eaLnBrk="1" hangingPunct="1"/>
            <a:r>
              <a:rPr lang="en-GB" smtClean="0"/>
              <a:t>Self-monitoring and self-correcting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Praise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sz="4400" dirty="0" smtClean="0"/>
              <a:t>Specific &amp; Genuine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Directionality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Reading with eyes matching all words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Using phonic information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You sounded that word out and worked it our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Using meaning and structure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Well done for checking the picture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Using fluency and phrasing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That sounded really exciting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Self-monitoring and self-correcting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You went back and fixed it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endParaRPr lang="en-GB" dirty="0" smtClean="0">
              <a:solidFill>
                <a:schemeClr val="tx1">
                  <a:tint val="8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Prompt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sz="4400" dirty="0" smtClean="0"/>
              <a:t>Specific &amp; Genuine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Directionality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Did that match?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Using phonic information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You said...Does that look right?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Using meaning and structure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You said...Is that what happened?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Using fluency and phrasing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Can you make this sound like talking...?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dirty="0" smtClean="0"/>
              <a:t>Self-monitoring and self-correcting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en-GB" dirty="0" smtClean="0">
                <a:solidFill>
                  <a:schemeClr val="tx1">
                    <a:tint val="85000"/>
                  </a:schemeClr>
                </a:solidFill>
              </a:rPr>
              <a:t>Why did you stop? What did you notice?</a:t>
            </a:r>
          </a:p>
          <a:p>
            <a:pPr marL="521208" lvl="1" eaLnBrk="1" fontAlgn="auto" hangingPunct="1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endParaRPr lang="en-GB" dirty="0" smtClean="0">
              <a:solidFill>
                <a:schemeClr val="tx1">
                  <a:tint val="8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56C2767AF2D844C8FEC5C990C0B4310" ma:contentTypeVersion="13" ma:contentTypeDescription="Create a new document." ma:contentTypeScope="" ma:versionID="094d9cd3b92301aa9b78703449a6fd2f">
  <xsd:schema xmlns:xsd="http://www.w3.org/2001/XMLSchema" xmlns:xs="http://www.w3.org/2001/XMLSchema" xmlns:p="http://schemas.microsoft.com/office/2006/metadata/properties" xmlns:ns3="2efabb62-bd01-4106-931b-82681a77d225" xmlns:ns4="ba8800ca-9bc1-4932-a9fd-d950e2c712bc" targetNamespace="http://schemas.microsoft.com/office/2006/metadata/properties" ma:root="true" ma:fieldsID="3d677118b169e32593647f691280bec6" ns3:_="" ns4:_="">
    <xsd:import namespace="2efabb62-bd01-4106-931b-82681a77d225"/>
    <xsd:import namespace="ba8800ca-9bc1-4932-a9fd-d950e2c712b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fabb62-bd01-4106-931b-82681a77d2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8800ca-9bc1-4932-a9fd-d950e2c712b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DDEFE0-8BD2-4311-A82F-7C700EE4A8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fabb62-bd01-4106-931b-82681a77d225"/>
    <ds:schemaRef ds:uri="ba8800ca-9bc1-4932-a9fd-d950e2c712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099CCAC-8F3E-44C1-BB2A-C2608EE0BF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AE7B99-E63F-46CE-9A3E-A1786836D8CC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efabb62-bd01-4106-931b-82681a77d225"/>
    <ds:schemaRef ds:uri="ba8800ca-9bc1-4932-a9fd-d950e2c712bc"/>
    <ds:schemaRef ds:uri="http://schemas.microsoft.com/office/2006/documentManagement/types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210</TotalTime>
  <Words>268</Words>
  <Application>Microsoft Office PowerPoint</Application>
  <PresentationFormat>On-screen Show (4:3)</PresentationFormat>
  <Paragraphs>68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Trebuchet MS</vt:lpstr>
      <vt:lpstr>Wingdings</vt:lpstr>
      <vt:lpstr>Wingdings 2</vt:lpstr>
      <vt:lpstr>Opulent</vt:lpstr>
      <vt:lpstr>How to teach reading</vt:lpstr>
      <vt:lpstr>Decrease the occurrence of the unwanted behaviour    Increase the occurrence of the wanted behaviour</vt:lpstr>
      <vt:lpstr>Meaning</vt:lpstr>
      <vt:lpstr>Structure</vt:lpstr>
      <vt:lpstr>Visual</vt:lpstr>
      <vt:lpstr>Praise</vt:lpstr>
      <vt:lpstr>Praise</vt:lpstr>
      <vt:lpstr>Prompt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HicklingFamily</dc:creator>
  <cp:lastModifiedBy>Narelle NB. Black</cp:lastModifiedBy>
  <cp:revision>21</cp:revision>
  <dcterms:created xsi:type="dcterms:W3CDTF">2012-02-20T21:15:18Z</dcterms:created>
  <dcterms:modified xsi:type="dcterms:W3CDTF">2020-02-04T08:16:55Z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0x010100656C2767AF2D844C8FEC5C990C0B4310</vt:lpwstr>
  </property>
</Properties>
</file>