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FFCCCC"/>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E7C9FCE-BE7D-4199-8030-8AD2325D899B}"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611049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7C9FCE-BE7D-4199-8030-8AD2325D899B}"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2329251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7C9FCE-BE7D-4199-8030-8AD2325D899B}"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3706861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7C9FCE-BE7D-4199-8030-8AD2325D899B}"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2768855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E7C9FCE-BE7D-4199-8030-8AD2325D899B}"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1503068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7C9FCE-BE7D-4199-8030-8AD2325D899B}"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1480620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7C9FCE-BE7D-4199-8030-8AD2325D899B}"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363771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7C9FCE-BE7D-4199-8030-8AD2325D899B}"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3952280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7C9FCE-BE7D-4199-8030-8AD2325D899B}"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105969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7C9FCE-BE7D-4199-8030-8AD2325D899B}"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1160581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7C9FCE-BE7D-4199-8030-8AD2325D899B}"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2F02B9-548B-4A82-809D-855DDF685836}" type="slidenum">
              <a:rPr lang="en-GB" smtClean="0"/>
              <a:t>‹#›</a:t>
            </a:fld>
            <a:endParaRPr lang="en-GB"/>
          </a:p>
        </p:txBody>
      </p:sp>
    </p:spTree>
    <p:extLst>
      <p:ext uri="{BB962C8B-B14F-4D97-AF65-F5344CB8AC3E}">
        <p14:creationId xmlns:p14="http://schemas.microsoft.com/office/powerpoint/2010/main" val="889364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7C9FCE-BE7D-4199-8030-8AD2325D899B}" type="datetimeFigureOut">
              <a:rPr lang="en-GB" smtClean="0"/>
              <a:t>27/04/2020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2F02B9-548B-4A82-809D-855DDF685836}" type="slidenum">
              <a:rPr lang="en-GB" smtClean="0"/>
              <a:t>‹#›</a:t>
            </a:fld>
            <a:endParaRPr lang="en-GB"/>
          </a:p>
        </p:txBody>
      </p:sp>
    </p:spTree>
    <p:extLst>
      <p:ext uri="{BB962C8B-B14F-4D97-AF65-F5344CB8AC3E}">
        <p14:creationId xmlns:p14="http://schemas.microsoft.com/office/powerpoint/2010/main" val="1151348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emf"/><Relationship Id="rId4" Type="http://schemas.openxmlformats.org/officeDocument/2006/relationships/image" Target="../media/image10.png"/><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21.png"/><Relationship Id="rId11" Type="http://schemas.openxmlformats.org/officeDocument/2006/relationships/image" Target="../media/image26.emf"/><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png"/></Relationships>
</file>

<file path=ppt/slides/_rels/slide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 Id="rId9" Type="http://schemas.openxmlformats.org/officeDocument/2006/relationships/image" Target="../media/image58.png"/></Relationships>
</file>

<file path=ppt/slides/_rels/slide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image" Target="../media/image61.png"/><Relationship Id="rId1" Type="http://schemas.openxmlformats.org/officeDocument/2006/relationships/slideLayout" Target="../slideLayouts/slideLayout1.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1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3" Type="http://schemas.openxmlformats.org/officeDocument/2006/relationships/image" Target="../media/image68.png"/><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7.emf"/><Relationship Id="rId1" Type="http://schemas.openxmlformats.org/officeDocument/2006/relationships/slideLayout" Target="../slideLayouts/slideLayout1.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11.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84.png"/><Relationship Id="rId2" Type="http://schemas.openxmlformats.org/officeDocument/2006/relationships/image" Target="../media/image79.png"/><Relationship Id="rId1" Type="http://schemas.openxmlformats.org/officeDocument/2006/relationships/slideLayout" Target="../slideLayouts/slideLayout1.xml"/><Relationship Id="rId6" Type="http://schemas.openxmlformats.org/officeDocument/2006/relationships/image" Target="../media/image83.png"/><Relationship Id="rId5" Type="http://schemas.openxmlformats.org/officeDocument/2006/relationships/image" Target="../media/image82.gif"/><Relationship Id="rId4" Type="http://schemas.openxmlformats.org/officeDocument/2006/relationships/image" Target="../media/image81.png"/></Relationships>
</file>

<file path=ppt/slides/_rels/slide1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1.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13.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90.png"/><Relationship Id="rId1" Type="http://schemas.openxmlformats.org/officeDocument/2006/relationships/slideLayout" Target="../slideLayouts/slideLayout1.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14.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97.png"/><Relationship Id="rId7" Type="http://schemas.openxmlformats.org/officeDocument/2006/relationships/image" Target="../media/image101.png"/><Relationship Id="rId2" Type="http://schemas.openxmlformats.org/officeDocument/2006/relationships/image" Target="../media/image96.png"/><Relationship Id="rId1" Type="http://schemas.openxmlformats.org/officeDocument/2006/relationships/slideLayout" Target="../slideLayouts/slideLayout1.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 Id="rId9" Type="http://schemas.openxmlformats.org/officeDocument/2006/relationships/image" Target="../media/image10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0" name="Picture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5445224"/>
            <a:ext cx="2627313" cy="5667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42193"/>
            <a:ext cx="7772400" cy="794519"/>
          </a:xfrm>
        </p:spPr>
        <p:txBody>
          <a:bodyPr>
            <a:noAutofit/>
          </a:bodyPr>
          <a:lstStyle/>
          <a:p>
            <a:r>
              <a:rPr lang="en-GB" sz="1800" u="sng" dirty="0"/>
              <a:t>Calculations Policy</a:t>
            </a:r>
            <a:r>
              <a:rPr lang="en-GB" sz="1800" dirty="0"/>
              <a:t/>
            </a:r>
            <a:br>
              <a:rPr lang="en-GB" sz="1800" dirty="0"/>
            </a:br>
            <a:r>
              <a:rPr lang="en-GB" sz="1800" u="sng" dirty="0"/>
              <a:t>Addition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4269682493"/>
              </p:ext>
            </p:extLst>
          </p:nvPr>
        </p:nvGraphicFramePr>
        <p:xfrm>
          <a:off x="34783" y="476672"/>
          <a:ext cx="9001712" cy="6423600"/>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3816424">
                <a:tc>
                  <a:txBody>
                    <a:bodyPr/>
                    <a:lstStyle/>
                    <a:p>
                      <a:r>
                        <a:rPr lang="en-GB" sz="1200" kern="1200" dirty="0">
                          <a:solidFill>
                            <a:schemeClr val="tx1"/>
                          </a:solidFill>
                          <a:effectLst/>
                          <a:latin typeface="+mn-lt"/>
                          <a:ea typeface="+mn-ea"/>
                          <a:cs typeface="+mn-cs"/>
                        </a:rPr>
                        <a:t>Combining two parts to make a whole: part- whole model</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cubes </a:t>
                      </a:r>
                      <a:r>
                        <a:rPr lang="en-GB" sz="1200" kern="1200" dirty="0" err="1">
                          <a:solidFill>
                            <a:schemeClr val="tx1"/>
                          </a:solidFill>
                          <a:effectLst/>
                          <a:latin typeface="+mn-lt"/>
                          <a:ea typeface="+mn-ea"/>
                          <a:cs typeface="+mn-cs"/>
                        </a:rPr>
                        <a:t>numicon</a:t>
                      </a:r>
                      <a:r>
                        <a:rPr lang="en-GB" sz="1200" kern="1200" dirty="0">
                          <a:solidFill>
                            <a:schemeClr val="tx1"/>
                          </a:solidFill>
                          <a:effectLst/>
                          <a:latin typeface="+mn-lt"/>
                          <a:ea typeface="+mn-ea"/>
                          <a:cs typeface="+mn-cs"/>
                        </a:rPr>
                        <a:t> to add two numbers together as a group or in a bar.</a:t>
                      </a:r>
                    </a:p>
                    <a:p>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pictures to add two numbers together as a group or in a bar.</a:t>
                      </a:r>
                    </a:p>
                    <a:p>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the part-part whole diagram as shown above to move into the abstract.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5+3=8</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3+5=8</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8= 5+3</a:t>
                      </a: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8= 3+5</a:t>
                      </a:r>
                    </a:p>
                    <a:p>
                      <a:endParaRPr lang="en-GB" sz="1200" dirty="0"/>
                    </a:p>
                  </a:txBody>
                  <a:tcPr/>
                </a:tc>
                <a:extLst>
                  <a:ext uri="{0D108BD9-81ED-4DB2-BD59-A6C34878D82A}">
                    <a16:rowId xmlns:a16="http://schemas.microsoft.com/office/drawing/2014/main" val="10001"/>
                  </a:ext>
                </a:extLst>
              </a:tr>
              <a:tr h="2016224">
                <a:tc>
                  <a:txBody>
                    <a:bodyPr/>
                    <a:lstStyle/>
                    <a:p>
                      <a:r>
                        <a:rPr lang="en-GB" sz="1200" dirty="0"/>
                        <a:t>Starting at the bigger number and counting on</a:t>
                      </a:r>
                    </a:p>
                  </a:txBody>
                  <a:tcPr/>
                </a:tc>
                <a:tc>
                  <a:txBody>
                    <a:bodyPr/>
                    <a:lstStyle/>
                    <a:p>
                      <a:r>
                        <a:rPr lang="en-GB" sz="1200" dirty="0"/>
                        <a:t>Start with the larger number on the bead string/ </a:t>
                      </a:r>
                      <a:r>
                        <a:rPr lang="en-GB" sz="1200" dirty="0" err="1"/>
                        <a:t>numicon</a:t>
                      </a:r>
                      <a:r>
                        <a:rPr lang="en-GB" sz="1200" baseline="0" dirty="0"/>
                        <a:t> </a:t>
                      </a:r>
                      <a:r>
                        <a:rPr lang="en-GB" sz="1200" dirty="0"/>
                        <a:t>and then count on to the smaller number 1 by 1 to find the answer.</a:t>
                      </a:r>
                    </a:p>
                  </a:txBody>
                  <a:tcPr/>
                </a:tc>
                <a:tc>
                  <a:txBody>
                    <a:bodyPr/>
                    <a:lstStyle/>
                    <a:p>
                      <a:r>
                        <a:rPr lang="en-GB" sz="1200" dirty="0"/>
                        <a:t>Start at the larger number on the number line and count on in ones or in one jump to find the answer.</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12 + 5 = 17</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tx1"/>
                          </a:solidFill>
                          <a:effectLst/>
                          <a:latin typeface="+mn-lt"/>
                          <a:ea typeface="+mn-ea"/>
                          <a:cs typeface="+mn-cs"/>
                        </a:rPr>
                        <a:t>23+9=</a:t>
                      </a:r>
                    </a:p>
                    <a:p>
                      <a:endParaRPr lang="en-GB" sz="1200" dirty="0"/>
                    </a:p>
                  </a:txBody>
                  <a:tcPr/>
                </a:tc>
                <a:tc>
                  <a:txBody>
                    <a:bodyPr/>
                    <a:lstStyle/>
                    <a:p>
                      <a:r>
                        <a:rPr lang="en-GB" sz="1200" dirty="0"/>
                        <a:t>Place the larger number in your head and counting on a group  or in ones until number facts are secure to find your answer.</a:t>
                      </a:r>
                    </a:p>
                    <a:p>
                      <a:r>
                        <a:rPr lang="en-GB" sz="1200" b="1" dirty="0"/>
                        <a:t>5+18=23</a:t>
                      </a:r>
                    </a:p>
                    <a:p>
                      <a:r>
                        <a:rPr lang="en-GB" sz="1200" dirty="0"/>
                        <a:t>Re arrange</a:t>
                      </a:r>
                    </a:p>
                    <a:p>
                      <a:r>
                        <a:rPr lang="en-GB" sz="1200" b="1" dirty="0"/>
                        <a:t>18+5=23</a:t>
                      </a:r>
                    </a:p>
                    <a:p>
                      <a:endParaRPr lang="en-GB" sz="1200" b="1" dirty="0"/>
                    </a:p>
                    <a:p>
                      <a:r>
                        <a:rPr lang="en-GB" sz="1200" b="1" dirty="0"/>
                        <a:t>18 +2+2+1 or 18+2+3</a:t>
                      </a:r>
                    </a:p>
                  </a:txBody>
                  <a:tcPr/>
                </a:tc>
                <a:extLst>
                  <a:ext uri="{0D108BD9-81ED-4DB2-BD59-A6C34878D82A}">
                    <a16:rowId xmlns:a16="http://schemas.microsoft.com/office/drawing/2014/main" val="10002"/>
                  </a:ext>
                </a:extLst>
              </a:tr>
            </a:tbl>
          </a:graphicData>
        </a:graphic>
      </p:graphicFrame>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1728608"/>
            <a:ext cx="1076325" cy="675005"/>
          </a:xfrm>
          <a:prstGeom prst="rect">
            <a:avLst/>
          </a:prstGeom>
          <a:noFill/>
          <a:ln>
            <a:noFill/>
          </a:ln>
        </p:spPr>
      </p:pic>
      <p:pic>
        <p:nvPicPr>
          <p:cNvPr id="6" name="Picture 5"/>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59779" y="1780995"/>
            <a:ext cx="1381125" cy="570230"/>
          </a:xfrm>
          <a:prstGeom prst="rect">
            <a:avLst/>
          </a:prstGeom>
          <a:noFill/>
          <a:ln>
            <a:noFill/>
          </a:ln>
        </p:spPr>
      </p:pic>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3510781"/>
            <a:ext cx="1809750" cy="422275"/>
          </a:xfrm>
          <a:prstGeom prst="rect">
            <a:avLst/>
          </a:prstGeom>
          <a:noFill/>
          <a:ln>
            <a:noFill/>
          </a:ln>
        </p:spPr>
      </p:pic>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47664" y="2463451"/>
            <a:ext cx="971550" cy="947420"/>
          </a:xfrm>
          <a:prstGeom prst="rect">
            <a:avLst/>
          </a:prstGeom>
          <a:noFill/>
          <a:ln>
            <a:noFill/>
          </a:ln>
        </p:spPr>
      </p:pic>
      <p:grpSp>
        <p:nvGrpSpPr>
          <p:cNvPr id="24" name="Group 23"/>
          <p:cNvGrpSpPr/>
          <p:nvPr/>
        </p:nvGrpSpPr>
        <p:grpSpPr>
          <a:xfrm rot="16200000">
            <a:off x="1943708" y="3711296"/>
            <a:ext cx="648072" cy="1296144"/>
            <a:chOff x="-2988840" y="476672"/>
            <a:chExt cx="864096" cy="1656184"/>
          </a:xfrm>
        </p:grpSpPr>
        <p:sp>
          <p:nvSpPr>
            <p:cNvPr id="10" name="Rectangle 9"/>
            <p:cNvSpPr/>
            <p:nvPr/>
          </p:nvSpPr>
          <p:spPr>
            <a:xfrm>
              <a:off x="-2988840" y="890718"/>
              <a:ext cx="432048" cy="43204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916832" y="962726"/>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556792" y="890718"/>
              <a:ext cx="432048" cy="43204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2484784" y="962726"/>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2988840" y="1268760"/>
              <a:ext cx="432048" cy="43204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916832" y="1340768"/>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556792" y="1268760"/>
              <a:ext cx="432048" cy="43204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484784" y="1340768"/>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88840" y="1700808"/>
              <a:ext cx="432048" cy="43204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2916832" y="1772816"/>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988840" y="476672"/>
              <a:ext cx="432048" cy="43204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916832" y="548680"/>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556792" y="476672"/>
              <a:ext cx="432048" cy="432048"/>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2484784" y="548680"/>
              <a:ext cx="288032" cy="28803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39952" y="1412776"/>
            <a:ext cx="2228850" cy="3143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33" name="Group 32"/>
          <p:cNvGrpSpPr/>
          <p:nvPr/>
        </p:nvGrpSpPr>
        <p:grpSpPr>
          <a:xfrm>
            <a:off x="4283968" y="3410871"/>
            <a:ext cx="504056" cy="504056"/>
            <a:chOff x="-2844824" y="1772816"/>
            <a:chExt cx="504056" cy="504056"/>
          </a:xfrm>
        </p:grpSpPr>
        <p:sp>
          <p:nvSpPr>
            <p:cNvPr id="26" name="Oval 25"/>
            <p:cNvSpPr/>
            <p:nvPr/>
          </p:nvSpPr>
          <p:spPr>
            <a:xfrm>
              <a:off x="-2844824" y="1772816"/>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2844824" y="2060848"/>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2556792" y="1772816"/>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2556792" y="2060848"/>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TextBox 28"/>
          <p:cNvSpPr txBox="1"/>
          <p:nvPr/>
        </p:nvSpPr>
        <p:spPr>
          <a:xfrm>
            <a:off x="4860032" y="3339734"/>
            <a:ext cx="530915" cy="646331"/>
          </a:xfrm>
          <a:prstGeom prst="rect">
            <a:avLst/>
          </a:prstGeom>
          <a:noFill/>
        </p:spPr>
        <p:txBody>
          <a:bodyPr wrap="none" rtlCol="0">
            <a:spAutoFit/>
          </a:bodyPr>
          <a:lstStyle/>
          <a:p>
            <a:r>
              <a:rPr lang="en-GB" dirty="0"/>
              <a:t>X  </a:t>
            </a:r>
            <a:r>
              <a:rPr lang="en-GB" dirty="0" err="1"/>
              <a:t>X</a:t>
            </a:r>
            <a:endParaRPr lang="en-GB" dirty="0"/>
          </a:p>
          <a:p>
            <a:r>
              <a:rPr lang="en-GB" dirty="0"/>
              <a:t>X</a:t>
            </a:r>
          </a:p>
        </p:txBody>
      </p:sp>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grpSp>
        <p:nvGrpSpPr>
          <p:cNvPr id="37" name="Group 36"/>
          <p:cNvGrpSpPr/>
          <p:nvPr/>
        </p:nvGrpSpPr>
        <p:grpSpPr>
          <a:xfrm>
            <a:off x="7531696" y="1124744"/>
            <a:ext cx="962025" cy="838200"/>
            <a:chOff x="0" y="0"/>
            <a:chExt cx="1619250" cy="1343025"/>
          </a:xfrm>
        </p:grpSpPr>
        <p:sp>
          <p:nvSpPr>
            <p:cNvPr id="38" name="Rounded Rectangle 37"/>
            <p:cNvSpPr/>
            <p:nvPr/>
          </p:nvSpPr>
          <p:spPr>
            <a:xfrm>
              <a:off x="0" y="447675"/>
              <a:ext cx="647700" cy="657225"/>
            </a:xfrm>
            <a:prstGeom prst="roundRect">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2000">
                  <a:effectLst/>
                  <a:latin typeface="Arial"/>
                  <a:ea typeface="Calibri"/>
                  <a:cs typeface="Times New Roman"/>
                </a:rPr>
                <a:t> </a:t>
              </a:r>
              <a:endParaRPr lang="en-GB" sz="1100">
                <a:effectLst/>
                <a:latin typeface="Arial"/>
                <a:ea typeface="Calibri"/>
                <a:cs typeface="Times New Roman"/>
              </a:endParaRPr>
            </a:p>
          </p:txBody>
        </p:sp>
        <p:sp>
          <p:nvSpPr>
            <p:cNvPr id="39" name="Rounded Rectangle 38"/>
            <p:cNvSpPr/>
            <p:nvPr/>
          </p:nvSpPr>
          <p:spPr>
            <a:xfrm>
              <a:off x="1076325" y="0"/>
              <a:ext cx="542925" cy="504825"/>
            </a:xfrm>
            <a:prstGeom prst="roundRect">
              <a:avLst/>
            </a:prstGeom>
            <a:solidFill>
              <a:srgbClr val="FFC000"/>
            </a:solidFill>
            <a:ln w="12700" cap="flat" cmpd="sng" algn="ctr">
              <a:solidFill>
                <a:srgbClr val="FFC000">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a:effectLst/>
                  <a:latin typeface="Arial"/>
                  <a:ea typeface="Calibri"/>
                  <a:cs typeface="Times New Roman"/>
                </a:rPr>
                <a:t>5</a:t>
              </a:r>
              <a:endParaRPr lang="en-GB" sz="1100">
                <a:effectLst/>
                <a:latin typeface="Arial"/>
                <a:ea typeface="Calibri"/>
                <a:cs typeface="Times New Roman"/>
              </a:endParaRPr>
            </a:p>
          </p:txBody>
        </p:sp>
        <p:sp>
          <p:nvSpPr>
            <p:cNvPr id="40" name="Rounded Rectangle 39"/>
            <p:cNvSpPr/>
            <p:nvPr/>
          </p:nvSpPr>
          <p:spPr>
            <a:xfrm>
              <a:off x="1076325" y="838200"/>
              <a:ext cx="542925" cy="504825"/>
            </a:xfrm>
            <a:prstGeom prst="roundRect">
              <a:avLst/>
            </a:prstGeom>
            <a:solidFill>
              <a:srgbClr val="ED7D31"/>
            </a:solidFill>
            <a:ln w="12700" cap="flat" cmpd="sng" algn="ctr">
              <a:solidFill>
                <a:srgbClr val="ED7D31">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a:effectLst/>
                  <a:latin typeface="Arial"/>
                  <a:ea typeface="Calibri"/>
                  <a:cs typeface="Times New Roman"/>
                </a:rPr>
                <a:t>3</a:t>
              </a:r>
              <a:endParaRPr lang="en-GB" sz="1100">
                <a:effectLst/>
                <a:latin typeface="Arial"/>
                <a:ea typeface="Calibri"/>
                <a:cs typeface="Times New Roman"/>
              </a:endParaRPr>
            </a:p>
          </p:txBody>
        </p:sp>
        <p:cxnSp>
          <p:nvCxnSpPr>
            <p:cNvPr id="41" name="Straight Connector 40"/>
            <p:cNvCxnSpPr/>
            <p:nvPr/>
          </p:nvCxnSpPr>
          <p:spPr>
            <a:xfrm flipV="1">
              <a:off x="647700" y="333375"/>
              <a:ext cx="428625" cy="171450"/>
            </a:xfrm>
            <a:prstGeom prst="line">
              <a:avLst/>
            </a:prstGeom>
            <a:noFill/>
            <a:ln w="6350" cap="flat" cmpd="sng" algn="ctr">
              <a:solidFill>
                <a:srgbClr val="5B9BD5"/>
              </a:solidFill>
              <a:prstDash val="solid"/>
              <a:miter lim="800000"/>
            </a:ln>
            <a:effectLst/>
          </p:spPr>
        </p:cxnSp>
        <p:cxnSp>
          <p:nvCxnSpPr>
            <p:cNvPr id="42" name="Straight Connector 41"/>
            <p:cNvCxnSpPr/>
            <p:nvPr/>
          </p:nvCxnSpPr>
          <p:spPr>
            <a:xfrm>
              <a:off x="647700" y="1038225"/>
              <a:ext cx="428625" cy="66675"/>
            </a:xfrm>
            <a:prstGeom prst="line">
              <a:avLst/>
            </a:prstGeom>
            <a:noFill/>
            <a:ln w="6350" cap="flat" cmpd="sng" algn="ctr">
              <a:solidFill>
                <a:srgbClr val="5B9BD5"/>
              </a:solidFill>
              <a:prstDash val="solid"/>
              <a:miter lim="800000"/>
            </a:ln>
            <a:effectLst/>
          </p:spPr>
        </p:cxnSp>
      </p:grpSp>
      <p:pic>
        <p:nvPicPr>
          <p:cNvPr id="1039" name="Picture 1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47664" y="5664994"/>
            <a:ext cx="1376171" cy="35629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36" name="Group 35"/>
          <p:cNvGrpSpPr/>
          <p:nvPr/>
        </p:nvGrpSpPr>
        <p:grpSpPr>
          <a:xfrm>
            <a:off x="1547664" y="6049657"/>
            <a:ext cx="1634270" cy="650907"/>
            <a:chOff x="-1836713" y="3861049"/>
            <a:chExt cx="1634270" cy="650907"/>
          </a:xfrm>
        </p:grpSpPr>
        <p:sp>
          <p:nvSpPr>
            <p:cNvPr id="46" name="Rectangle 45"/>
            <p:cNvSpPr/>
            <p:nvPr/>
          </p:nvSpPr>
          <p:spPr>
            <a:xfrm rot="16200000">
              <a:off x="-1505632" y="4180875"/>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rot="16200000">
              <a:off x="-1451626" y="4237229"/>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rot="16200000">
              <a:off x="-1505632" y="3856839"/>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rot="16200000">
              <a:off x="-1451626" y="3913193"/>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rot="16200000">
              <a:off x="-1209773" y="4180875"/>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rot="16200000">
              <a:off x="-1155767" y="4237229"/>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rot="16200000">
              <a:off x="-1209773" y="3856839"/>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rot="16200000">
              <a:off x="-1155767" y="3913193"/>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rot="16200000">
              <a:off x="-871648" y="4180875"/>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rot="16200000">
              <a:off x="-817642" y="4237229"/>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16200000">
              <a:off x="-1829668" y="4180875"/>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rot="16200000">
              <a:off x="-1775662" y="4237229"/>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rot="16200000">
              <a:off x="-1829668" y="3856839"/>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rot="16200000">
              <a:off x="-1775662" y="3913193"/>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rot="16200000">
              <a:off x="-871649" y="3854004"/>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rot="16200000">
              <a:off x="-817643" y="391035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rot="16200000">
              <a:off x="-533523" y="4178039"/>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16200000">
              <a:off x="-479517" y="4234393"/>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rot="16200000">
              <a:off x="-533523" y="3854004"/>
              <a:ext cx="324036" cy="338125"/>
            </a:xfrm>
            <a:prstGeom prst="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rot="16200000">
              <a:off x="-479517" y="391035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3" name="Group 42"/>
          <p:cNvGrpSpPr/>
          <p:nvPr/>
        </p:nvGrpSpPr>
        <p:grpSpPr>
          <a:xfrm>
            <a:off x="3342671" y="6049655"/>
            <a:ext cx="662161" cy="648072"/>
            <a:chOff x="-1853377" y="5016923"/>
            <a:chExt cx="662161" cy="648072"/>
          </a:xfrm>
        </p:grpSpPr>
        <p:sp>
          <p:nvSpPr>
            <p:cNvPr id="76" name="Rectangle 75"/>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9" name="Straight Connector 8"/>
          <p:cNvCxnSpPr/>
          <p:nvPr/>
        </p:nvCxnSpPr>
        <p:spPr>
          <a:xfrm>
            <a:off x="4391980" y="6453336"/>
            <a:ext cx="2519301" cy="2838"/>
          </a:xfrm>
          <a:prstGeom prst="line">
            <a:avLst/>
          </a:prstGeom>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4572000" y="6464369"/>
            <a:ext cx="341760" cy="276999"/>
          </a:xfrm>
          <a:prstGeom prst="rect">
            <a:avLst/>
          </a:prstGeom>
          <a:noFill/>
        </p:spPr>
        <p:txBody>
          <a:bodyPr wrap="none" rtlCol="0">
            <a:spAutoFit/>
          </a:bodyPr>
          <a:lstStyle/>
          <a:p>
            <a:r>
              <a:rPr lang="en-GB" sz="1200" dirty="0"/>
              <a:t>23</a:t>
            </a:r>
          </a:p>
        </p:txBody>
      </p:sp>
      <p:sp>
        <p:nvSpPr>
          <p:cNvPr id="67" name="Freeform 66"/>
          <p:cNvSpPr/>
          <p:nvPr/>
        </p:nvSpPr>
        <p:spPr>
          <a:xfrm>
            <a:off x="4788024" y="6165304"/>
            <a:ext cx="943159" cy="321199"/>
          </a:xfrm>
          <a:custGeom>
            <a:avLst/>
            <a:gdLst>
              <a:gd name="connsiteX0" fmla="*/ 0 w 943159"/>
              <a:gd name="connsiteY0" fmla="*/ 387941 h 444162"/>
              <a:gd name="connsiteX1" fmla="*/ 471055 w 943159"/>
              <a:gd name="connsiteY1" fmla="*/ 13 h 444162"/>
              <a:gd name="connsiteX2" fmla="*/ 886691 w 943159"/>
              <a:gd name="connsiteY2" fmla="*/ 374086 h 444162"/>
              <a:gd name="connsiteX3" fmla="*/ 928255 w 943159"/>
              <a:gd name="connsiteY3" fmla="*/ 443359 h 444162"/>
            </a:gdLst>
            <a:ahLst/>
            <a:cxnLst>
              <a:cxn ang="0">
                <a:pos x="connsiteX0" y="connsiteY0"/>
              </a:cxn>
              <a:cxn ang="0">
                <a:pos x="connsiteX1" y="connsiteY1"/>
              </a:cxn>
              <a:cxn ang="0">
                <a:pos x="connsiteX2" y="connsiteY2"/>
              </a:cxn>
              <a:cxn ang="0">
                <a:pos x="connsiteX3" y="connsiteY3"/>
              </a:cxn>
            </a:cxnLst>
            <a:rect l="l" t="t" r="r" b="b"/>
            <a:pathLst>
              <a:path w="943159" h="444162">
                <a:moveTo>
                  <a:pt x="0" y="387941"/>
                </a:moveTo>
                <a:cubicBezTo>
                  <a:pt x="161636" y="195131"/>
                  <a:pt x="323273" y="2322"/>
                  <a:pt x="471055" y="13"/>
                </a:cubicBezTo>
                <a:cubicBezTo>
                  <a:pt x="618837" y="-2296"/>
                  <a:pt x="810491" y="300195"/>
                  <a:pt x="886691" y="374086"/>
                </a:cubicBezTo>
                <a:cubicBezTo>
                  <a:pt x="962891" y="447977"/>
                  <a:pt x="945573" y="445668"/>
                  <a:pt x="928255" y="44335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TextBox 79"/>
          <p:cNvSpPr txBox="1"/>
          <p:nvPr/>
        </p:nvSpPr>
        <p:spPr>
          <a:xfrm>
            <a:off x="5560303" y="6486503"/>
            <a:ext cx="341760" cy="276999"/>
          </a:xfrm>
          <a:prstGeom prst="rect">
            <a:avLst/>
          </a:prstGeom>
          <a:noFill/>
        </p:spPr>
        <p:txBody>
          <a:bodyPr wrap="none" rtlCol="0">
            <a:spAutoFit/>
          </a:bodyPr>
          <a:lstStyle/>
          <a:p>
            <a:r>
              <a:rPr lang="en-GB" sz="1200" dirty="0"/>
              <a:t>30</a:t>
            </a:r>
          </a:p>
        </p:txBody>
      </p:sp>
      <p:sp>
        <p:nvSpPr>
          <p:cNvPr id="81" name="Freeform 80"/>
          <p:cNvSpPr/>
          <p:nvPr/>
        </p:nvSpPr>
        <p:spPr>
          <a:xfrm>
            <a:off x="5731183" y="6266977"/>
            <a:ext cx="785033" cy="186359"/>
          </a:xfrm>
          <a:custGeom>
            <a:avLst/>
            <a:gdLst>
              <a:gd name="connsiteX0" fmla="*/ 0 w 943159"/>
              <a:gd name="connsiteY0" fmla="*/ 387941 h 444162"/>
              <a:gd name="connsiteX1" fmla="*/ 471055 w 943159"/>
              <a:gd name="connsiteY1" fmla="*/ 13 h 444162"/>
              <a:gd name="connsiteX2" fmla="*/ 886691 w 943159"/>
              <a:gd name="connsiteY2" fmla="*/ 374086 h 444162"/>
              <a:gd name="connsiteX3" fmla="*/ 928255 w 943159"/>
              <a:gd name="connsiteY3" fmla="*/ 443359 h 444162"/>
            </a:gdLst>
            <a:ahLst/>
            <a:cxnLst>
              <a:cxn ang="0">
                <a:pos x="connsiteX0" y="connsiteY0"/>
              </a:cxn>
              <a:cxn ang="0">
                <a:pos x="connsiteX1" y="connsiteY1"/>
              </a:cxn>
              <a:cxn ang="0">
                <a:pos x="connsiteX2" y="connsiteY2"/>
              </a:cxn>
              <a:cxn ang="0">
                <a:pos x="connsiteX3" y="connsiteY3"/>
              </a:cxn>
            </a:cxnLst>
            <a:rect l="l" t="t" r="r" b="b"/>
            <a:pathLst>
              <a:path w="943159" h="444162">
                <a:moveTo>
                  <a:pt x="0" y="387941"/>
                </a:moveTo>
                <a:cubicBezTo>
                  <a:pt x="161636" y="195131"/>
                  <a:pt x="323273" y="2322"/>
                  <a:pt x="471055" y="13"/>
                </a:cubicBezTo>
                <a:cubicBezTo>
                  <a:pt x="618837" y="-2296"/>
                  <a:pt x="810491" y="300195"/>
                  <a:pt x="886691" y="374086"/>
                </a:cubicBezTo>
                <a:cubicBezTo>
                  <a:pt x="962891" y="447977"/>
                  <a:pt x="945573" y="445668"/>
                  <a:pt x="928255" y="443359"/>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TextBox 81"/>
          <p:cNvSpPr txBox="1"/>
          <p:nvPr/>
        </p:nvSpPr>
        <p:spPr>
          <a:xfrm>
            <a:off x="6341120" y="6480707"/>
            <a:ext cx="341760" cy="276999"/>
          </a:xfrm>
          <a:prstGeom prst="rect">
            <a:avLst/>
          </a:prstGeom>
          <a:noFill/>
        </p:spPr>
        <p:txBody>
          <a:bodyPr wrap="none" rtlCol="0">
            <a:spAutoFit/>
          </a:bodyPr>
          <a:lstStyle/>
          <a:p>
            <a:r>
              <a:rPr lang="en-GB" sz="1200" dirty="0"/>
              <a:t>32</a:t>
            </a:r>
          </a:p>
        </p:txBody>
      </p:sp>
      <p:sp>
        <p:nvSpPr>
          <p:cNvPr id="83" name="TextBox 82"/>
          <p:cNvSpPr txBox="1"/>
          <p:nvPr/>
        </p:nvSpPr>
        <p:spPr>
          <a:xfrm>
            <a:off x="5083497" y="5965159"/>
            <a:ext cx="340158" cy="276999"/>
          </a:xfrm>
          <a:prstGeom prst="rect">
            <a:avLst/>
          </a:prstGeom>
          <a:noFill/>
        </p:spPr>
        <p:txBody>
          <a:bodyPr wrap="none" rtlCol="0">
            <a:spAutoFit/>
          </a:bodyPr>
          <a:lstStyle/>
          <a:p>
            <a:r>
              <a:rPr lang="en-GB" sz="1200" dirty="0"/>
              <a:t>+7</a:t>
            </a:r>
          </a:p>
        </p:txBody>
      </p:sp>
      <p:sp>
        <p:nvSpPr>
          <p:cNvPr id="84" name="TextBox 83"/>
          <p:cNvSpPr txBox="1"/>
          <p:nvPr/>
        </p:nvSpPr>
        <p:spPr>
          <a:xfrm>
            <a:off x="5953620" y="5989978"/>
            <a:ext cx="340158" cy="276999"/>
          </a:xfrm>
          <a:prstGeom prst="rect">
            <a:avLst/>
          </a:prstGeom>
          <a:noFill/>
        </p:spPr>
        <p:txBody>
          <a:bodyPr wrap="none" rtlCol="0">
            <a:spAutoFit/>
          </a:bodyPr>
          <a:lstStyle/>
          <a:p>
            <a:r>
              <a:rPr lang="en-GB" sz="1200" dirty="0"/>
              <a:t>+2</a:t>
            </a:r>
          </a:p>
        </p:txBody>
      </p:sp>
    </p:spTree>
    <p:extLst>
      <p:ext uri="{BB962C8B-B14F-4D97-AF65-F5344CB8AC3E}">
        <p14:creationId xmlns:p14="http://schemas.microsoft.com/office/powerpoint/2010/main" val="2368282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74430493"/>
              </p:ext>
            </p:extLst>
          </p:nvPr>
        </p:nvGraphicFramePr>
        <p:xfrm>
          <a:off x="34783" y="44624"/>
          <a:ext cx="9001712" cy="6480720"/>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952328">
                <a:tc>
                  <a:txBody>
                    <a:bodyPr/>
                    <a:lstStyle/>
                    <a:p>
                      <a:r>
                        <a:rPr lang="en-GB" sz="1200" kern="1200" dirty="0">
                          <a:solidFill>
                            <a:schemeClr val="tx1"/>
                          </a:solidFill>
                          <a:effectLst/>
                          <a:latin typeface="+mn-lt"/>
                          <a:ea typeface="+mn-ea"/>
                          <a:cs typeface="+mn-cs"/>
                        </a:rPr>
                        <a:t>Regrouping to make 10.</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Start with the bigger number and use the smaller number to make 10.</a:t>
                      </a:r>
                    </a:p>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6+5=11</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9+3=12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pictures or a number line. Regroup or partition the smaller number to make 10.</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I am at seven, how many more do I need to make 10. How many more do I add on now?</a:t>
                      </a:r>
                    </a:p>
                    <a:p>
                      <a:endParaRPr lang="en-GB" sz="1200" dirty="0"/>
                    </a:p>
                    <a:p>
                      <a:r>
                        <a:rPr lang="en-GB" sz="1800" kern="1200" dirty="0">
                          <a:solidFill>
                            <a:schemeClr val="tx1"/>
                          </a:solidFill>
                          <a:effectLst/>
                          <a:latin typeface="+mn-lt"/>
                          <a:ea typeface="+mn-ea"/>
                          <a:cs typeface="+mn-cs"/>
                        </a:rPr>
                        <a:t> 7+ 4= 11</a:t>
                      </a:r>
                      <a:endParaRPr lang="en-GB" sz="1200" dirty="0"/>
                    </a:p>
                  </a:txBody>
                  <a:tcPr/>
                </a:tc>
                <a:extLst>
                  <a:ext uri="{0D108BD9-81ED-4DB2-BD59-A6C34878D82A}">
                    <a16:rowId xmlns:a16="http://schemas.microsoft.com/office/drawing/2014/main" val="10001"/>
                  </a:ext>
                </a:extLst>
              </a:tr>
              <a:tr h="3024336">
                <a:tc>
                  <a:txBody>
                    <a:bodyPr/>
                    <a:lstStyle/>
                    <a:p>
                      <a:r>
                        <a:rPr lang="en-GB" sz="1200" dirty="0"/>
                        <a:t>Adding three single digits</a:t>
                      </a:r>
                    </a:p>
                  </a:txBody>
                  <a:tcPr/>
                </a:tc>
                <a:tc>
                  <a:txBody>
                    <a:bodyPr/>
                    <a:lstStyle/>
                    <a:p>
                      <a:r>
                        <a:rPr lang="en-GB" sz="1200" dirty="0"/>
                        <a:t>4 + 7 + 6= 17</a:t>
                      </a:r>
                    </a:p>
                    <a:p>
                      <a:r>
                        <a:rPr lang="en-GB" sz="1200" dirty="0"/>
                        <a:t>Put 4 and 6 together to make 10. Add on 7.</a:t>
                      </a:r>
                    </a:p>
                  </a:txBody>
                  <a:tcPr/>
                </a:tc>
                <a:tc>
                  <a:txBody>
                    <a:bodyPr/>
                    <a:lstStyle/>
                    <a:p>
                      <a:r>
                        <a:rPr lang="en-GB" sz="1200" dirty="0"/>
                        <a:t>Add together three groups of objects. Draw a picture to recombine the groups to make 10.</a:t>
                      </a:r>
                    </a:p>
                    <a:p>
                      <a:endParaRPr lang="en-GB" sz="1200" dirty="0"/>
                    </a:p>
                  </a:txBody>
                  <a:tcPr/>
                </a:tc>
                <a:tc>
                  <a:txBody>
                    <a:bodyPr/>
                    <a:lstStyle/>
                    <a:p>
                      <a:r>
                        <a:rPr lang="en-GB" sz="1200" dirty="0"/>
                        <a:t>Combine the two numbers that make 10 and then add on the remainder.</a:t>
                      </a:r>
                    </a:p>
                    <a:p>
                      <a:endParaRPr lang="en-GB" sz="2000" dirty="0"/>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grpSp>
        <p:nvGrpSpPr>
          <p:cNvPr id="25" name="Group 24"/>
          <p:cNvGrpSpPr/>
          <p:nvPr/>
        </p:nvGrpSpPr>
        <p:grpSpPr>
          <a:xfrm>
            <a:off x="3059832" y="5301207"/>
            <a:ext cx="958020" cy="486053"/>
            <a:chOff x="-2124744" y="3105587"/>
            <a:chExt cx="1296145" cy="648072"/>
          </a:xfrm>
        </p:grpSpPr>
        <p:sp>
          <p:nvSpPr>
            <p:cNvPr id="46" name="Rectangle 45"/>
            <p:cNvSpPr/>
            <p:nvPr/>
          </p:nvSpPr>
          <p:spPr>
            <a:xfrm rot="16200000">
              <a:off x="-1793663" y="3422578"/>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rot="16200000">
              <a:off x="-1739657" y="34789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rot="16200000">
              <a:off x="-1793663" y="3098542"/>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rot="16200000">
              <a:off x="-1739657" y="3154896"/>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rot="16200000">
              <a:off x="-1497804" y="3422578"/>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rot="16200000">
              <a:off x="-1443798" y="34789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rot="16200000">
              <a:off x="-1497804" y="3098542"/>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rot="16200000">
              <a:off x="-1443798" y="3154896"/>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rot="16200000">
              <a:off x="-1159679" y="3422578"/>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rot="16200000">
              <a:off x="-1105673" y="34789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rot="16200000">
              <a:off x="-2117699" y="3422578"/>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rot="16200000">
              <a:off x="-2063693" y="34789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rot="16200000">
              <a:off x="-2117699" y="3098542"/>
              <a:ext cx="324036" cy="338125"/>
            </a:xfrm>
            <a:prstGeom prst="rect">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rot="16200000">
              <a:off x="-2063693" y="3154896"/>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871" y="1237183"/>
            <a:ext cx="1149286" cy="118370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3871" y="2715419"/>
            <a:ext cx="1719263" cy="7127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980728"/>
            <a:ext cx="2047875" cy="7318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21673" y="1988840"/>
            <a:ext cx="2898599" cy="6559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3871" y="4106581"/>
            <a:ext cx="2011363" cy="9874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9" name="Group 8"/>
          <p:cNvGrpSpPr/>
          <p:nvPr/>
        </p:nvGrpSpPr>
        <p:grpSpPr>
          <a:xfrm>
            <a:off x="1587174" y="5301208"/>
            <a:ext cx="1265261" cy="486053"/>
            <a:chOff x="-2110655" y="3933056"/>
            <a:chExt cx="1603386" cy="648072"/>
          </a:xfrm>
        </p:grpSpPr>
        <p:grpSp>
          <p:nvGrpSpPr>
            <p:cNvPr id="43" name="Group 42"/>
            <p:cNvGrpSpPr/>
            <p:nvPr/>
          </p:nvGrpSpPr>
          <p:grpSpPr>
            <a:xfrm>
              <a:off x="-2110655" y="3933056"/>
              <a:ext cx="662161" cy="648072"/>
              <a:chOff x="-1853377" y="5016923"/>
              <a:chExt cx="662161" cy="648072"/>
            </a:xfrm>
          </p:grpSpPr>
          <p:sp>
            <p:nvSpPr>
              <p:cNvPr id="76" name="Rectangle 75"/>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5" name="Rectangle 74"/>
            <p:cNvSpPr/>
            <p:nvPr/>
          </p:nvSpPr>
          <p:spPr>
            <a:xfrm rot="16200000">
              <a:off x="-1134208" y="4250047"/>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16200000">
              <a:off x="-1080202" y="4306401"/>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p:cNvSpPr/>
            <p:nvPr/>
          </p:nvSpPr>
          <p:spPr>
            <a:xfrm rot="16200000">
              <a:off x="-1134208" y="3926011"/>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16200000">
              <a:off x="-1080202" y="3982365"/>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Rectangle 82"/>
            <p:cNvSpPr/>
            <p:nvPr/>
          </p:nvSpPr>
          <p:spPr>
            <a:xfrm rot="16200000">
              <a:off x="-838349" y="4250047"/>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rot="16200000">
              <a:off x="-784343" y="4306401"/>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Rectangle 84"/>
            <p:cNvSpPr/>
            <p:nvPr/>
          </p:nvSpPr>
          <p:spPr>
            <a:xfrm rot="16200000">
              <a:off x="-838349" y="3926011"/>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rot="16200000">
              <a:off x="-784343" y="3982365"/>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Rectangle 90"/>
            <p:cNvSpPr/>
            <p:nvPr/>
          </p:nvSpPr>
          <p:spPr>
            <a:xfrm rot="16200000">
              <a:off x="-1458244" y="4250047"/>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p:cNvSpPr/>
            <p:nvPr/>
          </p:nvSpPr>
          <p:spPr>
            <a:xfrm rot="16200000">
              <a:off x="-1404238" y="4306401"/>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Rectangle 92"/>
            <p:cNvSpPr/>
            <p:nvPr/>
          </p:nvSpPr>
          <p:spPr>
            <a:xfrm rot="16200000">
              <a:off x="-1458244" y="3926011"/>
              <a:ext cx="324036" cy="338125"/>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p:cNvSpPr/>
            <p:nvPr/>
          </p:nvSpPr>
          <p:spPr>
            <a:xfrm rot="16200000">
              <a:off x="-1404238" y="3982365"/>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6" name="Picture 95"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07657" y="4005064"/>
            <a:ext cx="276225" cy="276225"/>
          </a:xfrm>
          <a:prstGeom prst="rect">
            <a:avLst/>
          </a:prstGeom>
          <a:noFill/>
          <a:ln>
            <a:noFill/>
          </a:ln>
        </p:spPr>
      </p:pic>
      <p:pic>
        <p:nvPicPr>
          <p:cNvPr id="97" name="Picture 96"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74357" y="4005064"/>
            <a:ext cx="276225" cy="276225"/>
          </a:xfrm>
          <a:prstGeom prst="rect">
            <a:avLst/>
          </a:prstGeom>
          <a:noFill/>
          <a:ln>
            <a:noFill/>
          </a:ln>
        </p:spPr>
      </p:pic>
      <p:pic>
        <p:nvPicPr>
          <p:cNvPr id="98" name="Picture 97"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22007" y="4005064"/>
            <a:ext cx="276225" cy="276225"/>
          </a:xfrm>
          <a:prstGeom prst="rect">
            <a:avLst/>
          </a:prstGeom>
          <a:noFill/>
          <a:ln>
            <a:noFill/>
          </a:ln>
        </p:spPr>
      </p:pic>
      <p:pic>
        <p:nvPicPr>
          <p:cNvPr id="99" name="Picture 98"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60032" y="4341614"/>
            <a:ext cx="276225" cy="276225"/>
          </a:xfrm>
          <a:prstGeom prst="rect">
            <a:avLst/>
          </a:prstGeom>
          <a:noFill/>
          <a:ln>
            <a:noFill/>
          </a:ln>
        </p:spPr>
      </p:pic>
      <p:pic>
        <p:nvPicPr>
          <p:cNvPr id="100" name="Picture 99"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126732" y="4341614"/>
            <a:ext cx="276225" cy="276225"/>
          </a:xfrm>
          <a:prstGeom prst="rect">
            <a:avLst/>
          </a:prstGeom>
          <a:noFill/>
          <a:ln>
            <a:noFill/>
          </a:ln>
        </p:spPr>
      </p:pic>
      <p:pic>
        <p:nvPicPr>
          <p:cNvPr id="101" name="Picture 100"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5612" y="4005064"/>
            <a:ext cx="295275" cy="295275"/>
          </a:xfrm>
          <a:prstGeom prst="rect">
            <a:avLst/>
          </a:prstGeom>
          <a:noFill/>
          <a:ln>
            <a:noFill/>
          </a:ln>
        </p:spPr>
      </p:pic>
      <p:pic>
        <p:nvPicPr>
          <p:cNvPr id="102" name="Picture 101"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7944" y="4360664"/>
            <a:ext cx="295275" cy="295275"/>
          </a:xfrm>
          <a:prstGeom prst="rect">
            <a:avLst/>
          </a:prstGeom>
          <a:noFill/>
          <a:ln>
            <a:noFill/>
          </a:ln>
        </p:spPr>
      </p:pic>
      <p:pic>
        <p:nvPicPr>
          <p:cNvPr id="103" name="Picture 102"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70823" y="4005064"/>
            <a:ext cx="266700" cy="266700"/>
          </a:xfrm>
          <a:prstGeom prst="rect">
            <a:avLst/>
          </a:prstGeom>
          <a:noFill/>
          <a:ln>
            <a:noFill/>
          </a:ln>
        </p:spPr>
      </p:pic>
      <p:pic>
        <p:nvPicPr>
          <p:cNvPr id="104" name="Picture 103"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18473" y="4005064"/>
            <a:ext cx="266700" cy="266700"/>
          </a:xfrm>
          <a:prstGeom prst="rect">
            <a:avLst/>
          </a:prstGeom>
          <a:noFill/>
          <a:ln>
            <a:noFill/>
          </a:ln>
        </p:spPr>
      </p:pic>
      <p:pic>
        <p:nvPicPr>
          <p:cNvPr id="106" name="Picture 105"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37548" y="4005064"/>
            <a:ext cx="266700" cy="266700"/>
          </a:xfrm>
          <a:prstGeom prst="rect">
            <a:avLst/>
          </a:prstGeom>
          <a:noFill/>
          <a:ln>
            <a:noFill/>
          </a:ln>
        </p:spPr>
      </p:pic>
      <p:sp>
        <p:nvSpPr>
          <p:cNvPr id="110" name="Text Box 2"/>
          <p:cNvSpPr txBox="1">
            <a:spLocks noChangeArrowheads="1"/>
          </p:cNvSpPr>
          <p:nvPr/>
        </p:nvSpPr>
        <p:spPr bwMode="auto">
          <a:xfrm>
            <a:off x="4572000" y="4087614"/>
            <a:ext cx="333375" cy="454025"/>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1600" dirty="0">
                <a:effectLst/>
                <a:latin typeface="Arial"/>
                <a:ea typeface="Calibri"/>
                <a:cs typeface="Times New Roman"/>
              </a:rPr>
              <a:t>+</a:t>
            </a:r>
            <a:endParaRPr lang="en-GB" sz="1100" dirty="0">
              <a:effectLst/>
              <a:latin typeface="Arial"/>
              <a:ea typeface="Calibri"/>
              <a:cs typeface="Times New Roman"/>
            </a:endParaRPr>
          </a:p>
        </p:txBody>
      </p:sp>
      <p:sp>
        <p:nvSpPr>
          <p:cNvPr id="111" name="Text Box 2"/>
          <p:cNvSpPr txBox="1">
            <a:spLocks noChangeArrowheads="1"/>
          </p:cNvSpPr>
          <p:nvPr/>
        </p:nvSpPr>
        <p:spPr bwMode="auto">
          <a:xfrm>
            <a:off x="5724128" y="4084439"/>
            <a:ext cx="333375" cy="454025"/>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1600" dirty="0">
                <a:effectLst/>
                <a:latin typeface="Arial"/>
                <a:ea typeface="Calibri"/>
                <a:cs typeface="Times New Roman"/>
              </a:rPr>
              <a:t>+</a:t>
            </a:r>
            <a:endParaRPr lang="en-GB" sz="1100" dirty="0">
              <a:effectLst/>
              <a:latin typeface="Arial"/>
              <a:ea typeface="Calibri"/>
              <a:cs typeface="Times New Roman"/>
            </a:endParaRPr>
          </a:p>
        </p:txBody>
      </p:sp>
      <p:pic>
        <p:nvPicPr>
          <p:cNvPr id="95" name="Picture 94"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79937" y="4005064"/>
            <a:ext cx="295275" cy="295275"/>
          </a:xfrm>
          <a:prstGeom prst="rect">
            <a:avLst/>
          </a:prstGeom>
          <a:noFill/>
          <a:ln>
            <a:noFill/>
          </a:ln>
        </p:spPr>
      </p:pic>
      <p:pic>
        <p:nvPicPr>
          <p:cNvPr id="112" name="Picture 111"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70823" y="4242420"/>
            <a:ext cx="266700" cy="266700"/>
          </a:xfrm>
          <a:prstGeom prst="rect">
            <a:avLst/>
          </a:prstGeom>
          <a:noFill/>
          <a:ln>
            <a:noFill/>
          </a:ln>
        </p:spPr>
      </p:pic>
      <p:pic>
        <p:nvPicPr>
          <p:cNvPr id="113" name="Picture 112"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18473" y="4242420"/>
            <a:ext cx="266700" cy="266700"/>
          </a:xfrm>
          <a:prstGeom prst="rect">
            <a:avLst/>
          </a:prstGeom>
          <a:noFill/>
          <a:ln>
            <a:noFill/>
          </a:ln>
        </p:spPr>
      </p:pic>
      <p:pic>
        <p:nvPicPr>
          <p:cNvPr id="114" name="Picture 113"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37548" y="4242420"/>
            <a:ext cx="266700" cy="266700"/>
          </a:xfrm>
          <a:prstGeom prst="rect">
            <a:avLst/>
          </a:prstGeom>
          <a:noFill/>
          <a:ln>
            <a:noFill/>
          </a:ln>
        </p:spPr>
      </p:pic>
      <p:pic>
        <p:nvPicPr>
          <p:cNvPr id="115" name="Picture 114" descr="C:\Users\b.smith\AppData\Local\Microsoft\Windows\Temporary Internet Files\Content.IE5\OZODVY09\pitr-Candy-icon[1].pn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25580" y="4005064"/>
            <a:ext cx="266700" cy="266700"/>
          </a:xfrm>
          <a:prstGeom prst="rect">
            <a:avLst/>
          </a:prstGeom>
          <a:noFill/>
          <a:ln>
            <a:noFill/>
          </a:ln>
        </p:spPr>
      </p:pic>
      <p:pic>
        <p:nvPicPr>
          <p:cNvPr id="116" name="Picture 115"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39952" y="5123931"/>
            <a:ext cx="295275" cy="295275"/>
          </a:xfrm>
          <a:prstGeom prst="rect">
            <a:avLst/>
          </a:prstGeom>
          <a:noFill/>
          <a:ln>
            <a:noFill/>
          </a:ln>
        </p:spPr>
      </p:pic>
      <p:pic>
        <p:nvPicPr>
          <p:cNvPr id="117" name="Picture 116"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20415" y="5123931"/>
            <a:ext cx="295275" cy="295275"/>
          </a:xfrm>
          <a:prstGeom prst="rect">
            <a:avLst/>
          </a:prstGeom>
          <a:noFill/>
          <a:ln>
            <a:noFill/>
          </a:ln>
        </p:spPr>
      </p:pic>
      <p:pic>
        <p:nvPicPr>
          <p:cNvPr id="118" name="Picture 117"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00878" y="5123931"/>
            <a:ext cx="295275" cy="295275"/>
          </a:xfrm>
          <a:prstGeom prst="rect">
            <a:avLst/>
          </a:prstGeom>
          <a:noFill/>
          <a:ln>
            <a:noFill/>
          </a:ln>
        </p:spPr>
      </p:pic>
      <p:pic>
        <p:nvPicPr>
          <p:cNvPr id="119" name="Picture 118"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81341" y="5123931"/>
            <a:ext cx="295275" cy="295275"/>
          </a:xfrm>
          <a:prstGeom prst="rect">
            <a:avLst/>
          </a:prstGeom>
          <a:noFill/>
          <a:ln>
            <a:noFill/>
          </a:ln>
        </p:spPr>
      </p:pic>
      <p:pic>
        <p:nvPicPr>
          <p:cNvPr id="120" name="Picture 119"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61804" y="5123931"/>
            <a:ext cx="295275" cy="295275"/>
          </a:xfrm>
          <a:prstGeom prst="rect">
            <a:avLst/>
          </a:prstGeom>
          <a:noFill/>
          <a:ln>
            <a:noFill/>
          </a:ln>
        </p:spPr>
      </p:pic>
      <p:pic>
        <p:nvPicPr>
          <p:cNvPr id="121" name="Picture 120"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139952" y="5365973"/>
            <a:ext cx="295275" cy="295275"/>
          </a:xfrm>
          <a:prstGeom prst="rect">
            <a:avLst/>
          </a:prstGeom>
          <a:noFill/>
          <a:ln>
            <a:noFill/>
          </a:ln>
        </p:spPr>
      </p:pic>
      <p:pic>
        <p:nvPicPr>
          <p:cNvPr id="122" name="Picture 121"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20415" y="5365973"/>
            <a:ext cx="295275" cy="295275"/>
          </a:xfrm>
          <a:prstGeom prst="rect">
            <a:avLst/>
          </a:prstGeom>
          <a:noFill/>
          <a:ln>
            <a:noFill/>
          </a:ln>
        </p:spPr>
      </p:pic>
      <p:pic>
        <p:nvPicPr>
          <p:cNvPr id="123" name="Picture 122"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00878" y="5365973"/>
            <a:ext cx="295275" cy="295275"/>
          </a:xfrm>
          <a:prstGeom prst="rect">
            <a:avLst/>
          </a:prstGeom>
          <a:noFill/>
          <a:ln>
            <a:noFill/>
          </a:ln>
        </p:spPr>
      </p:pic>
      <p:pic>
        <p:nvPicPr>
          <p:cNvPr id="124" name="Picture 123"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81341" y="5365973"/>
            <a:ext cx="295275" cy="295275"/>
          </a:xfrm>
          <a:prstGeom prst="rect">
            <a:avLst/>
          </a:prstGeom>
          <a:noFill/>
          <a:ln>
            <a:noFill/>
          </a:ln>
        </p:spPr>
      </p:pic>
      <p:pic>
        <p:nvPicPr>
          <p:cNvPr id="125" name="Picture 124" descr="C:\Users\b.smith\AppData\Local\Microsoft\Windows\Temporary Internet Files\Content.IE5\OZODVY09\pitr-Candy-icon[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61804" y="5365973"/>
            <a:ext cx="295275" cy="295275"/>
          </a:xfrm>
          <a:prstGeom prst="rect">
            <a:avLst/>
          </a:prstGeom>
          <a:noFill/>
          <a:ln>
            <a:noFill/>
          </a:ln>
        </p:spPr>
      </p:pic>
      <p:sp>
        <p:nvSpPr>
          <p:cNvPr id="126" name="Text Box 2"/>
          <p:cNvSpPr txBox="1">
            <a:spLocks noChangeArrowheads="1"/>
          </p:cNvSpPr>
          <p:nvPr/>
        </p:nvSpPr>
        <p:spPr bwMode="auto">
          <a:xfrm>
            <a:off x="5652120" y="5157192"/>
            <a:ext cx="333375" cy="454025"/>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1600" dirty="0">
                <a:effectLst/>
                <a:latin typeface="Arial"/>
                <a:ea typeface="Calibri"/>
                <a:cs typeface="Times New Roman"/>
              </a:rPr>
              <a:t>+</a:t>
            </a:r>
            <a:endParaRPr lang="en-GB" sz="1100" dirty="0">
              <a:effectLst/>
              <a:latin typeface="Arial"/>
              <a:ea typeface="Calibri"/>
              <a:cs typeface="Times New Roman"/>
            </a:endParaRPr>
          </a:p>
        </p:txBody>
      </p:sp>
      <p:pic>
        <p:nvPicPr>
          <p:cNvPr id="127" name="Picture 126"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59785" y="5048473"/>
            <a:ext cx="276225" cy="276225"/>
          </a:xfrm>
          <a:prstGeom prst="rect">
            <a:avLst/>
          </a:prstGeom>
          <a:noFill/>
          <a:ln>
            <a:noFill/>
          </a:ln>
        </p:spPr>
      </p:pic>
      <p:pic>
        <p:nvPicPr>
          <p:cNvPr id="128" name="Picture 127"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26485" y="5048473"/>
            <a:ext cx="276225" cy="276225"/>
          </a:xfrm>
          <a:prstGeom prst="rect">
            <a:avLst/>
          </a:prstGeom>
          <a:noFill/>
          <a:ln>
            <a:noFill/>
          </a:ln>
        </p:spPr>
      </p:pic>
      <p:pic>
        <p:nvPicPr>
          <p:cNvPr id="129" name="Picture 128"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74135" y="5048473"/>
            <a:ext cx="276225" cy="276225"/>
          </a:xfrm>
          <a:prstGeom prst="rect">
            <a:avLst/>
          </a:prstGeom>
          <a:noFill/>
          <a:ln>
            <a:noFill/>
          </a:ln>
        </p:spPr>
      </p:pic>
      <p:pic>
        <p:nvPicPr>
          <p:cNvPr id="130" name="Picture 129"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12160" y="5385023"/>
            <a:ext cx="276225" cy="276225"/>
          </a:xfrm>
          <a:prstGeom prst="rect">
            <a:avLst/>
          </a:prstGeom>
          <a:noFill/>
          <a:ln>
            <a:noFill/>
          </a:ln>
        </p:spPr>
      </p:pic>
      <p:pic>
        <p:nvPicPr>
          <p:cNvPr id="131" name="Picture 130" descr="C:\Users\b.smith\AppData\Local\Microsoft\Windows\Temporary Internet Files\Content.IE5\OZODVY09\pitr-Candy-icon[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78860" y="5385023"/>
            <a:ext cx="276225" cy="276225"/>
          </a:xfrm>
          <a:prstGeom prst="rect">
            <a:avLst/>
          </a:prstGeom>
          <a:noFill/>
          <a:ln>
            <a:noFill/>
          </a:ln>
        </p:spPr>
      </p:pic>
      <p:pic>
        <p:nvPicPr>
          <p:cNvPr id="132" name="Picture 13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80312" y="4456210"/>
            <a:ext cx="1584176" cy="815357"/>
          </a:xfrm>
          <a:prstGeom prst="rect">
            <a:avLst/>
          </a:prstGeom>
          <a:noFill/>
          <a:ln>
            <a:noFill/>
          </a:ln>
        </p:spPr>
      </p:pic>
    </p:spTree>
    <p:extLst>
      <p:ext uri="{BB962C8B-B14F-4D97-AF65-F5344CB8AC3E}">
        <p14:creationId xmlns:p14="http://schemas.microsoft.com/office/powerpoint/2010/main" val="1814059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07425" y="3397760"/>
            <a:ext cx="357063" cy="6073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3912683450"/>
              </p:ext>
            </p:extLst>
          </p:nvPr>
        </p:nvGraphicFramePr>
        <p:xfrm>
          <a:off x="34783" y="44624"/>
          <a:ext cx="9001712" cy="6856824"/>
        </p:xfrm>
        <a:graphic>
          <a:graphicData uri="http://schemas.openxmlformats.org/drawingml/2006/table">
            <a:tbl>
              <a:tblPr firstRow="1" bandRow="1">
                <a:tableStyleId>{5940675A-B579-460E-94D1-54222C63F5DA}</a:tableStyleId>
              </a:tblPr>
              <a:tblGrid>
                <a:gridCol w="1296857">
                  <a:extLst>
                    <a:ext uri="{9D8B030D-6E8A-4147-A177-3AD203B41FA5}">
                      <a16:colId xmlns:a16="http://schemas.microsoft.com/office/drawing/2014/main" val="20000"/>
                    </a:ext>
                  </a:extLst>
                </a:gridCol>
                <a:gridCol w="2736304">
                  <a:extLst>
                    <a:ext uri="{9D8B030D-6E8A-4147-A177-3AD203B41FA5}">
                      <a16:colId xmlns:a16="http://schemas.microsoft.com/office/drawing/2014/main" val="20001"/>
                    </a:ext>
                  </a:extLst>
                </a:gridCol>
                <a:gridCol w="3024336">
                  <a:extLst>
                    <a:ext uri="{9D8B030D-6E8A-4147-A177-3AD203B41FA5}">
                      <a16:colId xmlns:a16="http://schemas.microsoft.com/office/drawing/2014/main" val="20002"/>
                    </a:ext>
                  </a:extLst>
                </a:gridCol>
                <a:gridCol w="1944215">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1872208">
                <a:tc>
                  <a:txBody>
                    <a:bodyPr/>
                    <a:lstStyle/>
                    <a:p>
                      <a:r>
                        <a:rPr lang="en-GB" sz="1200" kern="1200" dirty="0">
                          <a:solidFill>
                            <a:schemeClr val="tx1"/>
                          </a:solidFill>
                          <a:effectLst/>
                          <a:latin typeface="+mn-lt"/>
                          <a:ea typeface="+mn-ea"/>
                          <a:cs typeface="+mn-cs"/>
                        </a:rPr>
                        <a:t>Column method- no regrouping</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24 + 15=</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Add together the ones first then add the tens. Use the Base 10 blocks first before moving onto place value counters/ dienes.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After practically using the base 10 blocks and place value counters, children can draw the counters or base 10 blocks to help them to solve additions. </a:t>
                      </a:r>
                      <a:endParaRPr lang="en-GB"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Partition and re combine moving towards formal column addition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21+42=</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20+40=60</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1+2=3</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60+3=63</a:t>
                      </a:r>
                    </a:p>
                  </a:txBody>
                  <a:tcPr/>
                </a:tc>
                <a:extLst>
                  <a:ext uri="{0D108BD9-81ED-4DB2-BD59-A6C34878D82A}">
                    <a16:rowId xmlns:a16="http://schemas.microsoft.com/office/drawing/2014/main" val="10001"/>
                  </a:ext>
                </a:extLst>
              </a:tr>
              <a:tr h="4392488">
                <a:tc>
                  <a:txBody>
                    <a:bodyPr/>
                    <a:lstStyle/>
                    <a:p>
                      <a:r>
                        <a:rPr lang="en-GB" sz="1200" dirty="0"/>
                        <a:t>Column method-  regrouping</a:t>
                      </a:r>
                    </a:p>
                  </a:txBody>
                  <a:tcPr/>
                </a:tc>
                <a:tc>
                  <a:txBody>
                    <a:bodyPr/>
                    <a:lstStyle/>
                    <a:p>
                      <a:r>
                        <a:rPr lang="en-GB" sz="1200" dirty="0"/>
                        <a:t>Make both numbers on a place value grid.</a:t>
                      </a:r>
                    </a:p>
                    <a:p>
                      <a:endParaRPr lang="en-GB" sz="1200" dirty="0"/>
                    </a:p>
                    <a:p>
                      <a:endParaRPr lang="en-GB" sz="1200" dirty="0"/>
                    </a:p>
                    <a:p>
                      <a:endParaRPr lang="en-GB" sz="1200" dirty="0"/>
                    </a:p>
                    <a:p>
                      <a:endParaRPr lang="en-GB" sz="1200" dirty="0"/>
                    </a:p>
                    <a:p>
                      <a:r>
                        <a:rPr lang="en-GB" sz="1200" dirty="0"/>
                        <a:t>Add up the units and exchange 10 ones for one 10.</a:t>
                      </a:r>
                    </a:p>
                    <a:p>
                      <a:endParaRPr lang="en-GB" sz="1200" dirty="0"/>
                    </a:p>
                    <a:p>
                      <a:endParaRPr lang="en-GB" sz="1200" dirty="0"/>
                    </a:p>
                    <a:p>
                      <a:endParaRPr lang="en-GB" sz="1200" dirty="0"/>
                    </a:p>
                    <a:p>
                      <a:endParaRPr lang="en-GB" sz="1200" dirty="0"/>
                    </a:p>
                    <a:p>
                      <a:r>
                        <a:rPr lang="en-GB" sz="1200" dirty="0"/>
                        <a:t>Add up the rest of the columns, exchanging the 10 counters from one column for the next place value column until every column has been added.</a:t>
                      </a:r>
                    </a:p>
                    <a:p>
                      <a:endParaRPr lang="en-GB" sz="1200" dirty="0"/>
                    </a:p>
                    <a:p>
                      <a:r>
                        <a:rPr lang="en-GB" sz="1200" dirty="0"/>
                        <a:t>This can also be done with Base 10  (dienes) to help children clearly see that 10 ones equal 1 ten and 10 tens equal 100.</a:t>
                      </a:r>
                    </a:p>
                    <a:p>
                      <a:r>
                        <a:rPr lang="en-GB" sz="1200" dirty="0"/>
                        <a:t>As children move on to decimals, money and decimal place value counters can be used to support learning.</a:t>
                      </a:r>
                    </a:p>
                  </a:txBody>
                  <a:tcPr/>
                </a:tc>
                <a:tc>
                  <a:txBody>
                    <a:bodyPr/>
                    <a:lstStyle/>
                    <a:p>
                      <a:r>
                        <a:rPr lang="en-GB" sz="1200" dirty="0"/>
                        <a:t>Children can draw a pictorial representation of the columns and place value counters to further support their learning and understanding.</a:t>
                      </a:r>
                    </a:p>
                    <a:p>
                      <a:endParaRPr lang="en-GB" sz="1200" dirty="0"/>
                    </a:p>
                  </a:txBody>
                  <a:tcPr/>
                </a:tc>
                <a:tc>
                  <a:txBody>
                    <a:bodyPr/>
                    <a:lstStyle/>
                    <a:p>
                      <a:r>
                        <a:rPr lang="en-GB" sz="1200" dirty="0"/>
                        <a:t>Start by partitioning the numbers before moving on to clearly show the exchange below the addition.</a:t>
                      </a:r>
                    </a:p>
                    <a:p>
                      <a:endParaRPr lang="en-GB" sz="1200" dirty="0"/>
                    </a:p>
                    <a:p>
                      <a:endParaRPr lang="en-GB" sz="1200" dirty="0"/>
                    </a:p>
                    <a:p>
                      <a:endParaRPr lang="en-GB" sz="1200" dirty="0"/>
                    </a:p>
                    <a:p>
                      <a:r>
                        <a:rPr lang="en-GB" sz="1200" dirty="0"/>
                        <a:t>As the children move on, introduce decimals with the same number of decimal places and different. Money can be used here. </a:t>
                      </a:r>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091" y="1556792"/>
            <a:ext cx="1218138" cy="83164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7102" y="1556030"/>
            <a:ext cx="1068834" cy="8324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7467" y="1429372"/>
            <a:ext cx="1835678" cy="9458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854581" y="1309410"/>
            <a:ext cx="586122" cy="369332"/>
          </a:xfrm>
          <a:prstGeom prst="rect">
            <a:avLst/>
          </a:prstGeom>
          <a:noFill/>
        </p:spPr>
        <p:txBody>
          <a:bodyPr wrap="none" rtlCol="0">
            <a:spAutoFit/>
          </a:bodyPr>
          <a:lstStyle/>
          <a:p>
            <a:r>
              <a:rPr lang="en-GB" dirty="0"/>
              <a:t>tens</a:t>
            </a:r>
          </a:p>
        </p:txBody>
      </p:sp>
      <p:sp>
        <p:nvSpPr>
          <p:cNvPr id="105" name="TextBox 104"/>
          <p:cNvSpPr txBox="1"/>
          <p:nvPr/>
        </p:nvSpPr>
        <p:spPr>
          <a:xfrm>
            <a:off x="5706022" y="1309410"/>
            <a:ext cx="633507" cy="369332"/>
          </a:xfrm>
          <a:prstGeom prst="rect">
            <a:avLst/>
          </a:prstGeom>
          <a:noFill/>
        </p:spPr>
        <p:txBody>
          <a:bodyPr wrap="none" rtlCol="0">
            <a:spAutoFit/>
          </a:bodyPr>
          <a:lstStyle/>
          <a:p>
            <a:r>
              <a:rPr lang="en-GB" dirty="0"/>
              <a:t>ones</a:t>
            </a:r>
          </a:p>
        </p:txBody>
      </p:sp>
      <p:pic>
        <p:nvPicPr>
          <p:cNvPr id="107" name="Picture 106"/>
          <p:cNvPicPr/>
          <p:nvPr/>
        </p:nvPicPr>
        <p:blipFill rotWithShape="1">
          <a:blip r:embed="rId6" cstate="print">
            <a:extLst>
              <a:ext uri="{28A0092B-C50C-407E-A947-70E740481C1C}">
                <a14:useLocalDpi xmlns:a14="http://schemas.microsoft.com/office/drawing/2010/main" val="0"/>
              </a:ext>
            </a:extLst>
          </a:blip>
          <a:srcRect l="75801" t="25071" r="4007" b="21652"/>
          <a:stretch/>
        </p:blipFill>
        <p:spPr bwMode="auto">
          <a:xfrm>
            <a:off x="8202807" y="1318702"/>
            <a:ext cx="586122" cy="720080"/>
          </a:xfrm>
          <a:prstGeom prst="rect">
            <a:avLst/>
          </a:prstGeom>
          <a:ln>
            <a:noFill/>
          </a:ln>
          <a:extLst>
            <a:ext uri="{53640926-AAD7-44d8-BBD7-CCE9431645EC}">
              <a14:shadowObscured xmlns="" xmlns:a14="http://schemas.microsoft.com/office/drawing/2010/main"/>
            </a:ext>
          </a:extLst>
        </p:spPr>
      </p:pic>
      <p:pic>
        <p:nvPicPr>
          <p:cNvPr id="3077"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08493" y="2636912"/>
            <a:ext cx="1943427" cy="939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8" name="Picture 107"/>
          <p:cNvPicPr/>
          <p:nvPr/>
        </p:nvPicPr>
        <p:blipFill rotWithShape="1">
          <a:blip r:embed="rId8"/>
          <a:srcRect l="18269" t="20798" r="5449" b="6553"/>
          <a:stretch/>
        </p:blipFill>
        <p:spPr bwMode="auto">
          <a:xfrm>
            <a:off x="1763341" y="3933057"/>
            <a:ext cx="1728539" cy="648072"/>
          </a:xfrm>
          <a:prstGeom prst="rect">
            <a:avLst/>
          </a:prstGeom>
          <a:ln>
            <a:noFill/>
          </a:ln>
          <a:extLst>
            <a:ext uri="{53640926-AAD7-44d8-BBD7-CCE9431645EC}">
              <a14:shadowObscured xmlns="" xmlns:a14="http://schemas.microsoft.com/office/drawing/2010/main"/>
            </a:ext>
          </a:extLst>
        </p:spPr>
      </p:pic>
      <p:pic>
        <p:nvPicPr>
          <p:cNvPr id="109" name="Picture 108"/>
          <p:cNvPicPr/>
          <p:nvPr/>
        </p:nvPicPr>
        <p:blipFill>
          <a:blip r:embed="rId9">
            <a:extLst>
              <a:ext uri="{28A0092B-C50C-407E-A947-70E740481C1C}">
                <a14:useLocalDpi xmlns:a14="http://schemas.microsoft.com/office/drawing/2010/main" val="0"/>
              </a:ext>
            </a:extLst>
          </a:blip>
          <a:stretch>
            <a:fillRect/>
          </a:stretch>
        </p:blipFill>
        <p:spPr>
          <a:xfrm>
            <a:off x="4144524" y="3789040"/>
            <a:ext cx="2019300" cy="1847850"/>
          </a:xfrm>
          <a:prstGeom prst="rect">
            <a:avLst/>
          </a:prstGeom>
        </p:spPr>
      </p:pic>
      <p:pic>
        <p:nvPicPr>
          <p:cNvPr id="133" name="Picture 132"/>
          <p:cNvPicPr/>
          <p:nvPr/>
        </p:nvPicPr>
        <p:blipFill>
          <a:blip r:embed="rId10" cstate="print">
            <a:extLst>
              <a:ext uri="{28A0092B-C50C-407E-A947-70E740481C1C}">
                <a14:useLocalDpi xmlns:a14="http://schemas.microsoft.com/office/drawing/2010/main" val="0"/>
              </a:ext>
            </a:extLst>
          </a:blip>
          <a:stretch>
            <a:fillRect/>
          </a:stretch>
        </p:blipFill>
        <p:spPr>
          <a:xfrm>
            <a:off x="7380313" y="3429000"/>
            <a:ext cx="792088" cy="510980"/>
          </a:xfrm>
          <a:prstGeom prst="rect">
            <a:avLst/>
          </a:prstGeom>
        </p:spPr>
      </p:pic>
      <p:pic>
        <p:nvPicPr>
          <p:cNvPr id="134" name="Picture 133"/>
          <p:cNvPicPr/>
          <p:nvPr/>
        </p:nvPicPr>
        <p:blipFill>
          <a:blip r:embed="rId11">
            <a:extLst>
              <a:ext uri="{28A0092B-C50C-407E-A947-70E740481C1C}">
                <a14:useLocalDpi xmlns:a14="http://schemas.microsoft.com/office/drawing/2010/main" val="0"/>
              </a:ext>
            </a:extLst>
          </a:blip>
          <a:srcRect/>
          <a:stretch>
            <a:fillRect/>
          </a:stretch>
        </p:blipFill>
        <p:spPr bwMode="auto">
          <a:xfrm>
            <a:off x="7120551" y="5301208"/>
            <a:ext cx="893445" cy="742950"/>
          </a:xfrm>
          <a:prstGeom prst="rect">
            <a:avLst/>
          </a:prstGeom>
          <a:noFill/>
          <a:ln>
            <a:noFill/>
          </a:ln>
        </p:spPr>
      </p:pic>
      <p:pic>
        <p:nvPicPr>
          <p:cNvPr id="3079" name="Picture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776357" y="5301208"/>
            <a:ext cx="1189037" cy="500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40352" y="5944865"/>
            <a:ext cx="1241143" cy="86851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73B455E4-8036-4EBE-BCB7-702E9AF0CE31}"/>
              </a:ext>
            </a:extLst>
          </p:cNvPr>
          <p:cNvSpPr txBox="1"/>
          <p:nvPr/>
        </p:nvSpPr>
        <p:spPr>
          <a:xfrm>
            <a:off x="4770207" y="2027396"/>
            <a:ext cx="652743" cy="276999"/>
          </a:xfrm>
          <a:prstGeom prst="rect">
            <a:avLst/>
          </a:prstGeom>
          <a:noFill/>
        </p:spPr>
        <p:txBody>
          <a:bodyPr wrap="none" rtlCol="0">
            <a:spAutoFit/>
          </a:bodyPr>
          <a:lstStyle/>
          <a:p>
            <a:r>
              <a:rPr lang="en-GB" sz="1200" dirty="0"/>
              <a:t>30+20=</a:t>
            </a:r>
          </a:p>
        </p:txBody>
      </p:sp>
      <p:sp>
        <p:nvSpPr>
          <p:cNvPr id="20" name="TextBox 19">
            <a:extLst>
              <a:ext uri="{FF2B5EF4-FFF2-40B4-BE49-F238E27FC236}">
                <a16:creationId xmlns:a16="http://schemas.microsoft.com/office/drawing/2014/main" id="{EFCD25BF-82C3-4F0B-9A45-55F1790E9456}"/>
              </a:ext>
            </a:extLst>
          </p:cNvPr>
          <p:cNvSpPr txBox="1"/>
          <p:nvPr/>
        </p:nvSpPr>
        <p:spPr>
          <a:xfrm>
            <a:off x="5661855" y="2038782"/>
            <a:ext cx="495649" cy="276999"/>
          </a:xfrm>
          <a:prstGeom prst="rect">
            <a:avLst/>
          </a:prstGeom>
          <a:noFill/>
        </p:spPr>
        <p:txBody>
          <a:bodyPr wrap="none" rtlCol="0">
            <a:spAutoFit/>
          </a:bodyPr>
          <a:lstStyle/>
          <a:p>
            <a:r>
              <a:rPr lang="en-GB" sz="1200" dirty="0"/>
              <a:t>2+3=</a:t>
            </a:r>
          </a:p>
        </p:txBody>
      </p:sp>
    </p:spTree>
    <p:extLst>
      <p:ext uri="{BB962C8B-B14F-4D97-AF65-F5344CB8AC3E}">
        <p14:creationId xmlns:p14="http://schemas.microsoft.com/office/powerpoint/2010/main" val="3639001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193"/>
            <a:ext cx="7772400" cy="794519"/>
          </a:xfrm>
        </p:spPr>
        <p:txBody>
          <a:bodyPr>
            <a:noAutofit/>
          </a:bodyPr>
          <a:lstStyle/>
          <a:p>
            <a:r>
              <a:rPr lang="en-GB" sz="1800" u="sng" dirty="0"/>
              <a:t>Calculations Policy</a:t>
            </a:r>
            <a:r>
              <a:rPr lang="en-GB" sz="1800" dirty="0"/>
              <a:t/>
            </a:r>
            <a:br>
              <a:rPr lang="en-GB" sz="1800" dirty="0"/>
            </a:br>
            <a:r>
              <a:rPr lang="en-GB" sz="1800" u="sng" dirty="0"/>
              <a:t>Subtraction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3691547448"/>
              </p:ext>
            </p:extLst>
          </p:nvPr>
        </p:nvGraphicFramePr>
        <p:xfrm>
          <a:off x="34783" y="476672"/>
          <a:ext cx="9001712" cy="6336704"/>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880320">
                <a:tc>
                  <a:txBody>
                    <a:bodyPr/>
                    <a:lstStyle/>
                    <a:p>
                      <a:r>
                        <a:rPr lang="en-GB" sz="1200" kern="1200" dirty="0">
                          <a:solidFill>
                            <a:schemeClr val="tx1"/>
                          </a:solidFill>
                          <a:effectLst/>
                          <a:latin typeface="+mn-lt"/>
                          <a:ea typeface="+mn-ea"/>
                          <a:cs typeface="+mn-cs"/>
                        </a:rPr>
                        <a:t>Taking away ones.</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physical objects, counters, cubes </a:t>
                      </a:r>
                      <a:r>
                        <a:rPr lang="en-GB" sz="1200" kern="1200" dirty="0" err="1">
                          <a:solidFill>
                            <a:schemeClr val="tx1"/>
                          </a:solidFill>
                          <a:effectLst/>
                          <a:latin typeface="+mn-lt"/>
                          <a:ea typeface="+mn-ea"/>
                          <a:cs typeface="+mn-cs"/>
                        </a:rPr>
                        <a:t>etc</a:t>
                      </a:r>
                      <a:r>
                        <a:rPr lang="en-GB" sz="1200" kern="1200" dirty="0">
                          <a:solidFill>
                            <a:schemeClr val="tx1"/>
                          </a:solidFill>
                          <a:effectLst/>
                          <a:latin typeface="+mn-lt"/>
                          <a:ea typeface="+mn-ea"/>
                          <a:cs typeface="+mn-cs"/>
                        </a:rPr>
                        <a:t> to show how objects can be taken away.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6-2=4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4-2=2</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Cross out drawn objects to show what has been taken away.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800" kern="1200" dirty="0">
                          <a:solidFill>
                            <a:schemeClr val="tx1"/>
                          </a:solidFill>
                          <a:effectLst/>
                          <a:latin typeface="+mn-lt"/>
                          <a:ea typeface="+mn-ea"/>
                          <a:cs typeface="+mn-cs"/>
                        </a:rPr>
                        <a:t>18 -3= 15</a:t>
                      </a:r>
                    </a:p>
                    <a:p>
                      <a:r>
                        <a:rPr lang="en-GB" sz="1800" kern="1200" dirty="0">
                          <a:solidFill>
                            <a:schemeClr val="tx1"/>
                          </a:solidFill>
                          <a:effectLst/>
                          <a:latin typeface="+mn-lt"/>
                          <a:ea typeface="+mn-ea"/>
                          <a:cs typeface="+mn-cs"/>
                        </a:rPr>
                        <a:t> </a:t>
                      </a:r>
                    </a:p>
                    <a:p>
                      <a:r>
                        <a:rPr lang="en-GB" sz="1800" kern="1200" dirty="0">
                          <a:solidFill>
                            <a:schemeClr val="tx1"/>
                          </a:solidFill>
                          <a:effectLst/>
                          <a:latin typeface="+mn-lt"/>
                          <a:ea typeface="+mn-ea"/>
                          <a:cs typeface="+mn-cs"/>
                        </a:rPr>
                        <a:t>8 – 2 = 6</a:t>
                      </a:r>
                      <a:endParaRPr lang="en-GB" sz="1200" dirty="0"/>
                    </a:p>
                  </a:txBody>
                  <a:tcPr/>
                </a:tc>
                <a:extLst>
                  <a:ext uri="{0D108BD9-81ED-4DB2-BD59-A6C34878D82A}">
                    <a16:rowId xmlns:a16="http://schemas.microsoft.com/office/drawing/2014/main" val="10001"/>
                  </a:ext>
                </a:extLst>
              </a:tr>
              <a:tr h="2952328">
                <a:tc>
                  <a:txBody>
                    <a:bodyPr/>
                    <a:lstStyle/>
                    <a:p>
                      <a:r>
                        <a:rPr lang="en-GB" sz="1200" dirty="0"/>
                        <a:t>Counting back.</a:t>
                      </a:r>
                    </a:p>
                  </a:txBody>
                  <a:tcPr/>
                </a:tc>
                <a:tc>
                  <a:txBody>
                    <a:bodyPr/>
                    <a:lstStyle/>
                    <a:p>
                      <a:r>
                        <a:rPr lang="en-GB" sz="1200" dirty="0"/>
                        <a:t>Make the larger number in your subtraction. Move the beads along your bead string as you count backwards in ones.</a:t>
                      </a:r>
                    </a:p>
                    <a:p>
                      <a:r>
                        <a:rPr lang="en-GB" sz="1200" dirty="0"/>
                        <a:t>13-4=</a:t>
                      </a:r>
                    </a:p>
                    <a:p>
                      <a:endParaRPr lang="en-GB" sz="1200" dirty="0"/>
                    </a:p>
                    <a:p>
                      <a:endParaRPr lang="en-GB" sz="1200" dirty="0"/>
                    </a:p>
                    <a:p>
                      <a:endParaRPr lang="en-GB" sz="1200" dirty="0"/>
                    </a:p>
                    <a:p>
                      <a:endParaRPr lang="en-GB" sz="1200" dirty="0"/>
                    </a:p>
                    <a:p>
                      <a:r>
                        <a:rPr lang="en-GB" sz="1200" dirty="0"/>
                        <a:t>Use counters and move them away from the group as you take them away counting backwards as you go.</a:t>
                      </a:r>
                    </a:p>
                  </a:txBody>
                  <a:tcPr/>
                </a:tc>
                <a:tc>
                  <a:txBody>
                    <a:bodyPr/>
                    <a:lstStyle/>
                    <a:p>
                      <a:r>
                        <a:rPr lang="en-GB" sz="1200" dirty="0"/>
                        <a:t>Count back on a number line or number track.</a:t>
                      </a:r>
                    </a:p>
                    <a:p>
                      <a:endParaRPr lang="en-GB" sz="1200" dirty="0"/>
                    </a:p>
                    <a:p>
                      <a:endParaRPr lang="en-GB" sz="1200" dirty="0"/>
                    </a:p>
                    <a:p>
                      <a:endParaRPr lang="en-GB" sz="1200" dirty="0"/>
                    </a:p>
                    <a:p>
                      <a:r>
                        <a:rPr lang="en-GB" sz="1200" dirty="0"/>
                        <a:t>Start at the bigger number and count back the smaller number showing the jumps on the number line.</a:t>
                      </a:r>
                    </a:p>
                    <a:p>
                      <a:endParaRPr lang="en-GB" sz="1200" dirty="0"/>
                    </a:p>
                    <a:p>
                      <a:endParaRPr lang="en-GB" sz="1200" dirty="0"/>
                    </a:p>
                    <a:p>
                      <a:endParaRPr lang="en-GB" sz="1200" dirty="0"/>
                    </a:p>
                    <a:p>
                      <a:endParaRPr lang="en-GB" sz="1200" dirty="0"/>
                    </a:p>
                    <a:p>
                      <a:r>
                        <a:rPr lang="en-GB" sz="1200" dirty="0"/>
                        <a:t>This can progress all the way to counting back using two 2 digit numbers.</a:t>
                      </a:r>
                    </a:p>
                  </a:txBody>
                  <a:tcPr/>
                </a:tc>
                <a:tc>
                  <a:txBody>
                    <a:bodyPr/>
                    <a:lstStyle/>
                    <a:p>
                      <a:r>
                        <a:rPr lang="en-GB" sz="1200" dirty="0"/>
                        <a:t>Put 13 in your head, count back 4. What number are you at? Use your fingers to help.</a:t>
                      </a:r>
                      <a:endParaRPr lang="en-GB" sz="2000" dirty="0"/>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grpSp>
        <p:nvGrpSpPr>
          <p:cNvPr id="43" name="Group 42"/>
          <p:cNvGrpSpPr/>
          <p:nvPr/>
        </p:nvGrpSpPr>
        <p:grpSpPr>
          <a:xfrm>
            <a:off x="3045743" y="3068960"/>
            <a:ext cx="662161" cy="648072"/>
            <a:chOff x="-1853377" y="5016923"/>
            <a:chExt cx="662161" cy="648072"/>
          </a:xfrm>
        </p:grpSpPr>
        <p:sp>
          <p:nvSpPr>
            <p:cNvPr id="76" name="Rectangle 75"/>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Rectangle 77"/>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9396" y="1628800"/>
            <a:ext cx="1030287" cy="12747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3096911"/>
            <a:ext cx="731837" cy="6889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25" name="Straight Connector 24"/>
          <p:cNvCxnSpPr/>
          <p:nvPr/>
        </p:nvCxnSpPr>
        <p:spPr>
          <a:xfrm flipV="1">
            <a:off x="3051352" y="3447001"/>
            <a:ext cx="291816" cy="270031"/>
          </a:xfrm>
          <a:prstGeom prst="line">
            <a:avLst/>
          </a:prstGeom>
        </p:spPr>
        <p:style>
          <a:lnRef idx="3">
            <a:schemeClr val="dk1"/>
          </a:lnRef>
          <a:fillRef idx="0">
            <a:schemeClr val="dk1"/>
          </a:fillRef>
          <a:effectRef idx="2">
            <a:schemeClr val="dk1"/>
          </a:effectRef>
          <a:fontRef idx="minor">
            <a:schemeClr val="tx1"/>
          </a:fontRef>
        </p:style>
      </p:cxnSp>
      <p:cxnSp>
        <p:nvCxnSpPr>
          <p:cNvPr id="73" name="Straight Connector 72"/>
          <p:cNvCxnSpPr/>
          <p:nvPr/>
        </p:nvCxnSpPr>
        <p:spPr>
          <a:xfrm flipV="1">
            <a:off x="3407608" y="3429000"/>
            <a:ext cx="291816" cy="270031"/>
          </a:xfrm>
          <a:prstGeom prst="line">
            <a:avLst/>
          </a:prstGeom>
        </p:spPr>
        <p:style>
          <a:lnRef idx="3">
            <a:schemeClr val="dk1"/>
          </a:lnRef>
          <a:fillRef idx="0">
            <a:schemeClr val="dk1"/>
          </a:fillRef>
          <a:effectRef idx="2">
            <a:schemeClr val="dk1"/>
          </a:effectRef>
          <a:fontRef idx="minor">
            <a:schemeClr val="tx1"/>
          </a:fontRef>
        </p:style>
      </p:cxn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7609" y="1435101"/>
            <a:ext cx="2133600" cy="13287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8557" y="4869160"/>
            <a:ext cx="1337260" cy="69918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7664" y="6139479"/>
            <a:ext cx="1067719" cy="60188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14874" y="4149080"/>
            <a:ext cx="2005260" cy="47753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9083" y="5218754"/>
            <a:ext cx="3097213" cy="676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7083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908720"/>
            <a:ext cx="3223817" cy="10039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354" y="3583037"/>
            <a:ext cx="1470025" cy="854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29815"/>
            <a:ext cx="7772400" cy="794519"/>
          </a:xfrm>
        </p:spPr>
        <p:txBody>
          <a:bodyPr>
            <a:noAutofit/>
          </a:bodyPr>
          <a:lstStyle/>
          <a:p>
            <a:r>
              <a:rPr lang="en-GB" sz="1800" u="sng" dirty="0"/>
              <a:t>Subtraction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4056967844"/>
              </p:ext>
            </p:extLst>
          </p:nvPr>
        </p:nvGraphicFramePr>
        <p:xfrm>
          <a:off x="34783" y="260648"/>
          <a:ext cx="9001712" cy="6552728"/>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24789">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Pictorial </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3723683">
                <a:tc>
                  <a:txBody>
                    <a:bodyPr/>
                    <a:lstStyle/>
                    <a:p>
                      <a:r>
                        <a:rPr lang="en-GB" sz="1200" kern="1200" dirty="0">
                          <a:solidFill>
                            <a:schemeClr val="tx1"/>
                          </a:solidFill>
                          <a:effectLst/>
                          <a:latin typeface="+mn-lt"/>
                          <a:ea typeface="+mn-ea"/>
                          <a:cs typeface="+mn-cs"/>
                        </a:rPr>
                        <a:t>Find the difference</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Compare amounts and objects to find the difference. Use cubes to build towers , </a:t>
                      </a:r>
                      <a:r>
                        <a:rPr lang="en-GB" sz="1200" kern="1200" dirty="0" err="1">
                          <a:solidFill>
                            <a:schemeClr val="tx1"/>
                          </a:solidFill>
                          <a:effectLst/>
                          <a:latin typeface="+mn-lt"/>
                          <a:ea typeface="+mn-ea"/>
                          <a:cs typeface="+mn-cs"/>
                        </a:rPr>
                        <a:t>numicon</a:t>
                      </a:r>
                      <a:r>
                        <a:rPr lang="en-GB" sz="1200" kern="1200" dirty="0">
                          <a:solidFill>
                            <a:schemeClr val="tx1"/>
                          </a:solidFill>
                          <a:effectLst/>
                          <a:latin typeface="+mn-lt"/>
                          <a:ea typeface="+mn-ea"/>
                          <a:cs typeface="+mn-cs"/>
                        </a:rPr>
                        <a:t> or make bars to find the difference.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basic bar models with items to find the difference.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Count on to find the difference.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bars to find </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the difference between 2 numbers.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Hannah has 23 sandwiches, Helen has 15 sandwiches. Find the difference between the number of sandwiches.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Child will mentally count on to give an answer</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23-15=</a:t>
                      </a:r>
                      <a:endParaRPr lang="en-GB" sz="1200" dirty="0"/>
                    </a:p>
                  </a:txBody>
                  <a:tcPr/>
                </a:tc>
                <a:extLst>
                  <a:ext uri="{0D108BD9-81ED-4DB2-BD59-A6C34878D82A}">
                    <a16:rowId xmlns:a16="http://schemas.microsoft.com/office/drawing/2014/main" val="10001"/>
                  </a:ext>
                </a:extLst>
              </a:tr>
              <a:tr h="2304256">
                <a:tc>
                  <a:txBody>
                    <a:bodyPr/>
                    <a:lstStyle/>
                    <a:p>
                      <a:r>
                        <a:rPr lang="en-GB" sz="1200" dirty="0"/>
                        <a:t>Part </a:t>
                      </a:r>
                      <a:r>
                        <a:rPr lang="en-GB" sz="1200" dirty="0" err="1"/>
                        <a:t>Part</a:t>
                      </a:r>
                      <a:r>
                        <a:rPr lang="en-GB" sz="1200" dirty="0"/>
                        <a:t> Whole Model</a:t>
                      </a:r>
                    </a:p>
                  </a:txBody>
                  <a:tcPr/>
                </a:tc>
                <a:tc>
                  <a:txBody>
                    <a:bodyPr/>
                    <a:lstStyle/>
                    <a:p>
                      <a:r>
                        <a:rPr lang="en-GB" sz="1200" dirty="0"/>
                        <a:t>Link to addition- use the part whole model to help explain the inverse between addition and subtraction. </a:t>
                      </a:r>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If 10 is the whole and 6 is one of the parts. What is the other part?</a:t>
                      </a:r>
                    </a:p>
                    <a:p>
                      <a:r>
                        <a:rPr lang="en-GB" sz="1200" dirty="0"/>
                        <a:t>10 - 6 =</a:t>
                      </a:r>
                    </a:p>
                  </a:txBody>
                  <a:tcPr/>
                </a:tc>
                <a:tc>
                  <a:txBody>
                    <a:bodyPr/>
                    <a:lstStyle/>
                    <a:p>
                      <a:r>
                        <a:rPr lang="en-GB" sz="1200" dirty="0"/>
                        <a:t>Use a pictorial representation of objects to show the part </a:t>
                      </a:r>
                      <a:r>
                        <a:rPr lang="en-GB" sz="1200" dirty="0" err="1"/>
                        <a:t>part</a:t>
                      </a:r>
                      <a:r>
                        <a:rPr lang="en-GB" sz="1200" dirty="0"/>
                        <a:t> whole model.</a:t>
                      </a:r>
                    </a:p>
                  </a:txBody>
                  <a:tcPr/>
                </a:tc>
                <a:tc>
                  <a:txBody>
                    <a:bodyPr/>
                    <a:lstStyle/>
                    <a:p>
                      <a:r>
                        <a:rPr lang="en-GB" sz="1200" dirty="0"/>
                        <a:t>Move to using numbers within the part whole model and can derive number facts to solve a problem.</a:t>
                      </a:r>
                    </a:p>
                    <a:p>
                      <a:endParaRPr lang="en-GB" sz="1200" dirty="0"/>
                    </a:p>
                    <a:p>
                      <a:endParaRPr lang="en-GB" sz="1200" dirty="0"/>
                    </a:p>
                    <a:p>
                      <a:endParaRPr lang="en-GB" sz="1200" dirty="0"/>
                    </a:p>
                    <a:p>
                      <a:endParaRPr lang="en-GB" sz="1200" dirty="0"/>
                    </a:p>
                    <a:p>
                      <a:endParaRPr lang="en-GB" sz="1200" dirty="0"/>
                    </a:p>
                    <a:p>
                      <a:r>
                        <a:rPr lang="en-GB" sz="1200" dirty="0"/>
                        <a:t>10-5=</a:t>
                      </a:r>
                      <a:endParaRPr lang="en-GB" sz="2000" dirty="0"/>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1628800"/>
            <a:ext cx="1011720" cy="65579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9" name="Group 8"/>
          <p:cNvGrpSpPr/>
          <p:nvPr/>
        </p:nvGrpSpPr>
        <p:grpSpPr>
          <a:xfrm>
            <a:off x="1566119" y="2348880"/>
            <a:ext cx="1599899" cy="801091"/>
            <a:chOff x="-2484784" y="3519010"/>
            <a:chExt cx="1860230" cy="1044116"/>
          </a:xfrm>
        </p:grpSpPr>
        <p:sp>
          <p:nvSpPr>
            <p:cNvPr id="27" name="Rectangle 26"/>
            <p:cNvSpPr/>
            <p:nvPr/>
          </p:nvSpPr>
          <p:spPr>
            <a:xfrm rot="16200000">
              <a:off x="-1089705" y="3758591"/>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rot="16200000">
              <a:off x="-1049200" y="3800244"/>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rot="16200000">
              <a:off x="-1089705" y="3515565"/>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rot="16200000">
              <a:off x="-1049200" y="3557218"/>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rot="16200000">
              <a:off x="-871027" y="3758591"/>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rot="16200000">
              <a:off x="-830522" y="3800244"/>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rot="16200000">
              <a:off x="-871027" y="3515565"/>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rot="16200000">
              <a:off x="-830522" y="3557218"/>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rot="16200000">
              <a:off x="-1329210" y="3758591"/>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rot="16200000">
              <a:off x="-1288705" y="3800244"/>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rot="16200000">
              <a:off x="-1329210" y="3515565"/>
              <a:ext cx="243027" cy="249918"/>
            </a:xfrm>
            <a:prstGeom prst="rect">
              <a:avLst/>
            </a:prstGeom>
            <a:solidFill>
              <a:srgbClr val="00FF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rot="16200000">
              <a:off x="-1288705" y="3557218"/>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2484784" y="3519011"/>
              <a:ext cx="1196974" cy="486053"/>
              <a:chOff x="-2484784" y="3519011"/>
              <a:chExt cx="1196974" cy="486053"/>
            </a:xfrm>
          </p:grpSpPr>
          <p:sp>
            <p:nvSpPr>
              <p:cNvPr id="49" name="Rectangle 48"/>
              <p:cNvSpPr/>
              <p:nvPr/>
            </p:nvSpPr>
            <p:spPr>
              <a:xfrm rot="16200000">
                <a:off x="-2241834"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rot="16200000">
                <a:off x="-2201329"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rot="16200000">
                <a:off x="-2241834"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rot="16200000">
                <a:off x="-2201329"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rot="16200000">
                <a:off x="-2023156"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rot="16200000">
                <a:off x="-1982651"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rot="16200000">
                <a:off x="-2023156"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rot="16200000">
                <a:off x="-1982651"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rot="16200000">
                <a:off x="-2481339"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rot="16200000">
                <a:off x="-2440834"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rot="16200000">
                <a:off x="-2481339"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rot="16200000">
                <a:off x="-2440834"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rot="16200000">
                <a:off x="-1534283"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16200000">
                <a:off x="-1493778"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rot="16200000">
                <a:off x="-1534283"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rot="16200000">
                <a:off x="-1493778"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rot="16200000">
                <a:off x="-1773788"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16200000">
                <a:off x="-1733283"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rot="16200000">
                <a:off x="-1773788"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16200000">
                <a:off x="-1733283"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2" name="Rectangle 81"/>
            <p:cNvSpPr/>
            <p:nvPr/>
          </p:nvSpPr>
          <p:spPr>
            <a:xfrm rot="16200000">
              <a:off x="-1089705" y="4073627"/>
              <a:ext cx="243027" cy="24991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rot="16200000">
              <a:off x="-1049200" y="4115280"/>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rot="16200000">
              <a:off x="-1329210" y="4316653"/>
              <a:ext cx="243027" cy="24991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rot="16200000">
              <a:off x="-1288705" y="4358306"/>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ectangle 93"/>
            <p:cNvSpPr/>
            <p:nvPr/>
          </p:nvSpPr>
          <p:spPr>
            <a:xfrm rot="16200000">
              <a:off x="-1329210" y="4073627"/>
              <a:ext cx="243027" cy="249918"/>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p:cNvSpPr/>
            <p:nvPr/>
          </p:nvSpPr>
          <p:spPr>
            <a:xfrm rot="16200000">
              <a:off x="-1288705" y="4115280"/>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6" name="Group 95"/>
            <p:cNvGrpSpPr/>
            <p:nvPr/>
          </p:nvGrpSpPr>
          <p:grpSpPr>
            <a:xfrm>
              <a:off x="-2484784" y="4077073"/>
              <a:ext cx="1196974" cy="486053"/>
              <a:chOff x="-2484784" y="3519011"/>
              <a:chExt cx="1196974" cy="486053"/>
            </a:xfrm>
          </p:grpSpPr>
          <p:sp>
            <p:nvSpPr>
              <p:cNvPr id="97" name="Rectangle 96"/>
              <p:cNvSpPr/>
              <p:nvPr/>
            </p:nvSpPr>
            <p:spPr>
              <a:xfrm rot="16200000">
                <a:off x="-2241834"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p:cNvSpPr/>
              <p:nvPr/>
            </p:nvSpPr>
            <p:spPr>
              <a:xfrm rot="16200000">
                <a:off x="-2201329"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p:cNvSpPr/>
              <p:nvPr/>
            </p:nvSpPr>
            <p:spPr>
              <a:xfrm rot="16200000">
                <a:off x="-2241834"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p:cNvSpPr/>
              <p:nvPr/>
            </p:nvSpPr>
            <p:spPr>
              <a:xfrm rot="16200000">
                <a:off x="-2201329"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p:cNvSpPr/>
              <p:nvPr/>
            </p:nvSpPr>
            <p:spPr>
              <a:xfrm rot="16200000">
                <a:off x="-2023156"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p:cNvSpPr/>
              <p:nvPr/>
            </p:nvSpPr>
            <p:spPr>
              <a:xfrm rot="16200000">
                <a:off x="-1982651"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p:cNvSpPr/>
              <p:nvPr/>
            </p:nvSpPr>
            <p:spPr>
              <a:xfrm rot="16200000">
                <a:off x="-2023156"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p:cNvSpPr/>
              <p:nvPr/>
            </p:nvSpPr>
            <p:spPr>
              <a:xfrm rot="16200000">
                <a:off x="-1982651"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Rectangle 104"/>
              <p:cNvSpPr/>
              <p:nvPr/>
            </p:nvSpPr>
            <p:spPr>
              <a:xfrm rot="16200000">
                <a:off x="-2481339"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p:cNvSpPr/>
              <p:nvPr/>
            </p:nvSpPr>
            <p:spPr>
              <a:xfrm rot="16200000">
                <a:off x="-2440834"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p:cNvSpPr/>
              <p:nvPr/>
            </p:nvSpPr>
            <p:spPr>
              <a:xfrm rot="16200000">
                <a:off x="-2481339"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p:cNvSpPr/>
              <p:nvPr/>
            </p:nvSpPr>
            <p:spPr>
              <a:xfrm rot="16200000">
                <a:off x="-2440834"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p:cNvSpPr/>
              <p:nvPr/>
            </p:nvSpPr>
            <p:spPr>
              <a:xfrm rot="16200000">
                <a:off x="-1534283"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rot="16200000">
                <a:off x="-1493778"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Rectangle 110"/>
              <p:cNvSpPr/>
              <p:nvPr/>
            </p:nvSpPr>
            <p:spPr>
              <a:xfrm rot="16200000">
                <a:off x="-1534283"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rot="16200000">
                <a:off x="-1493778"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Rectangle 112"/>
              <p:cNvSpPr/>
              <p:nvPr/>
            </p:nvSpPr>
            <p:spPr>
              <a:xfrm rot="16200000">
                <a:off x="-1773788" y="3758592"/>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p:cNvSpPr/>
              <p:nvPr/>
            </p:nvSpPr>
            <p:spPr>
              <a:xfrm rot="16200000">
                <a:off x="-1733283" y="3800245"/>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Rectangle 114"/>
              <p:cNvSpPr/>
              <p:nvPr/>
            </p:nvSpPr>
            <p:spPr>
              <a:xfrm rot="16200000">
                <a:off x="-1773788" y="3515566"/>
                <a:ext cx="243027" cy="249918"/>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p:cNvSpPr/>
              <p:nvPr/>
            </p:nvSpPr>
            <p:spPr>
              <a:xfrm rot="16200000">
                <a:off x="-1733283" y="3557219"/>
                <a:ext cx="162018" cy="16661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9952" y="2328099"/>
            <a:ext cx="2241191" cy="16819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9883" y="5197972"/>
            <a:ext cx="944563" cy="9207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5619" y="4999534"/>
            <a:ext cx="2584450" cy="13176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73005" y="5459909"/>
            <a:ext cx="971550" cy="857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1268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815"/>
            <a:ext cx="7772400" cy="794519"/>
          </a:xfrm>
        </p:spPr>
        <p:txBody>
          <a:bodyPr>
            <a:noAutofit/>
          </a:bodyPr>
          <a:lstStyle/>
          <a:p>
            <a:r>
              <a:rPr lang="en-GB" sz="1800" u="sng" dirty="0"/>
              <a:t>Subtraction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4060742124"/>
              </p:ext>
            </p:extLst>
          </p:nvPr>
        </p:nvGraphicFramePr>
        <p:xfrm>
          <a:off x="34783" y="260648"/>
          <a:ext cx="9001712" cy="6552728"/>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24789">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Pictorial </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139507">
                <a:tc>
                  <a:txBody>
                    <a:bodyPr/>
                    <a:lstStyle/>
                    <a:p>
                      <a:r>
                        <a:rPr lang="en-GB" sz="1200" kern="1200" dirty="0">
                          <a:solidFill>
                            <a:schemeClr val="tx1"/>
                          </a:solidFill>
                          <a:effectLst/>
                          <a:latin typeface="+mn-lt"/>
                          <a:ea typeface="+mn-ea"/>
                          <a:cs typeface="+mn-cs"/>
                        </a:rPr>
                        <a:t>Make 10</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14 – 5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Make 14 on the ten frame. Take away the four first to make 10 and then takeaway one more so you have taken away 5. You are left with the answer of 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Start at 13. Take away 3 to reach 10. Then take away the remaining 4 so you have taken away 7 altogether. You have reached  your answer.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txBody>
                  <a:tcPr/>
                </a:tc>
                <a:tc>
                  <a:txBody>
                    <a:bodyPr/>
                    <a:lstStyle/>
                    <a:p>
                      <a:r>
                        <a:rPr lang="en-GB" sz="1200" kern="1200" dirty="0">
                          <a:solidFill>
                            <a:schemeClr val="tx1"/>
                          </a:solidFill>
                          <a:effectLst/>
                          <a:latin typeface="+mn-lt"/>
                          <a:ea typeface="+mn-ea"/>
                          <a:cs typeface="+mn-cs"/>
                        </a:rPr>
                        <a:t>16 – 8=</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How many do we take off to reach the next 10?</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How many do we have left to take off?</a:t>
                      </a:r>
                    </a:p>
                  </a:txBody>
                  <a:tcPr/>
                </a:tc>
                <a:extLst>
                  <a:ext uri="{0D108BD9-81ED-4DB2-BD59-A6C34878D82A}">
                    <a16:rowId xmlns:a16="http://schemas.microsoft.com/office/drawing/2014/main" val="10001"/>
                  </a:ext>
                </a:extLst>
              </a:tr>
              <a:tr h="3888432">
                <a:tc>
                  <a:txBody>
                    <a:bodyPr/>
                    <a:lstStyle/>
                    <a:p>
                      <a:r>
                        <a:rPr lang="en-GB" sz="1200" dirty="0"/>
                        <a:t>Column method without regrouping</a:t>
                      </a:r>
                    </a:p>
                  </a:txBody>
                  <a:tcPr/>
                </a:tc>
                <a:tc>
                  <a:txBody>
                    <a:bodyPr/>
                    <a:lstStyle/>
                    <a:p>
                      <a:r>
                        <a:rPr lang="en-GB" sz="1200" dirty="0"/>
                        <a:t>Use Base 10 to make the bigger number then take the smaller number away.</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Show how you partition numbers to subtract. Again make the larger number first.</a:t>
                      </a:r>
                    </a:p>
                    <a:p>
                      <a:endParaRPr lang="en-GB" sz="1200" dirty="0"/>
                    </a:p>
                    <a:p>
                      <a:endParaRPr lang="en-GB" sz="1200" dirty="0"/>
                    </a:p>
                    <a:p>
                      <a:endParaRPr lang="en-GB" sz="1200" dirty="0"/>
                    </a:p>
                  </a:txBody>
                  <a:tcPr/>
                </a:tc>
                <a:tc>
                  <a:txBody>
                    <a:bodyPr/>
                    <a:lstStyle/>
                    <a:p>
                      <a:r>
                        <a:rPr lang="en-GB" sz="1200" dirty="0"/>
                        <a:t>Draw the Base 10 or place value counters alongside the written calculation to help to show working.</a:t>
                      </a:r>
                    </a:p>
                  </a:txBody>
                  <a:tcPr/>
                </a:tc>
                <a:tc>
                  <a:txBody>
                    <a:bodyPr/>
                    <a:lstStyle/>
                    <a:p>
                      <a:r>
                        <a:rPr lang="en-GB" sz="2000" dirty="0"/>
                        <a:t>47-24=23</a:t>
                      </a:r>
                    </a:p>
                    <a:p>
                      <a:endParaRPr lang="en-GB" sz="2000" dirty="0"/>
                    </a:p>
                    <a:p>
                      <a:endParaRPr lang="en-GB" sz="2000" dirty="0"/>
                    </a:p>
                    <a:p>
                      <a:endParaRPr lang="en-GB" sz="2000" dirty="0"/>
                    </a:p>
                    <a:p>
                      <a:endParaRPr lang="en-GB" sz="1200" dirty="0"/>
                    </a:p>
                    <a:p>
                      <a:endParaRPr lang="en-GB" sz="1200" dirty="0"/>
                    </a:p>
                    <a:p>
                      <a:endParaRPr lang="en-GB" sz="1200" dirty="0"/>
                    </a:p>
                    <a:p>
                      <a:endParaRPr lang="en-GB" sz="1200" dirty="0"/>
                    </a:p>
                    <a:p>
                      <a:endParaRPr lang="en-GB" sz="1200" dirty="0"/>
                    </a:p>
                    <a:p>
                      <a:r>
                        <a:rPr lang="en-GB" sz="1200" dirty="0"/>
                        <a:t>This will lead to a clear written column subtraction.</a:t>
                      </a:r>
                    </a:p>
                    <a:p>
                      <a:endParaRPr lang="en-GB" sz="1200" dirty="0"/>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1973" y="1988840"/>
            <a:ext cx="2493963" cy="8413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1700808"/>
            <a:ext cx="3096344" cy="60186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3356992"/>
            <a:ext cx="1450975" cy="14747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736" y="5589240"/>
            <a:ext cx="1431925" cy="1096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39952" y="3552875"/>
            <a:ext cx="2444750" cy="8842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70114" y="4644677"/>
            <a:ext cx="2384425" cy="9445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67233" y="4162878"/>
            <a:ext cx="1153976" cy="8651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35359" y="5798800"/>
            <a:ext cx="1085850" cy="8651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3" name="Table 4">
            <a:extLst>
              <a:ext uri="{FF2B5EF4-FFF2-40B4-BE49-F238E27FC236}">
                <a16:creationId xmlns:a16="http://schemas.microsoft.com/office/drawing/2014/main" id="{1670B8CD-0409-490A-B957-486BC1AAAA88}"/>
              </a:ext>
            </a:extLst>
          </p:cNvPr>
          <p:cNvGraphicFramePr>
            <a:graphicFrameLocks noGrp="1"/>
          </p:cNvGraphicFramePr>
          <p:nvPr>
            <p:extLst>
              <p:ext uri="{D42A27DB-BD31-4B8C-83A1-F6EECF244321}">
                <p14:modId xmlns:p14="http://schemas.microsoft.com/office/powerpoint/2010/main" val="2315883574"/>
              </p:ext>
            </p:extLst>
          </p:nvPr>
        </p:nvGraphicFramePr>
        <p:xfrm>
          <a:off x="7380312" y="3284984"/>
          <a:ext cx="1607996" cy="822960"/>
        </p:xfrm>
        <a:graphic>
          <a:graphicData uri="http://schemas.openxmlformats.org/drawingml/2006/table">
            <a:tbl>
              <a:tblPr firstRow="1" bandRow="1">
                <a:tableStyleId>{5940675A-B579-460E-94D1-54222C63F5DA}</a:tableStyleId>
              </a:tblPr>
              <a:tblGrid>
                <a:gridCol w="803998">
                  <a:extLst>
                    <a:ext uri="{9D8B030D-6E8A-4147-A177-3AD203B41FA5}">
                      <a16:colId xmlns:a16="http://schemas.microsoft.com/office/drawing/2014/main" val="308715700"/>
                    </a:ext>
                  </a:extLst>
                </a:gridCol>
                <a:gridCol w="803998">
                  <a:extLst>
                    <a:ext uri="{9D8B030D-6E8A-4147-A177-3AD203B41FA5}">
                      <a16:colId xmlns:a16="http://schemas.microsoft.com/office/drawing/2014/main" val="2985838957"/>
                    </a:ext>
                  </a:extLst>
                </a:gridCol>
              </a:tblGrid>
              <a:tr h="222841">
                <a:tc>
                  <a:txBody>
                    <a:bodyPr/>
                    <a:lstStyle/>
                    <a:p>
                      <a:r>
                        <a:rPr lang="en-GB" sz="1200" dirty="0"/>
                        <a:t>Tens</a:t>
                      </a:r>
                    </a:p>
                  </a:txBody>
                  <a:tcPr/>
                </a:tc>
                <a:tc>
                  <a:txBody>
                    <a:bodyPr/>
                    <a:lstStyle/>
                    <a:p>
                      <a:r>
                        <a:rPr lang="en-GB" sz="1200" dirty="0"/>
                        <a:t>Ones</a:t>
                      </a:r>
                    </a:p>
                  </a:txBody>
                  <a:tcPr/>
                </a:tc>
                <a:extLst>
                  <a:ext uri="{0D108BD9-81ED-4DB2-BD59-A6C34878D82A}">
                    <a16:rowId xmlns:a16="http://schemas.microsoft.com/office/drawing/2014/main" val="5403219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40-20=20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7-4=3</a:t>
                      </a:r>
                    </a:p>
                  </a:txBody>
                  <a:tcPr/>
                </a:tc>
                <a:extLst>
                  <a:ext uri="{0D108BD9-81ED-4DB2-BD59-A6C34878D82A}">
                    <a16:rowId xmlns:a16="http://schemas.microsoft.com/office/drawing/2014/main" val="3411191520"/>
                  </a:ext>
                </a:extLst>
              </a:tr>
              <a:tr h="222841">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20+3=23</a:t>
                      </a:r>
                    </a:p>
                  </a:txBody>
                  <a:tcPr/>
                </a:tc>
                <a:tc hMerge="1">
                  <a:txBody>
                    <a:bodyPr/>
                    <a:lstStyle/>
                    <a:p>
                      <a:endParaRPr lang="en-GB" dirty="0"/>
                    </a:p>
                  </a:txBody>
                  <a:tcPr/>
                </a:tc>
                <a:extLst>
                  <a:ext uri="{0D108BD9-81ED-4DB2-BD59-A6C34878D82A}">
                    <a16:rowId xmlns:a16="http://schemas.microsoft.com/office/drawing/2014/main" val="1884172664"/>
                  </a:ext>
                </a:extLst>
              </a:tr>
            </a:tbl>
          </a:graphicData>
        </a:graphic>
      </p:graphicFrame>
    </p:spTree>
    <p:extLst>
      <p:ext uri="{BB962C8B-B14F-4D97-AF65-F5344CB8AC3E}">
        <p14:creationId xmlns:p14="http://schemas.microsoft.com/office/powerpoint/2010/main" val="595610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2552" y="5373216"/>
            <a:ext cx="1719263" cy="8778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29815"/>
            <a:ext cx="7772400" cy="794519"/>
          </a:xfrm>
        </p:spPr>
        <p:txBody>
          <a:bodyPr>
            <a:noAutofit/>
          </a:bodyPr>
          <a:lstStyle/>
          <a:p>
            <a:r>
              <a:rPr lang="en-GB" sz="1800" u="sng" dirty="0"/>
              <a:t>Subtraction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2009823657"/>
              </p:ext>
            </p:extLst>
          </p:nvPr>
        </p:nvGraphicFramePr>
        <p:xfrm>
          <a:off x="34783" y="260648"/>
          <a:ext cx="9001712" cy="6480720"/>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613390">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Pictorial </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5867330">
                <a:tc>
                  <a:txBody>
                    <a:bodyPr/>
                    <a:lstStyle/>
                    <a:p>
                      <a:r>
                        <a:rPr lang="en-GB" sz="1200" kern="1200" dirty="0">
                          <a:solidFill>
                            <a:schemeClr val="tx1"/>
                          </a:solidFill>
                          <a:effectLst/>
                          <a:latin typeface="+mn-lt"/>
                          <a:ea typeface="+mn-ea"/>
                          <a:cs typeface="+mn-cs"/>
                        </a:rPr>
                        <a:t>Column method with regrouping</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Base 10 to start with before moving on to place value counters. Start with one exchange before moving onto subtractions with 2 exchanges.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Make the larger number with the place value counters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Start with the ones, can I take away 8 from 4 easily? I need to exchange one of my tens for ten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I can subtract my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look at the tens, can I take away 8 tens easily? I need to exchange one hundred for ten tens.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the counters onto a place value grid and show what you have taken away by crossing the counters out as well as clearly showing the exchanges you make.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When confident, children can find their own way to record the exchange/regrouping. For example: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Drawing base 10</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Just writing the numbers as shown here shows that the child understands the method and knows when to exchange/regroup.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txBody>
                  <a:tcPr/>
                </a:tc>
                <a:tc>
                  <a:txBody>
                    <a:bodyPr/>
                    <a:lstStyle/>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Children can start their formal written method by partitioning the number into clear place value columns.</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Moving forward the children use a more compact method.</a:t>
                      </a:r>
                    </a:p>
                    <a:p>
                      <a:r>
                        <a:rPr lang="en-GB" sz="1200" kern="1200" dirty="0">
                          <a:solidFill>
                            <a:schemeClr val="tx1"/>
                          </a:solidFill>
                          <a:effectLst/>
                          <a:latin typeface="+mn-lt"/>
                          <a:ea typeface="+mn-ea"/>
                          <a:cs typeface="+mn-cs"/>
                        </a:rPr>
                        <a:t>This will lead to an understanding of subtracting any number including decimals.</a:t>
                      </a:r>
                    </a:p>
                    <a:p>
                      <a:endParaRPr lang="en-GB" sz="1200" kern="1200" dirty="0">
                        <a:solidFill>
                          <a:schemeClr val="tx1"/>
                        </a:solidFill>
                        <a:effectLst/>
                        <a:latin typeface="+mn-lt"/>
                        <a:ea typeface="+mn-ea"/>
                        <a:cs typeface="+mn-cs"/>
                      </a:endParaRPr>
                    </a:p>
                  </a:txBody>
                  <a:tcPr/>
                </a:tc>
                <a:extLst>
                  <a:ext uri="{0D108BD9-81ED-4DB2-BD59-A6C34878D82A}">
                    <a16:rowId xmlns:a16="http://schemas.microsoft.com/office/drawing/2014/main" val="10001"/>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420888"/>
            <a:ext cx="2414587" cy="835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3723" y="3933056"/>
            <a:ext cx="2462213" cy="811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 name="Picture 14"/>
          <p:cNvPicPr/>
          <p:nvPr/>
        </p:nvPicPr>
        <p:blipFill rotWithShape="1">
          <a:blip r:embed="rId5" cstate="print">
            <a:extLst>
              <a:ext uri="{28A0092B-C50C-407E-A947-70E740481C1C}">
                <a14:useLocalDpi xmlns:a14="http://schemas.microsoft.com/office/drawing/2010/main" val="0"/>
              </a:ext>
            </a:extLst>
          </a:blip>
          <a:srcRect l="18403" t="19136" b="16016"/>
          <a:stretch/>
        </p:blipFill>
        <p:spPr bwMode="auto">
          <a:xfrm>
            <a:off x="1533723" y="4941168"/>
            <a:ext cx="2419350" cy="1080770"/>
          </a:xfrm>
          <a:prstGeom prst="rect">
            <a:avLst/>
          </a:prstGeom>
          <a:ln>
            <a:noFill/>
          </a:ln>
          <a:extLst>
            <a:ext uri="{53640926-AAD7-44d8-BBD7-CCE9431645EC}">
              <a14:shadowObscured xmlns="" xmlns:a14="http://schemas.microsoft.com/office/drawing/2010/main"/>
            </a:ext>
          </a:extLst>
        </p:spPr>
      </p:pic>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984" y="1728738"/>
            <a:ext cx="1920875" cy="1384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96183" y="4633956"/>
            <a:ext cx="2424328" cy="1798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24328" y="980728"/>
            <a:ext cx="1255713" cy="9017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72734" y="3068960"/>
            <a:ext cx="1358900" cy="9572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1366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815"/>
            <a:ext cx="7772400" cy="794519"/>
          </a:xfrm>
        </p:spPr>
        <p:txBody>
          <a:bodyPr>
            <a:noAutofit/>
          </a:bodyPr>
          <a:lstStyle/>
          <a:p>
            <a:r>
              <a:rPr lang="en-GB" sz="1800" u="sng" dirty="0"/>
              <a:t>Subtraction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825200634"/>
              </p:ext>
            </p:extLst>
          </p:nvPr>
        </p:nvGraphicFramePr>
        <p:xfrm>
          <a:off x="34783" y="260648"/>
          <a:ext cx="9001712" cy="6480720"/>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613390">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Pictorial </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5867330">
                <a:tc>
                  <a:txBody>
                    <a:bodyPr/>
                    <a:lstStyle/>
                    <a:p>
                      <a:r>
                        <a:rPr lang="en-GB" sz="1200" kern="1200" dirty="0">
                          <a:solidFill>
                            <a:schemeClr val="tx1"/>
                          </a:solidFill>
                          <a:effectLst/>
                          <a:latin typeface="+mn-lt"/>
                          <a:ea typeface="+mn-ea"/>
                          <a:cs typeface="+mn-cs"/>
                        </a:rPr>
                        <a:t>Column method with regrouping</a:t>
                      </a:r>
                    </a:p>
                    <a:p>
                      <a:r>
                        <a:rPr lang="en-GB" sz="1200" kern="1200" dirty="0">
                          <a:solidFill>
                            <a:schemeClr val="tx1"/>
                          </a:solidFill>
                          <a:effectLst/>
                          <a:latin typeface="+mn-lt"/>
                          <a:ea typeface="+mn-ea"/>
                          <a:cs typeface="+mn-cs"/>
                        </a:rPr>
                        <a:t>Continued.</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I can take away eight tens and complete my subtraction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Show children how the concrete method links to the written method alongside your working. Cross out the numbers when exchanging and show where we write our new amount.</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1"/>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908720"/>
            <a:ext cx="2316163" cy="8588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0896" y="2301513"/>
            <a:ext cx="2384425" cy="7921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36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524362"/>
            <a:ext cx="1127125" cy="15732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42193"/>
            <a:ext cx="7772400" cy="794519"/>
          </a:xfrm>
        </p:spPr>
        <p:txBody>
          <a:bodyPr>
            <a:noAutofit/>
          </a:bodyPr>
          <a:lstStyle/>
          <a:p>
            <a:r>
              <a:rPr lang="en-GB" sz="1800" u="sng" dirty="0"/>
              <a:t>Calculations Policy</a:t>
            </a:r>
            <a:r>
              <a:rPr lang="en-GB" sz="1800" dirty="0"/>
              <a:t/>
            </a:r>
            <a:br>
              <a:rPr lang="en-GB" sz="1800" dirty="0"/>
            </a:br>
            <a:r>
              <a:rPr lang="en-GB" sz="1800" u="sng" dirty="0"/>
              <a:t>Multiplication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2052811471"/>
              </p:ext>
            </p:extLst>
          </p:nvPr>
        </p:nvGraphicFramePr>
        <p:xfrm>
          <a:off x="34783" y="476672"/>
          <a:ext cx="9001712" cy="6336704"/>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880320">
                <a:tc>
                  <a:txBody>
                    <a:bodyPr/>
                    <a:lstStyle/>
                    <a:p>
                      <a:r>
                        <a:rPr lang="en-GB" sz="1200" kern="1200" dirty="0">
                          <a:solidFill>
                            <a:schemeClr val="tx1"/>
                          </a:solidFill>
                          <a:effectLst/>
                          <a:latin typeface="+mn-lt"/>
                          <a:ea typeface="+mn-ea"/>
                          <a:cs typeface="+mn-cs"/>
                        </a:rPr>
                        <a:t>Doubling</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practical activities to show how to double a number.</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pictures to show how to double a number.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Partition a number and then double each part before recombining it back together.</a:t>
                      </a:r>
                      <a:endParaRPr lang="en-GB" sz="1200" dirty="0"/>
                    </a:p>
                  </a:txBody>
                  <a:tcPr/>
                </a:tc>
                <a:extLst>
                  <a:ext uri="{0D108BD9-81ED-4DB2-BD59-A6C34878D82A}">
                    <a16:rowId xmlns:a16="http://schemas.microsoft.com/office/drawing/2014/main" val="10001"/>
                  </a:ext>
                </a:extLst>
              </a:tr>
              <a:tr h="2952328">
                <a:tc>
                  <a:txBody>
                    <a:bodyPr/>
                    <a:lstStyle/>
                    <a:p>
                      <a:r>
                        <a:rPr lang="en-GB" sz="1200" dirty="0"/>
                        <a:t>Counting in multiples</a:t>
                      </a:r>
                    </a:p>
                  </a:txBody>
                  <a:tcPr/>
                </a:tc>
                <a:tc>
                  <a:txBody>
                    <a:bodyPr/>
                    <a:lstStyle/>
                    <a:p>
                      <a:r>
                        <a:rPr lang="en-GB" sz="1200" dirty="0"/>
                        <a:t>Count in multiples supported by concrete objects in equal groups.</a:t>
                      </a:r>
                    </a:p>
                    <a:p>
                      <a:endParaRPr lang="en-GB" sz="1200" dirty="0"/>
                    </a:p>
                    <a:p>
                      <a:endParaRPr lang="en-GB" sz="1200" dirty="0"/>
                    </a:p>
                    <a:p>
                      <a:endParaRPr lang="en-GB" sz="1200" dirty="0"/>
                    </a:p>
                  </a:txBody>
                  <a:tcPr/>
                </a:tc>
                <a:tc>
                  <a:txBody>
                    <a:bodyPr/>
                    <a:lstStyle/>
                    <a:p>
                      <a:r>
                        <a:rPr lang="en-GB" sz="1200" dirty="0"/>
                        <a:t>Use a number line or pictures to continue support in counting in multiples.</a:t>
                      </a:r>
                    </a:p>
                    <a:p>
                      <a:endParaRPr lang="en-GB" sz="1200" dirty="0"/>
                    </a:p>
                    <a:p>
                      <a:endParaRPr lang="en-GB" sz="1200" dirty="0"/>
                    </a:p>
                  </a:txBody>
                  <a:tcPr/>
                </a:tc>
                <a:tc>
                  <a:txBody>
                    <a:bodyPr/>
                    <a:lstStyle/>
                    <a:p>
                      <a:r>
                        <a:rPr lang="en-GB" sz="1200" dirty="0"/>
                        <a:t>Count in multiples of a number aloud.</a:t>
                      </a:r>
                    </a:p>
                    <a:p>
                      <a:endParaRPr lang="en-GB" sz="1200" dirty="0"/>
                    </a:p>
                    <a:p>
                      <a:r>
                        <a:rPr lang="en-GB" sz="1200" dirty="0"/>
                        <a:t>Write sequences with multiples of numbers.</a:t>
                      </a:r>
                    </a:p>
                    <a:p>
                      <a:endParaRPr lang="en-GB" sz="1200" dirty="0"/>
                    </a:p>
                    <a:p>
                      <a:r>
                        <a:rPr lang="en-GB" sz="1200" dirty="0"/>
                        <a:t>2, 4, 6, 8, 10</a:t>
                      </a:r>
                    </a:p>
                    <a:p>
                      <a:endParaRPr lang="en-GB" sz="1200" dirty="0"/>
                    </a:p>
                    <a:p>
                      <a:r>
                        <a:rPr lang="en-GB" sz="1200" dirty="0"/>
                        <a:t>5, 10, 15, 20, 25 , 30</a:t>
                      </a:r>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grpSp>
        <p:nvGrpSpPr>
          <p:cNvPr id="27" name="Group 26"/>
          <p:cNvGrpSpPr/>
          <p:nvPr/>
        </p:nvGrpSpPr>
        <p:grpSpPr>
          <a:xfrm>
            <a:off x="3348062" y="2237578"/>
            <a:ext cx="522523" cy="486053"/>
            <a:chOff x="-1853377" y="5016923"/>
            <a:chExt cx="662161" cy="648072"/>
          </a:xfrm>
        </p:grpSpPr>
        <p:sp>
          <p:nvSpPr>
            <p:cNvPr id="41" name="Rectangle 40"/>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Group 49"/>
          <p:cNvGrpSpPr/>
          <p:nvPr/>
        </p:nvGrpSpPr>
        <p:grpSpPr>
          <a:xfrm>
            <a:off x="3348062" y="1661514"/>
            <a:ext cx="522523" cy="486053"/>
            <a:chOff x="-1853377" y="5016923"/>
            <a:chExt cx="662161" cy="648072"/>
          </a:xfrm>
        </p:grpSpPr>
        <p:sp>
          <p:nvSpPr>
            <p:cNvPr id="51" name="Rectangle 50"/>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9" name="Group 58"/>
          <p:cNvGrpSpPr/>
          <p:nvPr/>
        </p:nvGrpSpPr>
        <p:grpSpPr>
          <a:xfrm>
            <a:off x="2627982" y="2261692"/>
            <a:ext cx="522523" cy="486053"/>
            <a:chOff x="-1853377" y="5016923"/>
            <a:chExt cx="662161" cy="648072"/>
          </a:xfrm>
        </p:grpSpPr>
        <p:sp>
          <p:nvSpPr>
            <p:cNvPr id="60" name="Rectangle 59"/>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614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1873" y="1311822"/>
            <a:ext cx="1918730" cy="799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19727" y="1844824"/>
            <a:ext cx="1328737" cy="12858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6572" y="4297794"/>
            <a:ext cx="1931987" cy="676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6572" y="5121122"/>
            <a:ext cx="1968500" cy="8715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69" name="Group 68"/>
          <p:cNvGrpSpPr/>
          <p:nvPr/>
        </p:nvGrpSpPr>
        <p:grpSpPr>
          <a:xfrm>
            <a:off x="1605426" y="6165304"/>
            <a:ext cx="300173" cy="364540"/>
            <a:chOff x="-1853377" y="5016923"/>
            <a:chExt cx="662161" cy="648072"/>
          </a:xfrm>
        </p:grpSpPr>
        <p:sp>
          <p:nvSpPr>
            <p:cNvPr id="70" name="Rectangle 69"/>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Rectangle 74"/>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3" name="Group 82"/>
          <p:cNvGrpSpPr/>
          <p:nvPr/>
        </p:nvGrpSpPr>
        <p:grpSpPr>
          <a:xfrm>
            <a:off x="2086181" y="6165304"/>
            <a:ext cx="300173" cy="364540"/>
            <a:chOff x="-1853377" y="5016923"/>
            <a:chExt cx="662161" cy="648072"/>
          </a:xfrm>
        </p:grpSpPr>
        <p:sp>
          <p:nvSpPr>
            <p:cNvPr id="84" name="Rectangle 83"/>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Rectangle 89"/>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Rectangle 91"/>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Rectangle 93"/>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6" name="Group 95"/>
          <p:cNvGrpSpPr/>
          <p:nvPr/>
        </p:nvGrpSpPr>
        <p:grpSpPr>
          <a:xfrm>
            <a:off x="2566936" y="6165304"/>
            <a:ext cx="300173" cy="364540"/>
            <a:chOff x="-1853377" y="5016923"/>
            <a:chExt cx="662161" cy="648072"/>
          </a:xfrm>
        </p:grpSpPr>
        <p:sp>
          <p:nvSpPr>
            <p:cNvPr id="97" name="Rectangle 96"/>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Rectangle 98"/>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Rectangle 100"/>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Rectangle 102"/>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5" name="Group 104"/>
          <p:cNvGrpSpPr/>
          <p:nvPr/>
        </p:nvGrpSpPr>
        <p:grpSpPr>
          <a:xfrm>
            <a:off x="3047691" y="6165304"/>
            <a:ext cx="300173" cy="364540"/>
            <a:chOff x="-1853377" y="5016923"/>
            <a:chExt cx="662161" cy="648072"/>
          </a:xfrm>
        </p:grpSpPr>
        <p:sp>
          <p:nvSpPr>
            <p:cNvPr id="106" name="Rectangle 105"/>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Rectangle 109"/>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Rectangle 111"/>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615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13782" y="4387849"/>
            <a:ext cx="2474913" cy="1006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107696" y="2107062"/>
            <a:ext cx="904415" cy="276999"/>
          </a:xfrm>
          <a:prstGeom prst="rect">
            <a:avLst/>
          </a:prstGeom>
          <a:noFill/>
        </p:spPr>
        <p:txBody>
          <a:bodyPr wrap="none" rtlCol="0">
            <a:spAutoFit/>
          </a:bodyPr>
          <a:lstStyle/>
          <a:p>
            <a:r>
              <a:rPr lang="en-GB" sz="1200" dirty="0"/>
              <a:t>Double 231</a:t>
            </a:r>
          </a:p>
        </p:txBody>
      </p:sp>
      <p:sp>
        <p:nvSpPr>
          <p:cNvPr id="5" name="Rectangle 4"/>
          <p:cNvSpPr/>
          <p:nvPr/>
        </p:nvSpPr>
        <p:spPr>
          <a:xfrm>
            <a:off x="4143522" y="2360066"/>
            <a:ext cx="380199" cy="3703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6" name="Rectangle 75"/>
          <p:cNvSpPr/>
          <p:nvPr/>
        </p:nvSpPr>
        <p:spPr>
          <a:xfrm>
            <a:off x="4599299" y="2360066"/>
            <a:ext cx="380199" cy="3703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 name="Rectangle 5"/>
          <p:cNvSpPr/>
          <p:nvPr/>
        </p:nvSpPr>
        <p:spPr>
          <a:xfrm>
            <a:off x="5079626"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9" name="Rectangle 78"/>
          <p:cNvSpPr/>
          <p:nvPr/>
        </p:nvSpPr>
        <p:spPr>
          <a:xfrm>
            <a:off x="5209166"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6" name="Rectangle 85"/>
          <p:cNvSpPr/>
          <p:nvPr/>
        </p:nvSpPr>
        <p:spPr>
          <a:xfrm>
            <a:off x="5339149"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 name="Rectangle 6"/>
          <p:cNvSpPr/>
          <p:nvPr/>
        </p:nvSpPr>
        <p:spPr>
          <a:xfrm>
            <a:off x="5439666" y="2658367"/>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7" name="Rectangle 86"/>
          <p:cNvSpPr/>
          <p:nvPr/>
        </p:nvSpPr>
        <p:spPr>
          <a:xfrm>
            <a:off x="5898003" y="2360066"/>
            <a:ext cx="380199" cy="3703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8" name="Rectangle 87"/>
          <p:cNvSpPr/>
          <p:nvPr/>
        </p:nvSpPr>
        <p:spPr>
          <a:xfrm>
            <a:off x="6353780" y="2360066"/>
            <a:ext cx="380199" cy="3703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9" name="Rectangle 88"/>
          <p:cNvSpPr/>
          <p:nvPr/>
        </p:nvSpPr>
        <p:spPr>
          <a:xfrm>
            <a:off x="6834107"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4" name="Rectangle 113"/>
          <p:cNvSpPr/>
          <p:nvPr/>
        </p:nvSpPr>
        <p:spPr>
          <a:xfrm>
            <a:off x="6963647"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5" name="Rectangle 114"/>
          <p:cNvSpPr/>
          <p:nvPr/>
        </p:nvSpPr>
        <p:spPr>
          <a:xfrm>
            <a:off x="7093630" y="2370813"/>
            <a:ext cx="45719" cy="359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6" name="Rectangle 115"/>
          <p:cNvSpPr/>
          <p:nvPr/>
        </p:nvSpPr>
        <p:spPr>
          <a:xfrm>
            <a:off x="7194147" y="2658367"/>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9" name="Straight Connector 8">
            <a:extLst>
              <a:ext uri="{FF2B5EF4-FFF2-40B4-BE49-F238E27FC236}">
                <a16:creationId xmlns:a16="http://schemas.microsoft.com/office/drawing/2014/main" id="{5C26098E-3693-4E74-B015-A1A85D7EDECE}"/>
              </a:ext>
            </a:extLst>
          </p:cNvPr>
          <p:cNvCxnSpPr/>
          <p:nvPr/>
        </p:nvCxnSpPr>
        <p:spPr>
          <a:xfrm>
            <a:off x="7812360" y="3097575"/>
            <a:ext cx="288032" cy="25941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70B46D1-4C07-412A-968C-8C4142D788D3}"/>
              </a:ext>
            </a:extLst>
          </p:cNvPr>
          <p:cNvCxnSpPr/>
          <p:nvPr/>
        </p:nvCxnSpPr>
        <p:spPr>
          <a:xfrm flipH="1">
            <a:off x="8244408" y="3097575"/>
            <a:ext cx="213792" cy="25941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FCFFE953-7624-4BCF-BC1F-444F4B1A06A7}"/>
              </a:ext>
            </a:extLst>
          </p:cNvPr>
          <p:cNvSpPr txBox="1"/>
          <p:nvPr/>
        </p:nvSpPr>
        <p:spPr>
          <a:xfrm>
            <a:off x="8004232" y="3320830"/>
            <a:ext cx="367408" cy="307777"/>
          </a:xfrm>
          <a:prstGeom prst="rect">
            <a:avLst/>
          </a:prstGeom>
          <a:noFill/>
        </p:spPr>
        <p:txBody>
          <a:bodyPr wrap="none" rtlCol="0">
            <a:spAutoFit/>
          </a:bodyPr>
          <a:lstStyle/>
          <a:p>
            <a:r>
              <a:rPr lang="en-GB" sz="1400" dirty="0"/>
              <a:t>32</a:t>
            </a:r>
          </a:p>
        </p:txBody>
      </p:sp>
      <p:graphicFrame>
        <p:nvGraphicFramePr>
          <p:cNvPr id="13" name="Table 13">
            <a:extLst>
              <a:ext uri="{FF2B5EF4-FFF2-40B4-BE49-F238E27FC236}">
                <a16:creationId xmlns:a16="http://schemas.microsoft.com/office/drawing/2014/main" id="{E8B58621-7431-4DDD-82D9-C7D87F077C27}"/>
              </a:ext>
            </a:extLst>
          </p:cNvPr>
          <p:cNvGraphicFramePr>
            <a:graphicFrameLocks noGrp="1"/>
          </p:cNvGraphicFramePr>
          <p:nvPr>
            <p:extLst>
              <p:ext uri="{D42A27DB-BD31-4B8C-83A1-F6EECF244321}">
                <p14:modId xmlns:p14="http://schemas.microsoft.com/office/powerpoint/2010/main" val="2652421190"/>
              </p:ext>
            </p:extLst>
          </p:nvPr>
        </p:nvGraphicFramePr>
        <p:xfrm>
          <a:off x="5800709" y="3113089"/>
          <a:ext cx="1399396" cy="548640"/>
        </p:xfrm>
        <a:graphic>
          <a:graphicData uri="http://schemas.openxmlformats.org/drawingml/2006/table">
            <a:tbl>
              <a:tblPr firstRow="1" bandRow="1">
                <a:tableStyleId>{5940675A-B579-460E-94D1-54222C63F5DA}</a:tableStyleId>
              </a:tblPr>
              <a:tblGrid>
                <a:gridCol w="699698">
                  <a:extLst>
                    <a:ext uri="{9D8B030D-6E8A-4147-A177-3AD203B41FA5}">
                      <a16:colId xmlns:a16="http://schemas.microsoft.com/office/drawing/2014/main" val="4135961659"/>
                    </a:ext>
                  </a:extLst>
                </a:gridCol>
                <a:gridCol w="699698">
                  <a:extLst>
                    <a:ext uri="{9D8B030D-6E8A-4147-A177-3AD203B41FA5}">
                      <a16:colId xmlns:a16="http://schemas.microsoft.com/office/drawing/2014/main" val="492475489"/>
                    </a:ext>
                  </a:extLst>
                </a:gridCol>
              </a:tblGrid>
              <a:tr h="185155">
                <a:tc gridSpan="2">
                  <a:txBody>
                    <a:bodyPr/>
                    <a:lstStyle/>
                    <a:p>
                      <a:pPr algn="ctr"/>
                      <a:r>
                        <a:rPr lang="en-GB" sz="1200" dirty="0"/>
                        <a:t>24</a:t>
                      </a:r>
                    </a:p>
                  </a:txBody>
                  <a:tcPr>
                    <a:solidFill>
                      <a:srgbClr val="FF0000"/>
                    </a:solidFill>
                  </a:tcPr>
                </a:tc>
                <a:tc hMerge="1">
                  <a:txBody>
                    <a:bodyPr/>
                    <a:lstStyle/>
                    <a:p>
                      <a:endParaRPr lang="en-GB" dirty="0"/>
                    </a:p>
                  </a:txBody>
                  <a:tcPr/>
                </a:tc>
                <a:extLst>
                  <a:ext uri="{0D108BD9-81ED-4DB2-BD59-A6C34878D82A}">
                    <a16:rowId xmlns:a16="http://schemas.microsoft.com/office/drawing/2014/main" val="302277138"/>
                  </a:ext>
                </a:extLst>
              </a:tr>
              <a:tr h="185155">
                <a:tc>
                  <a:txBody>
                    <a:bodyPr/>
                    <a:lstStyle/>
                    <a:p>
                      <a:pPr algn="ctr"/>
                      <a:r>
                        <a:rPr lang="en-GB" sz="1200" dirty="0"/>
                        <a:t>12</a:t>
                      </a:r>
                    </a:p>
                  </a:txBody>
                  <a:tcPr>
                    <a:solidFill>
                      <a:srgbClr val="FFFF00"/>
                    </a:solidFill>
                  </a:tcPr>
                </a:tc>
                <a:tc>
                  <a:txBody>
                    <a:bodyPr/>
                    <a:lstStyle/>
                    <a:p>
                      <a:pPr algn="ctr"/>
                      <a:r>
                        <a:rPr lang="en-GB" sz="1200" dirty="0"/>
                        <a:t>12</a:t>
                      </a:r>
                    </a:p>
                  </a:txBody>
                  <a:tcPr>
                    <a:solidFill>
                      <a:srgbClr val="FFFF00"/>
                    </a:solidFill>
                  </a:tcPr>
                </a:tc>
                <a:extLst>
                  <a:ext uri="{0D108BD9-81ED-4DB2-BD59-A6C34878D82A}">
                    <a16:rowId xmlns:a16="http://schemas.microsoft.com/office/drawing/2014/main" val="2392946304"/>
                  </a:ext>
                </a:extLst>
              </a:tr>
            </a:tbl>
          </a:graphicData>
        </a:graphic>
      </p:graphicFrame>
      <p:grpSp>
        <p:nvGrpSpPr>
          <p:cNvPr id="22" name="Group 21">
            <a:extLst>
              <a:ext uri="{FF2B5EF4-FFF2-40B4-BE49-F238E27FC236}">
                <a16:creationId xmlns:a16="http://schemas.microsoft.com/office/drawing/2014/main" id="{BC1D5E74-2F22-4D94-97A0-D7E1C347C749}"/>
              </a:ext>
            </a:extLst>
          </p:cNvPr>
          <p:cNvGrpSpPr/>
          <p:nvPr/>
        </p:nvGrpSpPr>
        <p:grpSpPr>
          <a:xfrm>
            <a:off x="4158849" y="2830579"/>
            <a:ext cx="1369383" cy="980501"/>
            <a:chOff x="-2277702" y="1751169"/>
            <a:chExt cx="1369383" cy="980501"/>
          </a:xfrm>
        </p:grpSpPr>
        <p:sp>
          <p:nvSpPr>
            <p:cNvPr id="15" name="Oval 14">
              <a:extLst>
                <a:ext uri="{FF2B5EF4-FFF2-40B4-BE49-F238E27FC236}">
                  <a16:creationId xmlns:a16="http://schemas.microsoft.com/office/drawing/2014/main" id="{F24B4828-B546-43E7-8C1B-4CE742F4239D}"/>
                </a:ext>
              </a:extLst>
            </p:cNvPr>
            <p:cNvSpPr/>
            <p:nvPr/>
          </p:nvSpPr>
          <p:spPr>
            <a:xfrm>
              <a:off x="-1835099" y="1751169"/>
              <a:ext cx="484177" cy="45369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36</a:t>
              </a:r>
            </a:p>
          </p:txBody>
        </p:sp>
        <p:grpSp>
          <p:nvGrpSpPr>
            <p:cNvPr id="16" name="Group 15">
              <a:extLst>
                <a:ext uri="{FF2B5EF4-FFF2-40B4-BE49-F238E27FC236}">
                  <a16:creationId xmlns:a16="http://schemas.microsoft.com/office/drawing/2014/main" id="{85852A26-C611-4834-8384-7DDC23CAEF78}"/>
                </a:ext>
              </a:extLst>
            </p:cNvPr>
            <p:cNvGrpSpPr/>
            <p:nvPr/>
          </p:nvGrpSpPr>
          <p:grpSpPr>
            <a:xfrm>
              <a:off x="-2277702" y="2277975"/>
              <a:ext cx="1369383" cy="453695"/>
              <a:chOff x="-2277702" y="2277975"/>
              <a:chExt cx="1369383" cy="453695"/>
            </a:xfrm>
            <a:solidFill>
              <a:schemeClr val="bg1"/>
            </a:solidFill>
          </p:grpSpPr>
          <p:sp>
            <p:nvSpPr>
              <p:cNvPr id="117" name="Oval 116">
                <a:extLst>
                  <a:ext uri="{FF2B5EF4-FFF2-40B4-BE49-F238E27FC236}">
                    <a16:creationId xmlns:a16="http://schemas.microsoft.com/office/drawing/2014/main" id="{CB790FD0-0EBB-41D3-A71F-312FBA2ED5F9}"/>
                  </a:ext>
                </a:extLst>
              </p:cNvPr>
              <p:cNvSpPr/>
              <p:nvPr/>
            </p:nvSpPr>
            <p:spPr>
              <a:xfrm>
                <a:off x="-1392496" y="2277975"/>
                <a:ext cx="484177" cy="45369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sp>
            <p:nvSpPr>
              <p:cNvPr id="118" name="Oval 117">
                <a:extLst>
                  <a:ext uri="{FF2B5EF4-FFF2-40B4-BE49-F238E27FC236}">
                    <a16:creationId xmlns:a16="http://schemas.microsoft.com/office/drawing/2014/main" id="{885DDB65-936A-443E-9943-C596CAF3D484}"/>
                  </a:ext>
                </a:extLst>
              </p:cNvPr>
              <p:cNvSpPr/>
              <p:nvPr/>
            </p:nvSpPr>
            <p:spPr>
              <a:xfrm>
                <a:off x="-2277702" y="2277975"/>
                <a:ext cx="484177" cy="45369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p:txBody>
          </p:sp>
        </p:grpSp>
        <p:cxnSp>
          <p:nvCxnSpPr>
            <p:cNvPr id="18" name="Straight Connector 17">
              <a:extLst>
                <a:ext uri="{FF2B5EF4-FFF2-40B4-BE49-F238E27FC236}">
                  <a16:creationId xmlns:a16="http://schemas.microsoft.com/office/drawing/2014/main" id="{0249D3A7-082A-4264-96DE-ABFE53100931}"/>
                </a:ext>
              </a:extLst>
            </p:cNvPr>
            <p:cNvCxnSpPr>
              <a:stCxn id="15" idx="3"/>
              <a:endCxn id="118" idx="7"/>
            </p:cNvCxnSpPr>
            <p:nvPr/>
          </p:nvCxnSpPr>
          <p:spPr>
            <a:xfrm flipH="1">
              <a:off x="-1864431" y="2138422"/>
              <a:ext cx="100238" cy="205995"/>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E4ADD9C-E457-4074-A6EE-040C94ECB8FA}"/>
                </a:ext>
              </a:extLst>
            </p:cNvPr>
            <p:cNvCxnSpPr>
              <a:stCxn id="15" idx="5"/>
              <a:endCxn id="117" idx="1"/>
            </p:cNvCxnSpPr>
            <p:nvPr/>
          </p:nvCxnSpPr>
          <p:spPr>
            <a:xfrm>
              <a:off x="-1421828" y="2138422"/>
              <a:ext cx="100238" cy="205995"/>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E2D0F702-CFB1-4E16-AABB-A07D7B4676B6}"/>
                </a:ext>
              </a:extLst>
            </p:cNvPr>
            <p:cNvSpPr/>
            <p:nvPr/>
          </p:nvSpPr>
          <p:spPr>
            <a:xfrm>
              <a:off x="-2124744" y="2348880"/>
              <a:ext cx="54886" cy="30777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Rectangle 118">
              <a:extLst>
                <a:ext uri="{FF2B5EF4-FFF2-40B4-BE49-F238E27FC236}">
                  <a16:creationId xmlns:a16="http://schemas.microsoft.com/office/drawing/2014/main" id="{9EDAAE05-BEAC-4FB9-987B-4B670CC39E2C}"/>
                </a:ext>
              </a:extLst>
            </p:cNvPr>
            <p:cNvSpPr/>
            <p:nvPr/>
          </p:nvSpPr>
          <p:spPr>
            <a:xfrm>
              <a:off x="-1980728" y="2564904"/>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0" name="Rectangle 119">
              <a:extLst>
                <a:ext uri="{FF2B5EF4-FFF2-40B4-BE49-F238E27FC236}">
                  <a16:creationId xmlns:a16="http://schemas.microsoft.com/office/drawing/2014/main" id="{928F3C26-0A56-4B6D-B4E7-3D0FE5D52777}"/>
                </a:ext>
              </a:extLst>
            </p:cNvPr>
            <p:cNvSpPr/>
            <p:nvPr/>
          </p:nvSpPr>
          <p:spPr>
            <a:xfrm>
              <a:off x="-1946206" y="2464901"/>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1" name="Rectangle 120">
              <a:extLst>
                <a:ext uri="{FF2B5EF4-FFF2-40B4-BE49-F238E27FC236}">
                  <a16:creationId xmlns:a16="http://schemas.microsoft.com/office/drawing/2014/main" id="{7D689CEE-FB51-451E-BBA5-961ECA6EB017}"/>
                </a:ext>
              </a:extLst>
            </p:cNvPr>
            <p:cNvSpPr/>
            <p:nvPr/>
          </p:nvSpPr>
          <p:spPr>
            <a:xfrm>
              <a:off x="-1980728" y="2348880"/>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2" name="Rectangle 121">
              <a:extLst>
                <a:ext uri="{FF2B5EF4-FFF2-40B4-BE49-F238E27FC236}">
                  <a16:creationId xmlns:a16="http://schemas.microsoft.com/office/drawing/2014/main" id="{A4AA9C86-5361-40E9-8834-8C55579F9B31}"/>
                </a:ext>
              </a:extLst>
            </p:cNvPr>
            <p:cNvSpPr/>
            <p:nvPr/>
          </p:nvSpPr>
          <p:spPr>
            <a:xfrm>
              <a:off x="-1260648" y="2348880"/>
              <a:ext cx="54886" cy="30777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Rectangle 122">
              <a:extLst>
                <a:ext uri="{FF2B5EF4-FFF2-40B4-BE49-F238E27FC236}">
                  <a16:creationId xmlns:a16="http://schemas.microsoft.com/office/drawing/2014/main" id="{084F740F-8481-4F7F-8E40-730AF434FFB8}"/>
                </a:ext>
              </a:extLst>
            </p:cNvPr>
            <p:cNvSpPr/>
            <p:nvPr/>
          </p:nvSpPr>
          <p:spPr>
            <a:xfrm>
              <a:off x="-1116632" y="2564904"/>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4" name="Rectangle 123">
              <a:extLst>
                <a:ext uri="{FF2B5EF4-FFF2-40B4-BE49-F238E27FC236}">
                  <a16:creationId xmlns:a16="http://schemas.microsoft.com/office/drawing/2014/main" id="{CCAA4F12-E435-46C9-8872-80170C795C4E}"/>
                </a:ext>
              </a:extLst>
            </p:cNvPr>
            <p:cNvSpPr/>
            <p:nvPr/>
          </p:nvSpPr>
          <p:spPr>
            <a:xfrm>
              <a:off x="-1018335" y="2492896"/>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5" name="Rectangle 124">
              <a:extLst>
                <a:ext uri="{FF2B5EF4-FFF2-40B4-BE49-F238E27FC236}">
                  <a16:creationId xmlns:a16="http://schemas.microsoft.com/office/drawing/2014/main" id="{C6E17497-97E7-4426-8A8D-A519D45A9555}"/>
                </a:ext>
              </a:extLst>
            </p:cNvPr>
            <p:cNvSpPr/>
            <p:nvPr/>
          </p:nvSpPr>
          <p:spPr>
            <a:xfrm>
              <a:off x="-1090343" y="2348880"/>
              <a:ext cx="45719" cy="457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spTree>
    <p:extLst>
      <p:ext uri="{BB962C8B-B14F-4D97-AF65-F5344CB8AC3E}">
        <p14:creationId xmlns:p14="http://schemas.microsoft.com/office/powerpoint/2010/main" val="2083566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85"/>
          <p:cNvPicPr/>
          <p:nvPr/>
        </p:nvPicPr>
        <p:blipFill>
          <a:blip r:embed="rId2">
            <a:extLst>
              <a:ext uri="{28A0092B-C50C-407E-A947-70E740481C1C}">
                <a14:useLocalDpi xmlns:a14="http://schemas.microsoft.com/office/drawing/2010/main" val="0"/>
              </a:ext>
            </a:extLst>
          </a:blip>
          <a:srcRect/>
          <a:stretch>
            <a:fillRect/>
          </a:stretch>
        </p:blipFill>
        <p:spPr bwMode="auto">
          <a:xfrm>
            <a:off x="4139952" y="3789040"/>
            <a:ext cx="1257300" cy="1518920"/>
          </a:xfrm>
          <a:prstGeom prst="rect">
            <a:avLst/>
          </a:prstGeom>
          <a:noFill/>
          <a:ln>
            <a:noFill/>
          </a:ln>
        </p:spPr>
      </p:pic>
      <p:pic>
        <p:nvPicPr>
          <p:cNvPr id="71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0861" y="1577900"/>
            <a:ext cx="1749425" cy="622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1263" y="763799"/>
            <a:ext cx="3207041" cy="72098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99392"/>
            <a:ext cx="7772400" cy="794519"/>
          </a:xfrm>
        </p:spPr>
        <p:txBody>
          <a:bodyPr>
            <a:noAutofit/>
          </a:bodyPr>
          <a:lstStyle/>
          <a:p>
            <a:r>
              <a:rPr lang="en-GB" sz="1800" u="sng" dirty="0"/>
              <a:t>Multiplication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3523096077"/>
              </p:ext>
            </p:extLst>
          </p:nvPr>
        </p:nvGraphicFramePr>
        <p:xfrm>
          <a:off x="34783" y="188640"/>
          <a:ext cx="9001712" cy="6624736"/>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880320">
                <a:tc>
                  <a:txBody>
                    <a:bodyPr/>
                    <a:lstStyle/>
                    <a:p>
                      <a:r>
                        <a:rPr lang="en-GB" sz="1200" kern="1200" dirty="0">
                          <a:solidFill>
                            <a:schemeClr val="tx1"/>
                          </a:solidFill>
                          <a:effectLst/>
                          <a:latin typeface="+mn-lt"/>
                          <a:ea typeface="+mn-ea"/>
                          <a:cs typeface="+mn-cs"/>
                        </a:rPr>
                        <a:t>Repeated addition </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different objects to add equal groups.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Write addition sentences to describe objects and pictures.</a:t>
                      </a:r>
                      <a:endParaRPr lang="en-GB" sz="1200" dirty="0"/>
                    </a:p>
                  </a:txBody>
                  <a:tcPr/>
                </a:tc>
                <a:extLst>
                  <a:ext uri="{0D108BD9-81ED-4DB2-BD59-A6C34878D82A}">
                    <a16:rowId xmlns:a16="http://schemas.microsoft.com/office/drawing/2014/main" val="10001"/>
                  </a:ext>
                </a:extLst>
              </a:tr>
              <a:tr h="3240360">
                <a:tc>
                  <a:txBody>
                    <a:bodyPr/>
                    <a:lstStyle/>
                    <a:p>
                      <a:r>
                        <a:rPr lang="en-GB" sz="1200" dirty="0"/>
                        <a:t>Arrays- showing commutative multiplication</a:t>
                      </a:r>
                    </a:p>
                  </a:txBody>
                  <a:tcPr/>
                </a:tc>
                <a:tc>
                  <a:txBody>
                    <a:bodyPr/>
                    <a:lstStyle/>
                    <a:p>
                      <a:r>
                        <a:rPr lang="en-GB" sz="1200" dirty="0"/>
                        <a:t>Create arrays using counters/ cubes to show multiplication sentences.</a:t>
                      </a:r>
                    </a:p>
                    <a:p>
                      <a:endParaRPr lang="en-GB" sz="1200" dirty="0"/>
                    </a:p>
                    <a:p>
                      <a:endParaRPr lang="en-GB" sz="1200" dirty="0"/>
                    </a:p>
                  </a:txBody>
                  <a:tcPr/>
                </a:tc>
                <a:tc>
                  <a:txBody>
                    <a:bodyPr/>
                    <a:lstStyle/>
                    <a:p>
                      <a:r>
                        <a:rPr lang="en-GB" sz="1200" dirty="0"/>
                        <a:t>Draw arrays in different rotations to find commutative multiplication sentences.</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Link arrays to area of rectangles.</a:t>
                      </a:r>
                    </a:p>
                    <a:p>
                      <a:endParaRPr lang="en-GB" sz="1200" dirty="0"/>
                    </a:p>
                  </a:txBody>
                  <a:tcPr/>
                </a:tc>
                <a:tc>
                  <a:txBody>
                    <a:bodyPr/>
                    <a:lstStyle/>
                    <a:p>
                      <a:r>
                        <a:rPr lang="en-GB" sz="1200" dirty="0"/>
                        <a:t>Use an array to write multiplication sentences and reinforce repeated addition.</a:t>
                      </a:r>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3647" y="1132975"/>
            <a:ext cx="1268413" cy="7318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7187" y="1103809"/>
            <a:ext cx="1116013" cy="847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68534" y="2152798"/>
            <a:ext cx="1298575" cy="6699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65503" y="1772816"/>
            <a:ext cx="2854769" cy="42738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6"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54176" y="4005064"/>
            <a:ext cx="1944687" cy="14573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7"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70869" y="5589240"/>
            <a:ext cx="1511300" cy="749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178"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5602560"/>
            <a:ext cx="1335087" cy="1066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87" name="Picture 86"/>
          <p:cNvPicPr/>
          <p:nvPr/>
        </p:nvPicPr>
        <p:blipFill>
          <a:blip r:embed="rId12">
            <a:extLst>
              <a:ext uri="{28A0092B-C50C-407E-A947-70E740481C1C}">
                <a14:useLocalDpi xmlns:a14="http://schemas.microsoft.com/office/drawing/2010/main" val="0"/>
              </a:ext>
            </a:extLst>
          </a:blip>
          <a:stretch>
            <a:fillRect/>
          </a:stretch>
        </p:blipFill>
        <p:spPr>
          <a:xfrm>
            <a:off x="7628360" y="4385746"/>
            <a:ext cx="1114425" cy="695960"/>
          </a:xfrm>
          <a:prstGeom prst="rect">
            <a:avLst/>
          </a:prstGeom>
        </p:spPr>
      </p:pic>
      <p:pic>
        <p:nvPicPr>
          <p:cNvPr id="7179" name="Picture 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64414" y="5290093"/>
            <a:ext cx="1586114" cy="10484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cxnSp>
        <p:nvCxnSpPr>
          <p:cNvPr id="5" name="Straight Connector 4"/>
          <p:cNvCxnSpPr/>
          <p:nvPr/>
        </p:nvCxnSpPr>
        <p:spPr>
          <a:xfrm>
            <a:off x="4355976" y="3068960"/>
            <a:ext cx="252028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427984" y="3068960"/>
            <a:ext cx="263214" cy="276999"/>
          </a:xfrm>
          <a:prstGeom prst="rect">
            <a:avLst/>
          </a:prstGeom>
          <a:noFill/>
        </p:spPr>
        <p:txBody>
          <a:bodyPr wrap="none" rtlCol="0">
            <a:spAutoFit/>
          </a:bodyPr>
          <a:lstStyle/>
          <a:p>
            <a:r>
              <a:rPr lang="en-GB" sz="1200" dirty="0"/>
              <a:t>0</a:t>
            </a:r>
          </a:p>
        </p:txBody>
      </p:sp>
      <p:sp>
        <p:nvSpPr>
          <p:cNvPr id="20" name="TextBox 19"/>
          <p:cNvSpPr txBox="1"/>
          <p:nvPr/>
        </p:nvSpPr>
        <p:spPr>
          <a:xfrm>
            <a:off x="5244890" y="3068960"/>
            <a:ext cx="263214" cy="276999"/>
          </a:xfrm>
          <a:prstGeom prst="rect">
            <a:avLst/>
          </a:prstGeom>
          <a:noFill/>
        </p:spPr>
        <p:txBody>
          <a:bodyPr wrap="none" rtlCol="0">
            <a:spAutoFit/>
          </a:bodyPr>
          <a:lstStyle/>
          <a:p>
            <a:r>
              <a:rPr lang="en-GB" sz="1200" dirty="0"/>
              <a:t>5</a:t>
            </a:r>
          </a:p>
        </p:txBody>
      </p:sp>
      <p:sp>
        <p:nvSpPr>
          <p:cNvPr id="21" name="TextBox 20"/>
          <p:cNvSpPr txBox="1"/>
          <p:nvPr/>
        </p:nvSpPr>
        <p:spPr>
          <a:xfrm>
            <a:off x="5984392" y="3068960"/>
            <a:ext cx="341760" cy="276999"/>
          </a:xfrm>
          <a:prstGeom prst="rect">
            <a:avLst/>
          </a:prstGeom>
          <a:noFill/>
        </p:spPr>
        <p:txBody>
          <a:bodyPr wrap="none" rtlCol="0">
            <a:spAutoFit/>
          </a:bodyPr>
          <a:lstStyle/>
          <a:p>
            <a:r>
              <a:rPr lang="en-GB" sz="1200" dirty="0"/>
              <a:t>10</a:t>
            </a:r>
          </a:p>
        </p:txBody>
      </p:sp>
      <p:sp>
        <p:nvSpPr>
          <p:cNvPr id="13" name="Freeform 12"/>
          <p:cNvSpPr/>
          <p:nvPr/>
        </p:nvSpPr>
        <p:spPr>
          <a:xfrm>
            <a:off x="4565057" y="2781042"/>
            <a:ext cx="858981" cy="332627"/>
          </a:xfrm>
          <a:custGeom>
            <a:avLst/>
            <a:gdLst>
              <a:gd name="connsiteX0" fmla="*/ 0 w 858981"/>
              <a:gd name="connsiteY0" fmla="*/ 332627 h 332627"/>
              <a:gd name="connsiteX1" fmla="*/ 443345 w 858981"/>
              <a:gd name="connsiteY1" fmla="*/ 118 h 332627"/>
              <a:gd name="connsiteX2" fmla="*/ 858981 w 858981"/>
              <a:gd name="connsiteY2" fmla="*/ 291063 h 332627"/>
              <a:gd name="connsiteX3" fmla="*/ 858981 w 858981"/>
              <a:gd name="connsiteY3" fmla="*/ 291063 h 332627"/>
              <a:gd name="connsiteX4" fmla="*/ 858981 w 858981"/>
              <a:gd name="connsiteY4" fmla="*/ 291063 h 332627"/>
              <a:gd name="connsiteX5" fmla="*/ 858981 w 858981"/>
              <a:gd name="connsiteY5" fmla="*/ 291063 h 332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8981" h="332627">
                <a:moveTo>
                  <a:pt x="0" y="332627"/>
                </a:moveTo>
                <a:cubicBezTo>
                  <a:pt x="150091" y="169836"/>
                  <a:pt x="300182" y="7045"/>
                  <a:pt x="443345" y="118"/>
                </a:cubicBezTo>
                <a:cubicBezTo>
                  <a:pt x="586508" y="-6809"/>
                  <a:pt x="858981" y="291063"/>
                  <a:pt x="858981" y="291063"/>
                </a:cubicBezTo>
                <a:lnTo>
                  <a:pt x="858981" y="291063"/>
                </a:lnTo>
                <a:lnTo>
                  <a:pt x="858981" y="291063"/>
                </a:lnTo>
                <a:lnTo>
                  <a:pt x="858981" y="291063"/>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Freeform 28"/>
          <p:cNvSpPr/>
          <p:nvPr/>
        </p:nvSpPr>
        <p:spPr>
          <a:xfrm>
            <a:off x="5335851" y="2781042"/>
            <a:ext cx="858981" cy="332627"/>
          </a:xfrm>
          <a:custGeom>
            <a:avLst/>
            <a:gdLst>
              <a:gd name="connsiteX0" fmla="*/ 0 w 858981"/>
              <a:gd name="connsiteY0" fmla="*/ 332627 h 332627"/>
              <a:gd name="connsiteX1" fmla="*/ 443345 w 858981"/>
              <a:gd name="connsiteY1" fmla="*/ 118 h 332627"/>
              <a:gd name="connsiteX2" fmla="*/ 858981 w 858981"/>
              <a:gd name="connsiteY2" fmla="*/ 291063 h 332627"/>
              <a:gd name="connsiteX3" fmla="*/ 858981 w 858981"/>
              <a:gd name="connsiteY3" fmla="*/ 291063 h 332627"/>
              <a:gd name="connsiteX4" fmla="*/ 858981 w 858981"/>
              <a:gd name="connsiteY4" fmla="*/ 291063 h 332627"/>
              <a:gd name="connsiteX5" fmla="*/ 858981 w 858981"/>
              <a:gd name="connsiteY5" fmla="*/ 291063 h 332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8981" h="332627">
                <a:moveTo>
                  <a:pt x="0" y="332627"/>
                </a:moveTo>
                <a:cubicBezTo>
                  <a:pt x="150091" y="169836"/>
                  <a:pt x="300182" y="7045"/>
                  <a:pt x="443345" y="118"/>
                </a:cubicBezTo>
                <a:cubicBezTo>
                  <a:pt x="586508" y="-6809"/>
                  <a:pt x="858981" y="291063"/>
                  <a:pt x="858981" y="291063"/>
                </a:cubicBezTo>
                <a:lnTo>
                  <a:pt x="858981" y="291063"/>
                </a:lnTo>
                <a:lnTo>
                  <a:pt x="858981" y="291063"/>
                </a:lnTo>
                <a:lnTo>
                  <a:pt x="858981" y="291063"/>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6678512" y="3068960"/>
            <a:ext cx="341760" cy="276999"/>
          </a:xfrm>
          <a:prstGeom prst="rect">
            <a:avLst/>
          </a:prstGeom>
          <a:noFill/>
        </p:spPr>
        <p:txBody>
          <a:bodyPr wrap="none" rtlCol="0">
            <a:spAutoFit/>
          </a:bodyPr>
          <a:lstStyle/>
          <a:p>
            <a:r>
              <a:rPr lang="en-GB" sz="1200" dirty="0"/>
              <a:t>15</a:t>
            </a:r>
          </a:p>
        </p:txBody>
      </p:sp>
      <p:sp>
        <p:nvSpPr>
          <p:cNvPr id="31" name="Freeform 30"/>
          <p:cNvSpPr/>
          <p:nvPr/>
        </p:nvSpPr>
        <p:spPr>
          <a:xfrm>
            <a:off x="6089283" y="2780928"/>
            <a:ext cx="858981" cy="332627"/>
          </a:xfrm>
          <a:custGeom>
            <a:avLst/>
            <a:gdLst>
              <a:gd name="connsiteX0" fmla="*/ 0 w 858981"/>
              <a:gd name="connsiteY0" fmla="*/ 332627 h 332627"/>
              <a:gd name="connsiteX1" fmla="*/ 443345 w 858981"/>
              <a:gd name="connsiteY1" fmla="*/ 118 h 332627"/>
              <a:gd name="connsiteX2" fmla="*/ 858981 w 858981"/>
              <a:gd name="connsiteY2" fmla="*/ 291063 h 332627"/>
              <a:gd name="connsiteX3" fmla="*/ 858981 w 858981"/>
              <a:gd name="connsiteY3" fmla="*/ 291063 h 332627"/>
              <a:gd name="connsiteX4" fmla="*/ 858981 w 858981"/>
              <a:gd name="connsiteY4" fmla="*/ 291063 h 332627"/>
              <a:gd name="connsiteX5" fmla="*/ 858981 w 858981"/>
              <a:gd name="connsiteY5" fmla="*/ 291063 h 332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8981" h="332627">
                <a:moveTo>
                  <a:pt x="0" y="332627"/>
                </a:moveTo>
                <a:cubicBezTo>
                  <a:pt x="150091" y="169836"/>
                  <a:pt x="300182" y="7045"/>
                  <a:pt x="443345" y="118"/>
                </a:cubicBezTo>
                <a:cubicBezTo>
                  <a:pt x="586508" y="-6809"/>
                  <a:pt x="858981" y="291063"/>
                  <a:pt x="858981" y="291063"/>
                </a:cubicBezTo>
                <a:lnTo>
                  <a:pt x="858981" y="291063"/>
                </a:lnTo>
                <a:lnTo>
                  <a:pt x="858981" y="291063"/>
                </a:lnTo>
                <a:lnTo>
                  <a:pt x="858981" y="291063"/>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824468" y="2477199"/>
            <a:ext cx="340158" cy="276999"/>
          </a:xfrm>
          <a:prstGeom prst="rect">
            <a:avLst/>
          </a:prstGeom>
          <a:noFill/>
        </p:spPr>
        <p:txBody>
          <a:bodyPr wrap="none" rtlCol="0">
            <a:spAutoFit/>
          </a:bodyPr>
          <a:lstStyle/>
          <a:p>
            <a:r>
              <a:rPr lang="en-GB" sz="1200" dirty="0"/>
              <a:t>+5</a:t>
            </a:r>
          </a:p>
        </p:txBody>
      </p:sp>
      <p:sp>
        <p:nvSpPr>
          <p:cNvPr id="35" name="TextBox 34"/>
          <p:cNvSpPr txBox="1"/>
          <p:nvPr/>
        </p:nvSpPr>
        <p:spPr>
          <a:xfrm>
            <a:off x="5580112" y="2492896"/>
            <a:ext cx="340158" cy="276999"/>
          </a:xfrm>
          <a:prstGeom prst="rect">
            <a:avLst/>
          </a:prstGeom>
          <a:noFill/>
        </p:spPr>
        <p:txBody>
          <a:bodyPr wrap="none" rtlCol="0">
            <a:spAutoFit/>
          </a:bodyPr>
          <a:lstStyle/>
          <a:p>
            <a:r>
              <a:rPr lang="en-GB" sz="1200" dirty="0"/>
              <a:t>+5</a:t>
            </a:r>
          </a:p>
        </p:txBody>
      </p:sp>
      <p:sp>
        <p:nvSpPr>
          <p:cNvPr id="36" name="TextBox 35"/>
          <p:cNvSpPr txBox="1"/>
          <p:nvPr/>
        </p:nvSpPr>
        <p:spPr>
          <a:xfrm>
            <a:off x="6335756" y="2508593"/>
            <a:ext cx="340158" cy="276999"/>
          </a:xfrm>
          <a:prstGeom prst="rect">
            <a:avLst/>
          </a:prstGeom>
          <a:noFill/>
        </p:spPr>
        <p:txBody>
          <a:bodyPr wrap="none" rtlCol="0">
            <a:spAutoFit/>
          </a:bodyPr>
          <a:lstStyle/>
          <a:p>
            <a:r>
              <a:rPr lang="en-GB" sz="1200" dirty="0"/>
              <a:t>+5</a:t>
            </a:r>
          </a:p>
        </p:txBody>
      </p:sp>
    </p:spTree>
    <p:extLst>
      <p:ext uri="{BB962C8B-B14F-4D97-AF65-F5344CB8AC3E}">
        <p14:creationId xmlns:p14="http://schemas.microsoft.com/office/powerpoint/2010/main" val="1361739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9392"/>
            <a:ext cx="7772400" cy="794519"/>
          </a:xfrm>
        </p:spPr>
        <p:txBody>
          <a:bodyPr>
            <a:noAutofit/>
          </a:bodyPr>
          <a:lstStyle/>
          <a:p>
            <a:r>
              <a:rPr lang="en-GB" sz="1800" u="sng" dirty="0"/>
              <a:t>Multiplication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1066869823"/>
              </p:ext>
            </p:extLst>
          </p:nvPr>
        </p:nvGraphicFramePr>
        <p:xfrm>
          <a:off x="34783" y="188640"/>
          <a:ext cx="9001712" cy="6696744"/>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6192688">
                <a:tc>
                  <a:txBody>
                    <a:bodyPr/>
                    <a:lstStyle/>
                    <a:p>
                      <a:r>
                        <a:rPr lang="en-GB" sz="1200" kern="1200" dirty="0">
                          <a:solidFill>
                            <a:schemeClr val="tx1"/>
                          </a:solidFill>
                          <a:effectLst/>
                          <a:latin typeface="+mn-lt"/>
                          <a:ea typeface="+mn-ea"/>
                          <a:cs typeface="+mn-cs"/>
                        </a:rPr>
                        <a:t>Column multiplication</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Children can continue to be supported by place value counters at the stage of multiplication.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is important at this stage that they always multiply the ones first and note down their answer followed by the tens which they note below.</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Bar modelling and number lines can support learners when solving problems with multiplication </a:t>
                      </a:r>
                      <a:r>
                        <a:rPr lang="en-GB" sz="1200" b="1" u="sng" kern="1200" dirty="0">
                          <a:solidFill>
                            <a:schemeClr val="tx1"/>
                          </a:solidFill>
                          <a:effectLst/>
                          <a:latin typeface="+mn-lt"/>
                          <a:ea typeface="+mn-ea"/>
                          <a:cs typeface="+mn-cs"/>
                        </a:rPr>
                        <a:t>alongside </a:t>
                      </a:r>
                      <a:r>
                        <a:rPr lang="en-GB" sz="1200" kern="1200" dirty="0">
                          <a:solidFill>
                            <a:schemeClr val="tx1"/>
                          </a:solidFill>
                          <a:effectLst/>
                          <a:latin typeface="+mn-lt"/>
                          <a:ea typeface="+mn-ea"/>
                          <a:cs typeface="+mn-cs"/>
                        </a:rPr>
                        <a:t>the formal written methods.</a:t>
                      </a:r>
                    </a:p>
                  </a:txBody>
                  <a:tcPr/>
                </a:tc>
                <a:tc>
                  <a:txBody>
                    <a:bodyPr/>
                    <a:lstStyle/>
                    <a:p>
                      <a:r>
                        <a:rPr lang="en-GB" sz="1200" kern="1200" dirty="0">
                          <a:solidFill>
                            <a:schemeClr val="tx1"/>
                          </a:solidFill>
                          <a:effectLst/>
                          <a:latin typeface="+mn-lt"/>
                          <a:ea typeface="+mn-ea"/>
                          <a:cs typeface="+mn-cs"/>
                        </a:rPr>
                        <a:t>Start with long multiplication, reminding the children about lining up their numbers clearly in columns.</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If it helps, children can write out what they are solving next to their answer.</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moves to the more compact method.</a:t>
                      </a:r>
                    </a:p>
                  </a:txBody>
                  <a:tcPr/>
                </a:tc>
                <a:extLst>
                  <a:ext uri="{0D108BD9-81ED-4DB2-BD59-A6C34878D82A}">
                    <a16:rowId xmlns:a16="http://schemas.microsoft.com/office/drawing/2014/main" val="10001"/>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5137" y="1412776"/>
            <a:ext cx="1890713" cy="14208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586607"/>
            <a:ext cx="2073275" cy="10731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2797175"/>
            <a:ext cx="3090863" cy="126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8" name="irc_mi" descr="http://ictedusrv.cumbria.ac.uk/maths/SecMaths/U1/images/pic018.gif"/>
          <p:cNvPicPr/>
          <p:nvPr/>
        </p:nvPicPr>
        <p:blipFill>
          <a:blip r:embed="rId5">
            <a:extLst>
              <a:ext uri="{28A0092B-C50C-407E-A947-70E740481C1C}">
                <a14:useLocalDpi xmlns:a14="http://schemas.microsoft.com/office/drawing/2010/main" val="0"/>
              </a:ext>
            </a:extLst>
          </a:blip>
          <a:srcRect/>
          <a:stretch>
            <a:fillRect/>
          </a:stretch>
        </p:blipFill>
        <p:spPr bwMode="auto">
          <a:xfrm>
            <a:off x="7452320" y="2924944"/>
            <a:ext cx="1123950" cy="1283970"/>
          </a:xfrm>
          <a:prstGeom prst="rect">
            <a:avLst/>
          </a:prstGeom>
          <a:noFill/>
          <a:ln>
            <a:noFill/>
          </a:ln>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52320" y="4059238"/>
            <a:ext cx="908050" cy="1133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596336" y="5661248"/>
            <a:ext cx="833662" cy="11521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1597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3">
            <a:extLst>
              <a:ext uri="{FF2B5EF4-FFF2-40B4-BE49-F238E27FC236}">
                <a16:creationId xmlns:a16="http://schemas.microsoft.com/office/drawing/2014/main" id="{5A91B6F8-8CCB-4FDD-A292-88F4374D6AA4}"/>
              </a:ext>
            </a:extLst>
          </p:cNvPr>
          <p:cNvGraphicFramePr>
            <a:graphicFrameLocks noGrp="1"/>
          </p:cNvGraphicFramePr>
          <p:nvPr>
            <p:extLst>
              <p:ext uri="{D42A27DB-BD31-4B8C-83A1-F6EECF244321}">
                <p14:modId xmlns:p14="http://schemas.microsoft.com/office/powerpoint/2010/main" val="3008276742"/>
              </p:ext>
            </p:extLst>
          </p:nvPr>
        </p:nvGraphicFramePr>
        <p:xfrm>
          <a:off x="4243710" y="2592787"/>
          <a:ext cx="2903982" cy="793747"/>
        </p:xfrm>
        <a:graphic>
          <a:graphicData uri="http://schemas.openxmlformats.org/drawingml/2006/table">
            <a:tbl>
              <a:tblPr firstRow="1" bandRow="1">
                <a:tableStyleId>{5940675A-B579-460E-94D1-54222C63F5DA}</a:tableStyleId>
              </a:tblPr>
              <a:tblGrid>
                <a:gridCol w="967994">
                  <a:extLst>
                    <a:ext uri="{9D8B030D-6E8A-4147-A177-3AD203B41FA5}">
                      <a16:colId xmlns:a16="http://schemas.microsoft.com/office/drawing/2014/main" val="2457080815"/>
                    </a:ext>
                  </a:extLst>
                </a:gridCol>
                <a:gridCol w="967994">
                  <a:extLst>
                    <a:ext uri="{9D8B030D-6E8A-4147-A177-3AD203B41FA5}">
                      <a16:colId xmlns:a16="http://schemas.microsoft.com/office/drawing/2014/main" val="2733084676"/>
                    </a:ext>
                  </a:extLst>
                </a:gridCol>
                <a:gridCol w="967994">
                  <a:extLst>
                    <a:ext uri="{9D8B030D-6E8A-4147-A177-3AD203B41FA5}">
                      <a16:colId xmlns:a16="http://schemas.microsoft.com/office/drawing/2014/main" val="2849693371"/>
                    </a:ext>
                  </a:extLst>
                </a:gridCol>
              </a:tblGrid>
              <a:tr h="337499">
                <a:tc gridSpan="3">
                  <a:txBody>
                    <a:bodyPr/>
                    <a:lstStyle/>
                    <a:p>
                      <a:pPr algn="ctr"/>
                      <a:r>
                        <a:rPr lang="en-GB" sz="1200" dirty="0"/>
                        <a:t>12</a:t>
                      </a:r>
                      <a:endParaRPr lang="en-GB" sz="1200" dirty="0">
                        <a:solidFill>
                          <a:schemeClr val="tx1"/>
                        </a:solidFill>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272596519"/>
                  </a:ext>
                </a:extLst>
              </a:tr>
              <a:tr h="456248">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851882692"/>
                  </a:ext>
                </a:extLst>
              </a:tr>
            </a:tbl>
          </a:graphicData>
        </a:graphic>
      </p:graphicFrame>
      <p:pic>
        <p:nvPicPr>
          <p:cNvPr id="10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2556" y="6165304"/>
            <a:ext cx="1056363" cy="67577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42193"/>
            <a:ext cx="7772400" cy="794519"/>
          </a:xfrm>
        </p:spPr>
        <p:txBody>
          <a:bodyPr>
            <a:noAutofit/>
          </a:bodyPr>
          <a:lstStyle/>
          <a:p>
            <a:r>
              <a:rPr lang="en-GB" sz="1800" u="sng" dirty="0"/>
              <a:t>Calculations Policy</a:t>
            </a:r>
            <a:r>
              <a:rPr lang="en-GB" sz="1800" dirty="0"/>
              <a:t/>
            </a:r>
            <a:br>
              <a:rPr lang="en-GB" sz="1800" dirty="0"/>
            </a:br>
            <a:r>
              <a:rPr lang="en-GB" sz="1800" u="sng" dirty="0"/>
              <a:t>Division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2201197210"/>
              </p:ext>
            </p:extLst>
          </p:nvPr>
        </p:nvGraphicFramePr>
        <p:xfrm>
          <a:off x="34783" y="476672"/>
          <a:ext cx="9001712" cy="6336704"/>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504056">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520280">
                <a:tc>
                  <a:txBody>
                    <a:bodyPr/>
                    <a:lstStyle/>
                    <a:p>
                      <a:r>
                        <a:rPr lang="en-GB" sz="1200" kern="1200" dirty="0">
                          <a:solidFill>
                            <a:schemeClr val="tx1"/>
                          </a:solidFill>
                          <a:effectLst/>
                          <a:latin typeface="+mn-lt"/>
                          <a:ea typeface="+mn-ea"/>
                          <a:cs typeface="+mn-cs"/>
                        </a:rPr>
                        <a:t>Sharing objects into groups</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 have 10 cubes, can you share them equally in 2 groups?</a:t>
                      </a:r>
                    </a:p>
                  </a:txBody>
                  <a:tcPr/>
                </a:tc>
                <a:tc>
                  <a:txBody>
                    <a:bodyPr/>
                    <a:lstStyle/>
                    <a:p>
                      <a:r>
                        <a:rPr lang="en-GB" sz="1200" kern="1200" dirty="0">
                          <a:solidFill>
                            <a:schemeClr val="tx1"/>
                          </a:solidFill>
                          <a:effectLst/>
                          <a:latin typeface="+mn-lt"/>
                          <a:ea typeface="+mn-ea"/>
                          <a:cs typeface="+mn-cs"/>
                        </a:rPr>
                        <a:t>Children use pictures or shapes to share quantities.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Share 9 buns between three people.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9 ÷ 3 = 3</a:t>
                      </a:r>
                    </a:p>
                  </a:txBody>
                  <a:tcPr/>
                </a:tc>
                <a:extLst>
                  <a:ext uri="{0D108BD9-81ED-4DB2-BD59-A6C34878D82A}">
                    <a16:rowId xmlns:a16="http://schemas.microsoft.com/office/drawing/2014/main" val="10001"/>
                  </a:ext>
                </a:extLst>
              </a:tr>
              <a:tr h="3312368">
                <a:tc>
                  <a:txBody>
                    <a:bodyPr/>
                    <a:lstStyle/>
                    <a:p>
                      <a:r>
                        <a:rPr lang="en-GB" sz="1200" dirty="0"/>
                        <a:t>Division as grouping</a:t>
                      </a:r>
                    </a:p>
                  </a:txBody>
                  <a:tcPr/>
                </a:tc>
                <a:tc>
                  <a:txBody>
                    <a:bodyPr/>
                    <a:lstStyle/>
                    <a:p>
                      <a:r>
                        <a:rPr lang="en-GB" sz="1200" dirty="0"/>
                        <a:t>Divide quantities into equal groups.</a:t>
                      </a:r>
                    </a:p>
                    <a:p>
                      <a:r>
                        <a:rPr lang="en-GB" sz="1200" dirty="0"/>
                        <a:t>Use cubes, counters, objects or place value counters to aid understanding.</a:t>
                      </a:r>
                    </a:p>
                    <a:p>
                      <a:endParaRPr lang="en-GB" sz="1200" dirty="0"/>
                    </a:p>
                    <a:p>
                      <a:endParaRPr lang="en-GB" sz="1200" dirty="0"/>
                    </a:p>
                    <a:p>
                      <a:endParaRPr lang="en-GB" sz="1200" dirty="0"/>
                    </a:p>
                  </a:txBody>
                  <a:tcPr/>
                </a:tc>
                <a:tc>
                  <a:txBody>
                    <a:bodyPr/>
                    <a:lstStyle/>
                    <a:p>
                      <a:r>
                        <a:rPr lang="en-GB" sz="1200" dirty="0"/>
                        <a:t>Use a number line to show jumps in groups. The number of jumps equals the number of groups.</a:t>
                      </a:r>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Think of the bar as a whole. Split it into the number of groups you are dividing by and work out how many would be within each group.</a:t>
                      </a:r>
                    </a:p>
                    <a:p>
                      <a:endParaRPr lang="en-GB" sz="1200" dirty="0"/>
                    </a:p>
                  </a:txBody>
                  <a:tcPr/>
                </a:tc>
                <a:tc>
                  <a:txBody>
                    <a:bodyPr/>
                    <a:lstStyle/>
                    <a:p>
                      <a:r>
                        <a:rPr lang="en-GB" sz="1200" dirty="0"/>
                        <a:t>28 ÷ 7 = 4</a:t>
                      </a:r>
                    </a:p>
                    <a:p>
                      <a:endParaRPr lang="en-GB" sz="1200" dirty="0"/>
                    </a:p>
                    <a:p>
                      <a:r>
                        <a:rPr lang="en-GB" sz="1200" dirty="0"/>
                        <a:t>Divide 28 into 7 groups. How many are in each group?</a:t>
                      </a:r>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6572" y="1566192"/>
            <a:ext cx="2420937" cy="19018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7481" y="1434869"/>
            <a:ext cx="2091841" cy="111700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664" y="4095725"/>
            <a:ext cx="2481263" cy="11334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9" name="Group 8"/>
          <p:cNvGrpSpPr/>
          <p:nvPr/>
        </p:nvGrpSpPr>
        <p:grpSpPr>
          <a:xfrm>
            <a:off x="1568149" y="5171528"/>
            <a:ext cx="1508015" cy="921768"/>
            <a:chOff x="-2622716" y="3347700"/>
            <a:chExt cx="1508015" cy="921768"/>
          </a:xfrm>
        </p:grpSpPr>
        <p:sp>
          <p:nvSpPr>
            <p:cNvPr id="3" name="TextBox 2"/>
            <p:cNvSpPr txBox="1"/>
            <p:nvPr/>
          </p:nvSpPr>
          <p:spPr>
            <a:xfrm>
              <a:off x="-2124744" y="3347700"/>
              <a:ext cx="418704" cy="369332"/>
            </a:xfrm>
            <a:prstGeom prst="rect">
              <a:avLst/>
            </a:prstGeom>
            <a:noFill/>
          </p:spPr>
          <p:txBody>
            <a:bodyPr wrap="none" rtlCol="0">
              <a:spAutoFit/>
            </a:bodyPr>
            <a:lstStyle/>
            <a:p>
              <a:r>
                <a:rPr lang="en-GB" dirty="0"/>
                <a:t>12</a:t>
              </a:r>
            </a:p>
          </p:txBody>
        </p:sp>
        <p:cxnSp>
          <p:nvCxnSpPr>
            <p:cNvPr id="6" name="Straight Arrow Connector 5"/>
            <p:cNvCxnSpPr/>
            <p:nvPr/>
          </p:nvCxnSpPr>
          <p:spPr>
            <a:xfrm flipH="1">
              <a:off x="-2340768" y="3569968"/>
              <a:ext cx="288032" cy="1737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1764704" y="3569968"/>
              <a:ext cx="288032" cy="1737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915392" y="3569968"/>
              <a:ext cx="0" cy="1737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88" name="Group 87"/>
            <p:cNvGrpSpPr/>
            <p:nvPr/>
          </p:nvGrpSpPr>
          <p:grpSpPr>
            <a:xfrm>
              <a:off x="-2622716" y="3861048"/>
              <a:ext cx="466301" cy="408420"/>
              <a:chOff x="-1853377" y="5016923"/>
              <a:chExt cx="662161" cy="648072"/>
            </a:xfrm>
          </p:grpSpPr>
          <p:sp>
            <p:nvSpPr>
              <p:cNvPr id="125" name="Rectangle 124"/>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Rectangle 126"/>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Rectangle 128"/>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1" name="Rectangle 130"/>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3" name="Group 132"/>
            <p:cNvGrpSpPr/>
            <p:nvPr/>
          </p:nvGrpSpPr>
          <p:grpSpPr>
            <a:xfrm>
              <a:off x="-2101859" y="3861048"/>
              <a:ext cx="466301" cy="408420"/>
              <a:chOff x="-1853377" y="5016923"/>
              <a:chExt cx="662161" cy="648072"/>
            </a:xfrm>
          </p:grpSpPr>
          <p:sp>
            <p:nvSpPr>
              <p:cNvPr id="134" name="Rectangle 133"/>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Rectangle 135"/>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Rectangle 137"/>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Rectangle 139"/>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2" name="Group 141"/>
            <p:cNvGrpSpPr/>
            <p:nvPr/>
          </p:nvGrpSpPr>
          <p:grpSpPr>
            <a:xfrm>
              <a:off x="-1581002" y="3861048"/>
              <a:ext cx="466301" cy="408420"/>
              <a:chOff x="-1853377" y="5016923"/>
              <a:chExt cx="662161" cy="648072"/>
            </a:xfrm>
          </p:grpSpPr>
          <p:sp>
            <p:nvSpPr>
              <p:cNvPr id="143" name="Rectangle 142"/>
              <p:cNvSpPr/>
              <p:nvPr/>
            </p:nvSpPr>
            <p:spPr>
              <a:xfrm rot="16200000">
                <a:off x="-1522296"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rot="16200000">
                <a:off x="-1468290"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Rectangle 144"/>
              <p:cNvSpPr/>
              <p:nvPr/>
            </p:nvSpPr>
            <p:spPr>
              <a:xfrm rot="16200000">
                <a:off x="-1522296"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p:cNvSpPr/>
              <p:nvPr/>
            </p:nvSpPr>
            <p:spPr>
              <a:xfrm rot="16200000">
                <a:off x="-1468290"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Rectangle 146"/>
              <p:cNvSpPr/>
              <p:nvPr/>
            </p:nvSpPr>
            <p:spPr>
              <a:xfrm rot="16200000">
                <a:off x="-1846332" y="5333914"/>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p:cNvSpPr/>
              <p:nvPr/>
            </p:nvSpPr>
            <p:spPr>
              <a:xfrm rot="16200000">
                <a:off x="-1792326" y="5390268"/>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Rectangle 148"/>
              <p:cNvSpPr/>
              <p:nvPr/>
            </p:nvSpPr>
            <p:spPr>
              <a:xfrm rot="16200000">
                <a:off x="-1846332" y="5009878"/>
                <a:ext cx="324036" cy="338125"/>
              </a:xfrm>
              <a:prstGeom prst="rect">
                <a:avLst/>
              </a:prstGeom>
              <a:solidFill>
                <a:srgbClr val="99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p:cNvSpPr/>
              <p:nvPr/>
            </p:nvSpPr>
            <p:spPr>
              <a:xfrm rot="16200000">
                <a:off x="-1792326" y="5066232"/>
                <a:ext cx="216024" cy="225416"/>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1024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37447" y="5601543"/>
            <a:ext cx="2090737" cy="11398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28" name="Group 27"/>
          <p:cNvGrpSpPr/>
          <p:nvPr/>
        </p:nvGrpSpPr>
        <p:grpSpPr>
          <a:xfrm>
            <a:off x="3967509" y="3922023"/>
            <a:ext cx="3029869" cy="1019145"/>
            <a:chOff x="9252520" y="1185719"/>
            <a:chExt cx="3029869" cy="1019145"/>
          </a:xfrm>
        </p:grpSpPr>
        <p:grpSp>
          <p:nvGrpSpPr>
            <p:cNvPr id="76" name="Group 75"/>
            <p:cNvGrpSpPr/>
            <p:nvPr/>
          </p:nvGrpSpPr>
          <p:grpSpPr>
            <a:xfrm>
              <a:off x="10764688" y="1501673"/>
              <a:ext cx="648072" cy="559175"/>
              <a:chOff x="9468544" y="188640"/>
              <a:chExt cx="648072" cy="559175"/>
            </a:xfrm>
          </p:grpSpPr>
          <p:sp>
            <p:nvSpPr>
              <p:cNvPr id="77" name="Oval 76"/>
              <p:cNvSpPr/>
              <p:nvPr/>
            </p:nvSpPr>
            <p:spPr>
              <a:xfrm>
                <a:off x="9468544" y="188640"/>
                <a:ext cx="648072" cy="559175"/>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8" name="Rectangle 77"/>
              <p:cNvSpPr/>
              <p:nvPr/>
            </p:nvSpPr>
            <p:spPr>
              <a:xfrm>
                <a:off x="9468544" y="474822"/>
                <a:ext cx="648072" cy="2729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p:cNvGrpSpPr/>
            <p:nvPr/>
          </p:nvGrpSpPr>
          <p:grpSpPr>
            <a:xfrm>
              <a:off x="11412760" y="1501673"/>
              <a:ext cx="648072" cy="559175"/>
              <a:chOff x="9468544" y="188640"/>
              <a:chExt cx="648072" cy="559175"/>
            </a:xfrm>
          </p:grpSpPr>
          <p:sp>
            <p:nvSpPr>
              <p:cNvPr id="80" name="Oval 79"/>
              <p:cNvSpPr/>
              <p:nvPr/>
            </p:nvSpPr>
            <p:spPr>
              <a:xfrm>
                <a:off x="9468544" y="188640"/>
                <a:ext cx="648072" cy="559175"/>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81" name="Rectangle 80"/>
              <p:cNvSpPr/>
              <p:nvPr/>
            </p:nvSpPr>
            <p:spPr>
              <a:xfrm>
                <a:off x="9468544" y="474822"/>
                <a:ext cx="648072" cy="2729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10116616" y="1501673"/>
              <a:ext cx="648072" cy="559175"/>
              <a:chOff x="9468544" y="188640"/>
              <a:chExt cx="648072" cy="559175"/>
            </a:xfrm>
          </p:grpSpPr>
          <p:sp>
            <p:nvSpPr>
              <p:cNvPr id="74" name="Oval 73"/>
              <p:cNvSpPr/>
              <p:nvPr/>
            </p:nvSpPr>
            <p:spPr>
              <a:xfrm>
                <a:off x="9468544" y="188640"/>
                <a:ext cx="648072" cy="559175"/>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5" name="Rectangle 74"/>
              <p:cNvSpPr/>
              <p:nvPr/>
            </p:nvSpPr>
            <p:spPr>
              <a:xfrm>
                <a:off x="9468544" y="474822"/>
                <a:ext cx="648072" cy="2729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5" name="Group 24"/>
            <p:cNvGrpSpPr/>
            <p:nvPr/>
          </p:nvGrpSpPr>
          <p:grpSpPr>
            <a:xfrm>
              <a:off x="9468544" y="1501673"/>
              <a:ext cx="648072" cy="559175"/>
              <a:chOff x="9468544" y="188640"/>
              <a:chExt cx="648072" cy="559175"/>
            </a:xfrm>
          </p:grpSpPr>
          <p:sp>
            <p:nvSpPr>
              <p:cNvPr id="23" name="Oval 22"/>
              <p:cNvSpPr/>
              <p:nvPr/>
            </p:nvSpPr>
            <p:spPr>
              <a:xfrm>
                <a:off x="9468544" y="188640"/>
                <a:ext cx="648072" cy="559175"/>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4" name="Rectangle 23"/>
              <p:cNvSpPr/>
              <p:nvPr/>
            </p:nvSpPr>
            <p:spPr>
              <a:xfrm>
                <a:off x="9468544" y="474822"/>
                <a:ext cx="648072" cy="2729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7" name="Straight Connector 6"/>
            <p:cNvCxnSpPr/>
            <p:nvPr/>
          </p:nvCxnSpPr>
          <p:spPr>
            <a:xfrm>
              <a:off x="9252520" y="1808820"/>
              <a:ext cx="2945707" cy="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9468544"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1" name="Straight Connector 50"/>
            <p:cNvCxnSpPr/>
            <p:nvPr/>
          </p:nvCxnSpPr>
          <p:spPr>
            <a:xfrm>
              <a:off x="9684568"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2" name="Straight Connector 51"/>
            <p:cNvCxnSpPr/>
            <p:nvPr/>
          </p:nvCxnSpPr>
          <p:spPr>
            <a:xfrm>
              <a:off x="9900592"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3" name="Straight Connector 52"/>
            <p:cNvCxnSpPr/>
            <p:nvPr/>
          </p:nvCxnSpPr>
          <p:spPr>
            <a:xfrm>
              <a:off x="10116616"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4" name="Straight Connector 53"/>
            <p:cNvCxnSpPr/>
            <p:nvPr/>
          </p:nvCxnSpPr>
          <p:spPr>
            <a:xfrm>
              <a:off x="10332640"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5" name="Straight Connector 54"/>
            <p:cNvCxnSpPr/>
            <p:nvPr/>
          </p:nvCxnSpPr>
          <p:spPr>
            <a:xfrm>
              <a:off x="10548664"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6" name="Straight Connector 55"/>
            <p:cNvCxnSpPr/>
            <p:nvPr/>
          </p:nvCxnSpPr>
          <p:spPr>
            <a:xfrm>
              <a:off x="10764688"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7" name="Straight Connector 56"/>
            <p:cNvCxnSpPr/>
            <p:nvPr/>
          </p:nvCxnSpPr>
          <p:spPr>
            <a:xfrm>
              <a:off x="10980712"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8" name="Straight Connector 57"/>
            <p:cNvCxnSpPr/>
            <p:nvPr/>
          </p:nvCxnSpPr>
          <p:spPr>
            <a:xfrm>
              <a:off x="11196736"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59" name="Straight Connector 58"/>
            <p:cNvCxnSpPr/>
            <p:nvPr/>
          </p:nvCxnSpPr>
          <p:spPr>
            <a:xfrm>
              <a:off x="11412760"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60" name="Straight Connector 59"/>
            <p:cNvCxnSpPr/>
            <p:nvPr/>
          </p:nvCxnSpPr>
          <p:spPr>
            <a:xfrm>
              <a:off x="11628784"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61" name="Straight Connector 60"/>
            <p:cNvCxnSpPr/>
            <p:nvPr/>
          </p:nvCxnSpPr>
          <p:spPr>
            <a:xfrm>
              <a:off x="11844808" y="1700808"/>
              <a:ext cx="0" cy="216024"/>
            </a:xfrm>
            <a:prstGeom prst="line">
              <a:avLst/>
            </a:prstGeom>
          </p:spPr>
          <p:style>
            <a:lnRef idx="1">
              <a:schemeClr val="dk1"/>
            </a:lnRef>
            <a:fillRef idx="0">
              <a:schemeClr val="dk1"/>
            </a:fillRef>
            <a:effectRef idx="0">
              <a:schemeClr val="dk1"/>
            </a:effectRef>
            <a:fontRef idx="minor">
              <a:schemeClr val="tx1"/>
            </a:fontRef>
          </p:style>
        </p:cxnSp>
        <p:cxnSp>
          <p:nvCxnSpPr>
            <p:cNvPr id="62" name="Straight Connector 61"/>
            <p:cNvCxnSpPr/>
            <p:nvPr/>
          </p:nvCxnSpPr>
          <p:spPr>
            <a:xfrm>
              <a:off x="12060832" y="1700808"/>
              <a:ext cx="0" cy="216024"/>
            </a:xfrm>
            <a:prstGeom prst="line">
              <a:avLst/>
            </a:prstGeom>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9324528" y="1927865"/>
              <a:ext cx="2957861" cy="276999"/>
            </a:xfrm>
            <a:prstGeom prst="rect">
              <a:avLst/>
            </a:prstGeom>
            <a:noFill/>
          </p:spPr>
          <p:txBody>
            <a:bodyPr wrap="none" rtlCol="0">
              <a:spAutoFit/>
            </a:bodyPr>
            <a:lstStyle/>
            <a:p>
              <a:r>
                <a:rPr lang="en-GB" sz="1200" dirty="0"/>
                <a:t>0    1    2    3    4    5    6    7   8     9   10  11  12</a:t>
              </a:r>
            </a:p>
          </p:txBody>
        </p:sp>
        <p:sp>
          <p:nvSpPr>
            <p:cNvPr id="26" name="Isosceles Triangle 25"/>
            <p:cNvSpPr/>
            <p:nvPr/>
          </p:nvSpPr>
          <p:spPr>
            <a:xfrm rot="5400000">
              <a:off x="9760305" y="1488513"/>
              <a:ext cx="90839" cy="45719"/>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3" name="Isosceles Triangle 82"/>
            <p:cNvSpPr/>
            <p:nvPr/>
          </p:nvSpPr>
          <p:spPr>
            <a:xfrm rot="5400000">
              <a:off x="10382088" y="1488513"/>
              <a:ext cx="90839" cy="45719"/>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4" name="Isosceles Triangle 83"/>
            <p:cNvSpPr/>
            <p:nvPr/>
          </p:nvSpPr>
          <p:spPr>
            <a:xfrm rot="5400000">
              <a:off x="11003871" y="1488513"/>
              <a:ext cx="90839" cy="45719"/>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5" name="Isosceles Triangle 84"/>
            <p:cNvSpPr/>
            <p:nvPr/>
          </p:nvSpPr>
          <p:spPr>
            <a:xfrm rot="5400000">
              <a:off x="11625654" y="1488513"/>
              <a:ext cx="90839" cy="45719"/>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7" name="TextBox 26"/>
            <p:cNvSpPr txBox="1"/>
            <p:nvPr/>
          </p:nvSpPr>
          <p:spPr>
            <a:xfrm>
              <a:off x="9637378" y="1207785"/>
              <a:ext cx="263214" cy="276999"/>
            </a:xfrm>
            <a:prstGeom prst="rect">
              <a:avLst/>
            </a:prstGeom>
            <a:noFill/>
          </p:spPr>
          <p:txBody>
            <a:bodyPr wrap="none" rtlCol="0">
              <a:spAutoFit/>
            </a:bodyPr>
            <a:lstStyle/>
            <a:p>
              <a:r>
                <a:rPr lang="en-GB" sz="1200" dirty="0"/>
                <a:t>3</a:t>
              </a:r>
            </a:p>
          </p:txBody>
        </p:sp>
        <p:sp>
          <p:nvSpPr>
            <p:cNvPr id="87" name="TextBox 86"/>
            <p:cNvSpPr txBox="1"/>
            <p:nvPr/>
          </p:nvSpPr>
          <p:spPr>
            <a:xfrm>
              <a:off x="10285450" y="1196752"/>
              <a:ext cx="263214" cy="276999"/>
            </a:xfrm>
            <a:prstGeom prst="rect">
              <a:avLst/>
            </a:prstGeom>
            <a:noFill/>
          </p:spPr>
          <p:txBody>
            <a:bodyPr wrap="none" rtlCol="0">
              <a:spAutoFit/>
            </a:bodyPr>
            <a:lstStyle/>
            <a:p>
              <a:r>
                <a:rPr lang="en-GB" sz="1200" dirty="0"/>
                <a:t>3</a:t>
              </a:r>
            </a:p>
          </p:txBody>
        </p:sp>
        <p:sp>
          <p:nvSpPr>
            <p:cNvPr id="89" name="TextBox 88"/>
            <p:cNvSpPr txBox="1"/>
            <p:nvPr/>
          </p:nvSpPr>
          <p:spPr>
            <a:xfrm>
              <a:off x="10933522" y="1185719"/>
              <a:ext cx="263214" cy="276999"/>
            </a:xfrm>
            <a:prstGeom prst="rect">
              <a:avLst/>
            </a:prstGeom>
            <a:noFill/>
          </p:spPr>
          <p:txBody>
            <a:bodyPr wrap="none" rtlCol="0">
              <a:spAutoFit/>
            </a:bodyPr>
            <a:lstStyle/>
            <a:p>
              <a:r>
                <a:rPr lang="en-GB" sz="1200" dirty="0"/>
                <a:t>3</a:t>
              </a:r>
            </a:p>
          </p:txBody>
        </p:sp>
        <p:sp>
          <p:nvSpPr>
            <p:cNvPr id="90" name="TextBox 89"/>
            <p:cNvSpPr txBox="1"/>
            <p:nvPr/>
          </p:nvSpPr>
          <p:spPr>
            <a:xfrm>
              <a:off x="11581594" y="1196752"/>
              <a:ext cx="263214" cy="276999"/>
            </a:xfrm>
            <a:prstGeom prst="rect">
              <a:avLst/>
            </a:prstGeom>
            <a:noFill/>
          </p:spPr>
          <p:txBody>
            <a:bodyPr wrap="none" rtlCol="0">
              <a:spAutoFit/>
            </a:bodyPr>
            <a:lstStyle/>
            <a:p>
              <a:r>
                <a:rPr lang="en-GB" sz="1200" dirty="0"/>
                <a:t>3</a:t>
              </a:r>
            </a:p>
          </p:txBody>
        </p:sp>
      </p:grpSp>
      <p:sp>
        <p:nvSpPr>
          <p:cNvPr id="11" name="Oval 10">
            <a:extLst>
              <a:ext uri="{FF2B5EF4-FFF2-40B4-BE49-F238E27FC236}">
                <a16:creationId xmlns:a16="http://schemas.microsoft.com/office/drawing/2014/main" id="{398253C6-6190-4955-8158-24A039BEDE87}"/>
              </a:ext>
            </a:extLst>
          </p:cNvPr>
          <p:cNvSpPr/>
          <p:nvPr/>
        </p:nvSpPr>
        <p:spPr>
          <a:xfrm>
            <a:off x="4428530"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1212055C-0603-45D7-B095-D6A729F7709E}"/>
              </a:ext>
            </a:extLst>
          </p:cNvPr>
          <p:cNvSpPr/>
          <p:nvPr/>
        </p:nvSpPr>
        <p:spPr>
          <a:xfrm>
            <a:off x="4752293"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a:extLst>
              <a:ext uri="{FF2B5EF4-FFF2-40B4-BE49-F238E27FC236}">
                <a16:creationId xmlns:a16="http://schemas.microsoft.com/office/drawing/2014/main" id="{B58CBA02-3BA2-48ED-AF86-DA6EB0D3D041}"/>
              </a:ext>
            </a:extLst>
          </p:cNvPr>
          <p:cNvSpPr/>
          <p:nvPr/>
        </p:nvSpPr>
        <p:spPr>
          <a:xfrm>
            <a:off x="5436096"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927F961D-F661-4FD7-8913-2369B4C7C2BE}"/>
              </a:ext>
            </a:extLst>
          </p:cNvPr>
          <p:cNvSpPr/>
          <p:nvPr/>
        </p:nvSpPr>
        <p:spPr>
          <a:xfrm>
            <a:off x="4427984"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78899301-2792-4517-A22E-9C3ED12B2036}"/>
              </a:ext>
            </a:extLst>
          </p:cNvPr>
          <p:cNvSpPr/>
          <p:nvPr/>
        </p:nvSpPr>
        <p:spPr>
          <a:xfrm>
            <a:off x="4751747"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CE168D32-B326-402E-A9C9-3037A1426F0F}"/>
              </a:ext>
            </a:extLst>
          </p:cNvPr>
          <p:cNvSpPr/>
          <p:nvPr/>
        </p:nvSpPr>
        <p:spPr>
          <a:xfrm>
            <a:off x="5436096"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3DB5A45B-1F99-4119-824E-5183DC2DF427}"/>
              </a:ext>
            </a:extLst>
          </p:cNvPr>
          <p:cNvSpPr/>
          <p:nvPr/>
        </p:nvSpPr>
        <p:spPr>
          <a:xfrm>
            <a:off x="5724674"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BCB34366-8F1E-4E16-8308-98BAA831D858}"/>
              </a:ext>
            </a:extLst>
          </p:cNvPr>
          <p:cNvSpPr/>
          <p:nvPr/>
        </p:nvSpPr>
        <p:spPr>
          <a:xfrm>
            <a:off x="6408477"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0011B071-D206-4530-A2D3-A0F4F0F50CE8}"/>
              </a:ext>
            </a:extLst>
          </p:cNvPr>
          <p:cNvSpPr/>
          <p:nvPr/>
        </p:nvSpPr>
        <p:spPr>
          <a:xfrm>
            <a:off x="6732240" y="2965407"/>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4C7393C5-E2E1-41DF-8691-D0E74CC4B7E4}"/>
              </a:ext>
            </a:extLst>
          </p:cNvPr>
          <p:cNvSpPr/>
          <p:nvPr/>
        </p:nvSpPr>
        <p:spPr>
          <a:xfrm>
            <a:off x="5724128"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2" name="Oval 101">
            <a:extLst>
              <a:ext uri="{FF2B5EF4-FFF2-40B4-BE49-F238E27FC236}">
                <a16:creationId xmlns:a16="http://schemas.microsoft.com/office/drawing/2014/main" id="{148EE6C2-B4CC-45F9-BED0-E5B7472C2E15}"/>
              </a:ext>
            </a:extLst>
          </p:cNvPr>
          <p:cNvSpPr/>
          <p:nvPr/>
        </p:nvSpPr>
        <p:spPr>
          <a:xfrm>
            <a:off x="6407931"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a:extLst>
              <a:ext uri="{FF2B5EF4-FFF2-40B4-BE49-F238E27FC236}">
                <a16:creationId xmlns:a16="http://schemas.microsoft.com/office/drawing/2014/main" id="{C9EFD1E4-B56D-43A0-9D16-CD623E107E9A}"/>
              </a:ext>
            </a:extLst>
          </p:cNvPr>
          <p:cNvSpPr/>
          <p:nvPr/>
        </p:nvSpPr>
        <p:spPr>
          <a:xfrm>
            <a:off x="6731694" y="3181431"/>
            <a:ext cx="144016" cy="144016"/>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96940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7741" y="1179983"/>
            <a:ext cx="3230563" cy="1590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685800" y="-99392"/>
            <a:ext cx="7772400" cy="794519"/>
          </a:xfrm>
        </p:spPr>
        <p:txBody>
          <a:bodyPr>
            <a:noAutofit/>
          </a:bodyPr>
          <a:lstStyle/>
          <a:p>
            <a:r>
              <a:rPr lang="en-GB" sz="1800" u="sng" dirty="0"/>
              <a:t>Division</a:t>
            </a:r>
            <a:r>
              <a:rPr lang="en-GB" sz="2800" dirty="0"/>
              <a:t/>
            </a:r>
            <a:br>
              <a:rPr lang="en-GB" sz="2800" dirty="0"/>
            </a:br>
            <a:endParaRPr lang="en-GB" sz="2800" dirty="0"/>
          </a:p>
        </p:txBody>
      </p:sp>
      <p:graphicFrame>
        <p:nvGraphicFramePr>
          <p:cNvPr id="4" name="Table 3"/>
          <p:cNvGraphicFramePr>
            <a:graphicFrameLocks noGrp="1"/>
          </p:cNvGraphicFramePr>
          <p:nvPr>
            <p:extLst>
              <p:ext uri="{D42A27DB-BD31-4B8C-83A1-F6EECF244321}">
                <p14:modId xmlns:p14="http://schemas.microsoft.com/office/powerpoint/2010/main" val="1461434201"/>
              </p:ext>
            </p:extLst>
          </p:nvPr>
        </p:nvGraphicFramePr>
        <p:xfrm>
          <a:off x="34783" y="188639"/>
          <a:ext cx="9001712" cy="6696745"/>
        </p:xfrm>
        <a:graphic>
          <a:graphicData uri="http://schemas.openxmlformats.org/drawingml/2006/table">
            <a:tbl>
              <a:tblPr firstRow="1" bandRow="1">
                <a:tableStyleId>{5940675A-B579-460E-94D1-54222C63F5DA}</a:tableStyleId>
              </a:tblPr>
              <a:tblGrid>
                <a:gridCol w="1440873">
                  <a:extLst>
                    <a:ext uri="{9D8B030D-6E8A-4147-A177-3AD203B41FA5}">
                      <a16:colId xmlns:a16="http://schemas.microsoft.com/office/drawing/2014/main" val="20000"/>
                    </a:ext>
                  </a:extLst>
                </a:gridCol>
                <a:gridCol w="2592288">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432049">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Pictorial </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2645855">
                <a:tc>
                  <a:txBody>
                    <a:bodyPr/>
                    <a:lstStyle/>
                    <a:p>
                      <a:r>
                        <a:rPr lang="en-GB" sz="1200" kern="1200" dirty="0">
                          <a:solidFill>
                            <a:schemeClr val="tx1"/>
                          </a:solidFill>
                          <a:effectLst/>
                          <a:latin typeface="+mn-lt"/>
                          <a:ea typeface="+mn-ea"/>
                          <a:cs typeface="+mn-cs"/>
                        </a:rPr>
                        <a:t>Division within arrays</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Link division to multiplication by creating an array and thinking about the number sentences that can be created.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dirty="0">
                          <a:solidFill>
                            <a:schemeClr val="tx1"/>
                          </a:solidFill>
                          <a:effectLst/>
                          <a:latin typeface="+mn-lt"/>
                          <a:ea typeface="+mn-ea"/>
                          <a:cs typeface="+mn-cs"/>
                        </a:rPr>
                        <a:t>Eg 15 ÷ 3 = 5      5 x 3 = 15</a:t>
                      </a:r>
                    </a:p>
                    <a:p>
                      <a:pPr marL="0" marR="0" indent="0" algn="l" defTabSz="914400" rtl="0" eaLnBrk="1" fontAlgn="auto" latinLnBrk="0" hangingPunct="1">
                        <a:lnSpc>
                          <a:spcPct val="100000"/>
                        </a:lnSpc>
                        <a:spcBef>
                          <a:spcPts val="0"/>
                        </a:spcBef>
                        <a:spcAft>
                          <a:spcPts val="0"/>
                        </a:spcAft>
                        <a:buClrTx/>
                        <a:buSzTx/>
                        <a:buFontTx/>
                        <a:buNone/>
                        <a:tabLst/>
                        <a:defRPr/>
                      </a:pPr>
                      <a:r>
                        <a:rPr lang="nn-NO" sz="1200" kern="1200" dirty="0">
                          <a:solidFill>
                            <a:schemeClr val="tx1"/>
                          </a:solidFill>
                          <a:effectLst/>
                          <a:latin typeface="+mn-lt"/>
                          <a:ea typeface="+mn-ea"/>
                          <a:cs typeface="+mn-cs"/>
                        </a:rPr>
                        <a:t>     15 ÷ 5 = 3       3 x 5 = 15</a:t>
                      </a:r>
                    </a:p>
                  </a:txBody>
                  <a:tcPr/>
                </a:tc>
                <a:tc>
                  <a:txBody>
                    <a:bodyPr/>
                    <a:lstStyle/>
                    <a:p>
                      <a:r>
                        <a:rPr lang="en-GB" sz="1200" kern="1200" dirty="0">
                          <a:solidFill>
                            <a:schemeClr val="tx1"/>
                          </a:solidFill>
                          <a:effectLst/>
                          <a:latin typeface="+mn-lt"/>
                          <a:ea typeface="+mn-ea"/>
                          <a:cs typeface="+mn-cs"/>
                        </a:rPr>
                        <a:t>Draw an array and use lines to split the array into groups to make multiplication and division sentences.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Find the inverse of multiplication and division sentences by creating four linking number sentences.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7 x 4 = 28</a:t>
                      </a:r>
                    </a:p>
                    <a:p>
                      <a:r>
                        <a:rPr lang="en-GB" sz="1200" kern="1200" dirty="0">
                          <a:solidFill>
                            <a:schemeClr val="tx1"/>
                          </a:solidFill>
                          <a:effectLst/>
                          <a:latin typeface="+mn-lt"/>
                          <a:ea typeface="+mn-ea"/>
                          <a:cs typeface="+mn-cs"/>
                        </a:rPr>
                        <a:t>4 x 7 = 28</a:t>
                      </a:r>
                    </a:p>
                    <a:p>
                      <a:r>
                        <a:rPr lang="en-GB" sz="1200" kern="1200" dirty="0">
                          <a:solidFill>
                            <a:schemeClr val="tx1"/>
                          </a:solidFill>
                          <a:effectLst/>
                          <a:latin typeface="+mn-lt"/>
                          <a:ea typeface="+mn-ea"/>
                          <a:cs typeface="+mn-cs"/>
                        </a:rPr>
                        <a:t>28 ÷ 7 = 4</a:t>
                      </a:r>
                    </a:p>
                    <a:p>
                      <a:r>
                        <a:rPr lang="en-GB" sz="1200" kern="1200" dirty="0">
                          <a:solidFill>
                            <a:schemeClr val="tx1"/>
                          </a:solidFill>
                          <a:effectLst/>
                          <a:latin typeface="+mn-lt"/>
                          <a:ea typeface="+mn-ea"/>
                          <a:cs typeface="+mn-cs"/>
                        </a:rPr>
                        <a:t>28 ÷ 4 = 7</a:t>
                      </a:r>
                    </a:p>
                  </a:txBody>
                  <a:tcPr/>
                </a:tc>
                <a:extLst>
                  <a:ext uri="{0D108BD9-81ED-4DB2-BD59-A6C34878D82A}">
                    <a16:rowId xmlns:a16="http://schemas.microsoft.com/office/drawing/2014/main" val="10001"/>
                  </a:ext>
                </a:extLst>
              </a:tr>
              <a:tr h="3610898">
                <a:tc>
                  <a:txBody>
                    <a:bodyPr/>
                    <a:lstStyle/>
                    <a:p>
                      <a:r>
                        <a:rPr lang="en-GB" sz="1200" dirty="0"/>
                        <a:t>Division with a remainder</a:t>
                      </a:r>
                    </a:p>
                  </a:txBody>
                  <a:tcPr/>
                </a:tc>
                <a:tc>
                  <a:txBody>
                    <a:bodyPr/>
                    <a:lstStyle/>
                    <a:p>
                      <a:r>
                        <a:rPr lang="en-GB" sz="1200" dirty="0"/>
                        <a:t>14 ÷ 3 =</a:t>
                      </a:r>
                    </a:p>
                    <a:p>
                      <a:r>
                        <a:rPr lang="en-GB" sz="1200" dirty="0"/>
                        <a:t>Divide objects between groups and see how much is left over</a:t>
                      </a:r>
                    </a:p>
                    <a:p>
                      <a:endParaRPr lang="en-GB" sz="1200" dirty="0"/>
                    </a:p>
                    <a:p>
                      <a:endParaRPr lang="en-GB" sz="1200" dirty="0"/>
                    </a:p>
                    <a:p>
                      <a:endParaRPr lang="en-GB" sz="1200" dirty="0"/>
                    </a:p>
                  </a:txBody>
                  <a:tcPr/>
                </a:tc>
                <a:tc>
                  <a:txBody>
                    <a:bodyPr/>
                    <a:lstStyle/>
                    <a:p>
                      <a:r>
                        <a:rPr lang="en-GB" sz="1200" dirty="0"/>
                        <a:t>Jump forward in equal jumps on a number line then see how many more you need to jump to find a remainder.</a:t>
                      </a:r>
                    </a:p>
                    <a:p>
                      <a:endParaRPr lang="en-GB" sz="1200" dirty="0"/>
                    </a:p>
                    <a:p>
                      <a:endParaRPr lang="en-GB" sz="1200" dirty="0"/>
                    </a:p>
                    <a:p>
                      <a:endParaRPr lang="en-GB" sz="1200" dirty="0"/>
                    </a:p>
                    <a:p>
                      <a:endParaRPr lang="en-GB" sz="1200" dirty="0"/>
                    </a:p>
                    <a:p>
                      <a:endParaRPr lang="en-GB" sz="1200" dirty="0"/>
                    </a:p>
                    <a:p>
                      <a:r>
                        <a:rPr lang="en-GB" sz="1200" dirty="0"/>
                        <a:t>Draw dots and group them to divide an amount and clearly show a remainder.</a:t>
                      </a:r>
                    </a:p>
                    <a:p>
                      <a:endParaRPr lang="en-GB" sz="1200" dirty="0"/>
                    </a:p>
                    <a:p>
                      <a:endParaRPr lang="en-GB" sz="1200" dirty="0"/>
                    </a:p>
                    <a:p>
                      <a:endParaRPr lang="en-GB" sz="1200" dirty="0"/>
                    </a:p>
                  </a:txBody>
                  <a:tcPr/>
                </a:tc>
                <a:tc>
                  <a:txBody>
                    <a:bodyPr/>
                    <a:lstStyle/>
                    <a:p>
                      <a:r>
                        <a:rPr lang="en-GB" sz="1200" dirty="0"/>
                        <a:t>Complete written divisions using known facts and show the remainder using r.</a:t>
                      </a:r>
                    </a:p>
                  </a:txBody>
                  <a:tcPr/>
                </a:tc>
                <a:extLst>
                  <a:ext uri="{0D108BD9-81ED-4DB2-BD59-A6C34878D82A}">
                    <a16:rowId xmlns:a16="http://schemas.microsoft.com/office/drawing/2014/main" val="10002"/>
                  </a:ext>
                </a:extLst>
              </a:tr>
            </a:tbl>
          </a:graphicData>
        </a:graphic>
      </p:graphicFrame>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545" y="1484784"/>
            <a:ext cx="1524000" cy="981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3924806"/>
            <a:ext cx="2376264" cy="173644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1" y="4005064"/>
            <a:ext cx="2861928" cy="71482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27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77741" y="5371529"/>
            <a:ext cx="2378075" cy="579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8304" y="4038906"/>
            <a:ext cx="1627187" cy="3413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6281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8021" y="4293096"/>
            <a:ext cx="1768475" cy="6524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29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2739008"/>
            <a:ext cx="1774825" cy="762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1566" y="832060"/>
            <a:ext cx="1884189" cy="107030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3" name="Picture 12"/>
          <p:cNvPicPr/>
          <p:nvPr/>
        </p:nvPicPr>
        <p:blipFill rotWithShape="1">
          <a:blip r:embed="rId5" cstate="print">
            <a:extLst>
              <a:ext uri="{28A0092B-C50C-407E-A947-70E740481C1C}">
                <a14:useLocalDpi xmlns:a14="http://schemas.microsoft.com/office/drawing/2010/main" val="0"/>
              </a:ext>
            </a:extLst>
          </a:blip>
          <a:srcRect l="10256" t="20798" r="23878" b="25356"/>
          <a:stretch/>
        </p:blipFill>
        <p:spPr bwMode="auto">
          <a:xfrm>
            <a:off x="1579637" y="3789040"/>
            <a:ext cx="2200275" cy="1011555"/>
          </a:xfrm>
          <a:prstGeom prst="rect">
            <a:avLst/>
          </a:prstGeom>
          <a:ln>
            <a:noFill/>
          </a:ln>
          <a:extLst>
            <a:ext uri="{53640926-AAD7-44d8-BBD7-CCE9431645EC}">
              <a14:shadowObscured xmlns="" xmlns:a14="http://schemas.microsoft.com/office/drawing/2010/main"/>
            </a:ext>
          </a:extLst>
        </p:spPr>
      </p:pic>
      <p:pic>
        <p:nvPicPr>
          <p:cNvPr id="1229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3958" y="2129731"/>
            <a:ext cx="2500313" cy="10112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935138366"/>
              </p:ext>
            </p:extLst>
          </p:nvPr>
        </p:nvGraphicFramePr>
        <p:xfrm>
          <a:off x="34783" y="188640"/>
          <a:ext cx="9001712" cy="6536154"/>
        </p:xfrm>
        <a:graphic>
          <a:graphicData uri="http://schemas.openxmlformats.org/drawingml/2006/table">
            <a:tbl>
              <a:tblPr firstRow="1" bandRow="1">
                <a:tableStyleId>{5940675A-B579-460E-94D1-54222C63F5DA}</a:tableStyleId>
              </a:tblPr>
              <a:tblGrid>
                <a:gridCol w="1152841">
                  <a:extLst>
                    <a:ext uri="{9D8B030D-6E8A-4147-A177-3AD203B41FA5}">
                      <a16:colId xmlns:a16="http://schemas.microsoft.com/office/drawing/2014/main" val="20000"/>
                    </a:ext>
                  </a:extLst>
                </a:gridCol>
                <a:gridCol w="2880320">
                  <a:extLst>
                    <a:ext uri="{9D8B030D-6E8A-4147-A177-3AD203B41FA5}">
                      <a16:colId xmlns:a16="http://schemas.microsoft.com/office/drawing/2014/main" val="20001"/>
                    </a:ext>
                  </a:extLst>
                </a:gridCol>
                <a:gridCol w="3240360">
                  <a:extLst>
                    <a:ext uri="{9D8B030D-6E8A-4147-A177-3AD203B41FA5}">
                      <a16:colId xmlns:a16="http://schemas.microsoft.com/office/drawing/2014/main" val="20002"/>
                    </a:ext>
                  </a:extLst>
                </a:gridCol>
                <a:gridCol w="1728191">
                  <a:extLst>
                    <a:ext uri="{9D8B030D-6E8A-4147-A177-3AD203B41FA5}">
                      <a16:colId xmlns:a16="http://schemas.microsoft.com/office/drawing/2014/main" val="20003"/>
                    </a:ext>
                  </a:extLst>
                </a:gridCol>
              </a:tblGrid>
              <a:tr h="432049">
                <a:tc>
                  <a:txBody>
                    <a:bodyPr/>
                    <a:lstStyle/>
                    <a:p>
                      <a:pPr algn="ctr">
                        <a:lnSpc>
                          <a:spcPct val="107000"/>
                        </a:lnSpc>
                        <a:spcAft>
                          <a:spcPts val="0"/>
                        </a:spcAft>
                      </a:pPr>
                      <a:r>
                        <a:rPr lang="en-GB" sz="1400" dirty="0">
                          <a:effectLst/>
                          <a:latin typeface="Arial"/>
                          <a:ea typeface="Calibri"/>
                          <a:cs typeface="Times New Roman"/>
                        </a:rPr>
                        <a:t>Objective and Strategies</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a:effectLst/>
                          <a:latin typeface="Arial"/>
                          <a:ea typeface="Calibri"/>
                          <a:cs typeface="Times New Roman"/>
                        </a:rPr>
                        <a:t>Concrete</a:t>
                      </a:r>
                      <a:endParaRPr lang="en-GB" sz="110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Pictorial </a:t>
                      </a:r>
                      <a:endParaRPr lang="en-GB" sz="1100" dirty="0">
                        <a:effectLst/>
                        <a:latin typeface="Arial"/>
                        <a:ea typeface="Calibri"/>
                        <a:cs typeface="Times New Roman"/>
                      </a:endParaRPr>
                    </a:p>
                  </a:txBody>
                  <a:tcPr marL="68580" marR="68580" marT="0" marB="0"/>
                </a:tc>
                <a:tc>
                  <a:txBody>
                    <a:bodyPr/>
                    <a:lstStyle/>
                    <a:p>
                      <a:pPr algn="ctr">
                        <a:lnSpc>
                          <a:spcPct val="107000"/>
                        </a:lnSpc>
                        <a:spcAft>
                          <a:spcPts val="0"/>
                        </a:spcAft>
                      </a:pPr>
                      <a:r>
                        <a:rPr lang="en-GB" sz="1400" dirty="0">
                          <a:effectLst/>
                          <a:latin typeface="Arial"/>
                          <a:ea typeface="Calibri"/>
                          <a:cs typeface="Times New Roman"/>
                        </a:rPr>
                        <a:t>Abstract</a:t>
                      </a:r>
                      <a:endParaRPr lang="en-GB" sz="1100" dirty="0">
                        <a:effectLst/>
                        <a:latin typeface="Arial"/>
                        <a:ea typeface="Calibri"/>
                        <a:cs typeface="Times New Roman"/>
                      </a:endParaRPr>
                    </a:p>
                  </a:txBody>
                  <a:tcPr marL="68580" marR="68580" marT="0" marB="0"/>
                </a:tc>
                <a:extLst>
                  <a:ext uri="{0D108BD9-81ED-4DB2-BD59-A6C34878D82A}">
                    <a16:rowId xmlns:a16="http://schemas.microsoft.com/office/drawing/2014/main" val="10000"/>
                  </a:ext>
                </a:extLst>
              </a:tr>
              <a:tr h="5867880">
                <a:tc>
                  <a:txBody>
                    <a:bodyPr/>
                    <a:lstStyle/>
                    <a:p>
                      <a:r>
                        <a:rPr lang="en-GB" sz="1200" kern="1200" dirty="0">
                          <a:solidFill>
                            <a:schemeClr val="tx1"/>
                          </a:solidFill>
                          <a:effectLst/>
                          <a:latin typeface="+mn-lt"/>
                          <a:ea typeface="+mn-ea"/>
                          <a:cs typeface="+mn-cs"/>
                        </a:rPr>
                        <a:t>Short division</a:t>
                      </a:r>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96÷3=32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Use place value counters to divide using the bus stop method alongside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42 ÷ 3=</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Start with the biggest place value, we are sharing 40 into three groups. We can put 1 ten in each group and we have 1 ten left over.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have 1 ten left over.</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 exchange this ten for ten ones and then share the ones equally among the groups.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We look how much in 1 group so the answer is 14.</a:t>
                      </a:r>
                    </a:p>
                  </a:txBody>
                  <a:tcPr/>
                </a:tc>
                <a:tc>
                  <a:txBody>
                    <a:bodyPr/>
                    <a:lstStyle/>
                    <a:p>
                      <a:r>
                        <a:rPr lang="en-GB" sz="1200" kern="1200" dirty="0">
                          <a:solidFill>
                            <a:schemeClr val="tx1"/>
                          </a:solidFill>
                          <a:effectLst/>
                          <a:latin typeface="+mn-lt"/>
                          <a:ea typeface="+mn-ea"/>
                          <a:cs typeface="+mn-cs"/>
                        </a:rPr>
                        <a:t>Students can continue to use drawn diagrams with dots or circles to help them divide numbers into equal groups.</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Encourage them to move towards counting in multiples to divide more efficiently.</a:t>
                      </a:r>
                    </a:p>
                    <a:p>
                      <a:r>
                        <a:rPr lang="en-GB" sz="1200" kern="1200" dirty="0">
                          <a:solidFill>
                            <a:schemeClr val="tx1"/>
                          </a:solidFill>
                          <a:effectLst/>
                          <a:latin typeface="+mn-lt"/>
                          <a:ea typeface="+mn-ea"/>
                          <a:cs typeface="+mn-cs"/>
                        </a:rPr>
                        <a:t> 42÷3=</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txBody>
                  <a:tcPr/>
                </a:tc>
                <a:tc>
                  <a:txBody>
                    <a:bodyPr/>
                    <a:lstStyle/>
                    <a:p>
                      <a:r>
                        <a:rPr lang="en-GB" sz="1200" kern="1200" dirty="0">
                          <a:solidFill>
                            <a:schemeClr val="tx1"/>
                          </a:solidFill>
                          <a:effectLst/>
                          <a:latin typeface="+mn-lt"/>
                          <a:ea typeface="+mn-ea"/>
                          <a:cs typeface="+mn-cs"/>
                        </a:rPr>
                        <a:t>Begin with divisions that divide equally with no remainder.</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Move onto divisions with a remainder.</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Finally move into decimal places to divide the total accurately.</a:t>
                      </a:r>
                    </a:p>
                  </a:txBody>
                  <a:tcPr/>
                </a:tc>
                <a:extLst>
                  <a:ext uri="{0D108BD9-81ED-4DB2-BD59-A6C34878D82A}">
                    <a16:rowId xmlns:a16="http://schemas.microsoft.com/office/drawing/2014/main" val="10001"/>
                  </a:ext>
                </a:extLst>
              </a:tr>
            </a:tbl>
          </a:graphicData>
        </a:graphic>
      </p:graphicFrame>
      <p:sp>
        <p:nvSpPr>
          <p:cNvPr id="2" name="Title 1"/>
          <p:cNvSpPr>
            <a:spLocks noGrp="1"/>
          </p:cNvSpPr>
          <p:nvPr>
            <p:ph type="ctrTitle"/>
          </p:nvPr>
        </p:nvSpPr>
        <p:spPr>
          <a:xfrm>
            <a:off x="685800" y="-99392"/>
            <a:ext cx="7772400" cy="794519"/>
          </a:xfrm>
        </p:spPr>
        <p:txBody>
          <a:bodyPr>
            <a:noAutofit/>
          </a:bodyPr>
          <a:lstStyle/>
          <a:p>
            <a:r>
              <a:rPr lang="en-GB" sz="1800" u="sng" dirty="0"/>
              <a:t>Division</a:t>
            </a:r>
            <a:r>
              <a:rPr lang="en-GB" sz="2800" dirty="0"/>
              <a:t/>
            </a:r>
            <a:br>
              <a:rPr lang="en-GB" sz="2800" dirty="0"/>
            </a:br>
            <a:endParaRPr lang="en-GB" sz="2800" dirty="0"/>
          </a:p>
        </p:txBody>
      </p:sp>
      <p:sp>
        <p:nvSpPr>
          <p:cNvPr id="34" name="Rectangle 10"/>
          <p:cNvSpPr>
            <a:spLocks noChangeArrowheads="1"/>
          </p:cNvSpPr>
          <p:nvPr/>
        </p:nvSpPr>
        <p:spPr bwMode="auto">
          <a:xfrm>
            <a:off x="0" y="-17621"/>
            <a:ext cx="184731" cy="4924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800" b="0" i="0" u="none" strike="noStrike" cap="none" normalizeH="0" baseline="0" dirty="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12292"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7909" y="5382543"/>
            <a:ext cx="1731963" cy="5667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6016" y="1549150"/>
            <a:ext cx="1847850" cy="706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2294"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08304" y="1549150"/>
            <a:ext cx="1530350" cy="8715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942986442"/>
              </p:ext>
            </p:extLst>
          </p:nvPr>
        </p:nvGraphicFramePr>
        <p:xfrm>
          <a:off x="4307954" y="3313564"/>
          <a:ext cx="2255912" cy="1005840"/>
        </p:xfrm>
        <a:graphic>
          <a:graphicData uri="http://schemas.openxmlformats.org/drawingml/2006/table">
            <a:tbl>
              <a:tblPr firstRow="1" bandRow="1">
                <a:tableStyleId>{5940675A-B579-460E-94D1-54222C63F5DA}</a:tableStyleId>
              </a:tblPr>
              <a:tblGrid>
                <a:gridCol w="2255912">
                  <a:extLst>
                    <a:ext uri="{9D8B030D-6E8A-4147-A177-3AD203B41FA5}">
                      <a16:colId xmlns:a16="http://schemas.microsoft.com/office/drawing/2014/main" val="20000"/>
                    </a:ext>
                  </a:extLst>
                </a:gridCol>
              </a:tblGrid>
              <a:tr h="262885">
                <a:tc>
                  <a:txBody>
                    <a:bodyPr/>
                    <a:lstStyle/>
                    <a:p>
                      <a:endParaRPr lang="en-GB" sz="1600" dirty="0"/>
                    </a:p>
                  </a:txBody>
                  <a:tcPr/>
                </a:tc>
                <a:extLst>
                  <a:ext uri="{0D108BD9-81ED-4DB2-BD59-A6C34878D82A}">
                    <a16:rowId xmlns:a16="http://schemas.microsoft.com/office/drawing/2014/main" val="10000"/>
                  </a:ext>
                </a:extLst>
              </a:tr>
              <a:tr h="262885">
                <a:tc>
                  <a:txBody>
                    <a:bodyPr/>
                    <a:lstStyle/>
                    <a:p>
                      <a:endParaRPr lang="en-GB" sz="1600"/>
                    </a:p>
                  </a:txBody>
                  <a:tcPr/>
                </a:tc>
                <a:extLst>
                  <a:ext uri="{0D108BD9-81ED-4DB2-BD59-A6C34878D82A}">
                    <a16:rowId xmlns:a16="http://schemas.microsoft.com/office/drawing/2014/main" val="10001"/>
                  </a:ext>
                </a:extLst>
              </a:tr>
              <a:tr h="262885">
                <a:tc>
                  <a:txBody>
                    <a:bodyPr/>
                    <a:lstStyle/>
                    <a:p>
                      <a:endParaRPr lang="en-GB" sz="1600" dirty="0"/>
                    </a:p>
                  </a:txBody>
                  <a:tcPr/>
                </a:tc>
                <a:extLst>
                  <a:ext uri="{0D108BD9-81ED-4DB2-BD59-A6C34878D82A}">
                    <a16:rowId xmlns:a16="http://schemas.microsoft.com/office/drawing/2014/main" val="10002"/>
                  </a:ext>
                </a:extLst>
              </a:tr>
            </a:tbl>
          </a:graphicData>
        </a:graphic>
      </p:graphicFrame>
      <p:grpSp>
        <p:nvGrpSpPr>
          <p:cNvPr id="10" name="Group 9"/>
          <p:cNvGrpSpPr/>
          <p:nvPr/>
        </p:nvGrpSpPr>
        <p:grpSpPr>
          <a:xfrm>
            <a:off x="4355976" y="3355142"/>
            <a:ext cx="300082" cy="289882"/>
            <a:chOff x="9750551" y="474822"/>
            <a:chExt cx="300082" cy="289882"/>
          </a:xfrm>
        </p:grpSpPr>
        <p:sp>
          <p:nvSpPr>
            <p:cNvPr id="8" name="Oval 7"/>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9" name="TextBox 8"/>
            <p:cNvSpPr txBox="1"/>
            <p:nvPr/>
          </p:nvSpPr>
          <p:spPr>
            <a:xfrm>
              <a:off x="9750551" y="476672"/>
              <a:ext cx="300082" cy="230832"/>
            </a:xfrm>
            <a:prstGeom prst="rect">
              <a:avLst/>
            </a:prstGeom>
            <a:noFill/>
          </p:spPr>
          <p:txBody>
            <a:bodyPr wrap="none" rtlCol="0">
              <a:spAutoFit/>
            </a:bodyPr>
            <a:lstStyle/>
            <a:p>
              <a:r>
                <a:rPr lang="en-GB" sz="900" dirty="0"/>
                <a:t>10</a:t>
              </a:r>
            </a:p>
          </p:txBody>
        </p:sp>
      </p:grpSp>
      <p:sp>
        <p:nvSpPr>
          <p:cNvPr id="33" name="Oval 32"/>
          <p:cNvSpPr/>
          <p:nvPr/>
        </p:nvSpPr>
        <p:spPr>
          <a:xfrm>
            <a:off x="5495925" y="2975067"/>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grpSp>
        <p:nvGrpSpPr>
          <p:cNvPr id="38" name="Group 37"/>
          <p:cNvGrpSpPr/>
          <p:nvPr/>
        </p:nvGrpSpPr>
        <p:grpSpPr>
          <a:xfrm>
            <a:off x="4355976" y="3679178"/>
            <a:ext cx="300082" cy="289882"/>
            <a:chOff x="9750551" y="474822"/>
            <a:chExt cx="300082" cy="289882"/>
          </a:xfrm>
        </p:grpSpPr>
        <p:sp>
          <p:nvSpPr>
            <p:cNvPr id="39" name="Oval 38"/>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40" name="TextBox 39"/>
            <p:cNvSpPr txBox="1"/>
            <p:nvPr/>
          </p:nvSpPr>
          <p:spPr>
            <a:xfrm>
              <a:off x="9750551" y="476672"/>
              <a:ext cx="300082" cy="230832"/>
            </a:xfrm>
            <a:prstGeom prst="rect">
              <a:avLst/>
            </a:prstGeom>
            <a:noFill/>
          </p:spPr>
          <p:txBody>
            <a:bodyPr wrap="none" rtlCol="0">
              <a:spAutoFit/>
            </a:bodyPr>
            <a:lstStyle/>
            <a:p>
              <a:r>
                <a:rPr lang="en-GB" sz="900" dirty="0"/>
                <a:t>10</a:t>
              </a:r>
            </a:p>
          </p:txBody>
        </p:sp>
      </p:grpSp>
      <p:grpSp>
        <p:nvGrpSpPr>
          <p:cNvPr id="41" name="Group 40"/>
          <p:cNvGrpSpPr/>
          <p:nvPr/>
        </p:nvGrpSpPr>
        <p:grpSpPr>
          <a:xfrm>
            <a:off x="4355976" y="4003214"/>
            <a:ext cx="300082" cy="289882"/>
            <a:chOff x="9750551" y="474822"/>
            <a:chExt cx="300082" cy="289882"/>
          </a:xfrm>
        </p:grpSpPr>
        <p:sp>
          <p:nvSpPr>
            <p:cNvPr id="42" name="Oval 41"/>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43" name="TextBox 42"/>
            <p:cNvSpPr txBox="1"/>
            <p:nvPr/>
          </p:nvSpPr>
          <p:spPr>
            <a:xfrm>
              <a:off x="9750551" y="476672"/>
              <a:ext cx="300082" cy="230832"/>
            </a:xfrm>
            <a:prstGeom prst="rect">
              <a:avLst/>
            </a:prstGeom>
            <a:noFill/>
          </p:spPr>
          <p:txBody>
            <a:bodyPr wrap="none" rtlCol="0">
              <a:spAutoFit/>
            </a:bodyPr>
            <a:lstStyle/>
            <a:p>
              <a:r>
                <a:rPr lang="en-GB" sz="900" dirty="0"/>
                <a:t>10</a:t>
              </a:r>
            </a:p>
          </p:txBody>
        </p:sp>
      </p:grpSp>
      <p:grpSp>
        <p:nvGrpSpPr>
          <p:cNvPr id="44" name="Group 43"/>
          <p:cNvGrpSpPr/>
          <p:nvPr/>
        </p:nvGrpSpPr>
        <p:grpSpPr>
          <a:xfrm>
            <a:off x="5004048" y="2975067"/>
            <a:ext cx="300082" cy="289882"/>
            <a:chOff x="9750551" y="474822"/>
            <a:chExt cx="300082" cy="289882"/>
          </a:xfrm>
        </p:grpSpPr>
        <p:sp>
          <p:nvSpPr>
            <p:cNvPr id="45" name="Oval 44"/>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46" name="TextBox 45"/>
            <p:cNvSpPr txBox="1"/>
            <p:nvPr/>
          </p:nvSpPr>
          <p:spPr>
            <a:xfrm>
              <a:off x="9750551" y="476672"/>
              <a:ext cx="300082" cy="230832"/>
            </a:xfrm>
            <a:prstGeom prst="rect">
              <a:avLst/>
            </a:prstGeom>
            <a:noFill/>
          </p:spPr>
          <p:txBody>
            <a:bodyPr wrap="none" rtlCol="0">
              <a:spAutoFit/>
            </a:bodyPr>
            <a:lstStyle/>
            <a:p>
              <a:r>
                <a:rPr lang="en-GB" sz="900" dirty="0"/>
                <a:t>10</a:t>
              </a:r>
            </a:p>
          </p:txBody>
        </p:sp>
      </p:grpSp>
      <p:sp>
        <p:nvSpPr>
          <p:cNvPr id="47" name="Oval 46"/>
          <p:cNvSpPr/>
          <p:nvPr/>
        </p:nvSpPr>
        <p:spPr>
          <a:xfrm>
            <a:off x="5798953" y="2975067"/>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graphicFrame>
        <p:nvGraphicFramePr>
          <p:cNvPr id="49" name="Table 48"/>
          <p:cNvGraphicFramePr>
            <a:graphicFrameLocks noGrp="1"/>
          </p:cNvGraphicFramePr>
          <p:nvPr>
            <p:extLst>
              <p:ext uri="{D42A27DB-BD31-4B8C-83A1-F6EECF244321}">
                <p14:modId xmlns:p14="http://schemas.microsoft.com/office/powerpoint/2010/main" val="700329954"/>
              </p:ext>
            </p:extLst>
          </p:nvPr>
        </p:nvGraphicFramePr>
        <p:xfrm>
          <a:off x="4355976" y="5159464"/>
          <a:ext cx="2255912" cy="1005840"/>
        </p:xfrm>
        <a:graphic>
          <a:graphicData uri="http://schemas.openxmlformats.org/drawingml/2006/table">
            <a:tbl>
              <a:tblPr firstRow="1" bandRow="1">
                <a:tableStyleId>{5940675A-B579-460E-94D1-54222C63F5DA}</a:tableStyleId>
              </a:tblPr>
              <a:tblGrid>
                <a:gridCol w="2255912">
                  <a:extLst>
                    <a:ext uri="{9D8B030D-6E8A-4147-A177-3AD203B41FA5}">
                      <a16:colId xmlns:a16="http://schemas.microsoft.com/office/drawing/2014/main" val="20000"/>
                    </a:ext>
                  </a:extLst>
                </a:gridCol>
              </a:tblGrid>
              <a:tr h="262885">
                <a:tc>
                  <a:txBody>
                    <a:bodyPr/>
                    <a:lstStyle/>
                    <a:p>
                      <a:endParaRPr lang="en-GB" sz="1600" dirty="0"/>
                    </a:p>
                  </a:txBody>
                  <a:tcPr/>
                </a:tc>
                <a:extLst>
                  <a:ext uri="{0D108BD9-81ED-4DB2-BD59-A6C34878D82A}">
                    <a16:rowId xmlns:a16="http://schemas.microsoft.com/office/drawing/2014/main" val="10000"/>
                  </a:ext>
                </a:extLst>
              </a:tr>
              <a:tr h="262885">
                <a:tc>
                  <a:txBody>
                    <a:bodyPr/>
                    <a:lstStyle/>
                    <a:p>
                      <a:endParaRPr lang="en-GB" sz="1600"/>
                    </a:p>
                  </a:txBody>
                  <a:tcPr/>
                </a:tc>
                <a:extLst>
                  <a:ext uri="{0D108BD9-81ED-4DB2-BD59-A6C34878D82A}">
                    <a16:rowId xmlns:a16="http://schemas.microsoft.com/office/drawing/2014/main" val="10001"/>
                  </a:ext>
                </a:extLst>
              </a:tr>
              <a:tr h="262885">
                <a:tc>
                  <a:txBody>
                    <a:bodyPr/>
                    <a:lstStyle/>
                    <a:p>
                      <a:endParaRPr lang="en-GB" sz="1600" dirty="0"/>
                    </a:p>
                  </a:txBody>
                  <a:tcPr/>
                </a:tc>
                <a:extLst>
                  <a:ext uri="{0D108BD9-81ED-4DB2-BD59-A6C34878D82A}">
                    <a16:rowId xmlns:a16="http://schemas.microsoft.com/office/drawing/2014/main" val="10002"/>
                  </a:ext>
                </a:extLst>
              </a:tr>
            </a:tbl>
          </a:graphicData>
        </a:graphic>
      </p:graphicFrame>
      <p:grpSp>
        <p:nvGrpSpPr>
          <p:cNvPr id="50" name="Group 49"/>
          <p:cNvGrpSpPr/>
          <p:nvPr/>
        </p:nvGrpSpPr>
        <p:grpSpPr>
          <a:xfrm>
            <a:off x="4403998" y="5201042"/>
            <a:ext cx="300082" cy="289882"/>
            <a:chOff x="9750551" y="474822"/>
            <a:chExt cx="300082" cy="289882"/>
          </a:xfrm>
        </p:grpSpPr>
        <p:sp>
          <p:nvSpPr>
            <p:cNvPr id="51" name="Oval 50"/>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52" name="TextBox 51"/>
            <p:cNvSpPr txBox="1"/>
            <p:nvPr/>
          </p:nvSpPr>
          <p:spPr>
            <a:xfrm>
              <a:off x="9750551" y="476672"/>
              <a:ext cx="300082" cy="230832"/>
            </a:xfrm>
            <a:prstGeom prst="rect">
              <a:avLst/>
            </a:prstGeom>
            <a:noFill/>
          </p:spPr>
          <p:txBody>
            <a:bodyPr wrap="none" rtlCol="0">
              <a:spAutoFit/>
            </a:bodyPr>
            <a:lstStyle/>
            <a:p>
              <a:r>
                <a:rPr lang="en-GB" sz="900" dirty="0"/>
                <a:t>10</a:t>
              </a:r>
            </a:p>
          </p:txBody>
        </p:sp>
      </p:grpSp>
      <p:sp>
        <p:nvSpPr>
          <p:cNvPr id="53" name="Oval 52"/>
          <p:cNvSpPr/>
          <p:nvPr/>
        </p:nvSpPr>
        <p:spPr>
          <a:xfrm>
            <a:off x="5292080" y="515534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grpSp>
        <p:nvGrpSpPr>
          <p:cNvPr id="54" name="Group 53"/>
          <p:cNvGrpSpPr/>
          <p:nvPr/>
        </p:nvGrpSpPr>
        <p:grpSpPr>
          <a:xfrm>
            <a:off x="4403998" y="5525078"/>
            <a:ext cx="300082" cy="289882"/>
            <a:chOff x="9750551" y="474822"/>
            <a:chExt cx="300082" cy="289882"/>
          </a:xfrm>
        </p:grpSpPr>
        <p:sp>
          <p:nvSpPr>
            <p:cNvPr id="55" name="Oval 54"/>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56" name="TextBox 55"/>
            <p:cNvSpPr txBox="1"/>
            <p:nvPr/>
          </p:nvSpPr>
          <p:spPr>
            <a:xfrm>
              <a:off x="9750551" y="476672"/>
              <a:ext cx="300082" cy="230832"/>
            </a:xfrm>
            <a:prstGeom prst="rect">
              <a:avLst/>
            </a:prstGeom>
            <a:noFill/>
          </p:spPr>
          <p:txBody>
            <a:bodyPr wrap="none" rtlCol="0">
              <a:spAutoFit/>
            </a:bodyPr>
            <a:lstStyle/>
            <a:p>
              <a:r>
                <a:rPr lang="en-GB" sz="900" dirty="0"/>
                <a:t>10</a:t>
              </a:r>
            </a:p>
          </p:txBody>
        </p:sp>
      </p:grpSp>
      <p:grpSp>
        <p:nvGrpSpPr>
          <p:cNvPr id="57" name="Group 56"/>
          <p:cNvGrpSpPr/>
          <p:nvPr/>
        </p:nvGrpSpPr>
        <p:grpSpPr>
          <a:xfrm>
            <a:off x="4403998" y="5849114"/>
            <a:ext cx="300082" cy="289882"/>
            <a:chOff x="9750551" y="474822"/>
            <a:chExt cx="300082" cy="289882"/>
          </a:xfrm>
        </p:grpSpPr>
        <p:sp>
          <p:nvSpPr>
            <p:cNvPr id="58" name="Oval 57"/>
            <p:cNvSpPr/>
            <p:nvPr/>
          </p:nvSpPr>
          <p:spPr>
            <a:xfrm>
              <a:off x="9756576" y="4748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dirty="0">
                <a:solidFill>
                  <a:schemeClr val="tx1"/>
                </a:solidFill>
                <a:latin typeface="Comic Sans MS" panose="030F0702030302020204" pitchFamily="66" charset="0"/>
              </a:endParaRPr>
            </a:p>
          </p:txBody>
        </p:sp>
        <p:sp>
          <p:nvSpPr>
            <p:cNvPr id="59" name="TextBox 58"/>
            <p:cNvSpPr txBox="1"/>
            <p:nvPr/>
          </p:nvSpPr>
          <p:spPr>
            <a:xfrm>
              <a:off x="9750551" y="476672"/>
              <a:ext cx="300082" cy="230832"/>
            </a:xfrm>
            <a:prstGeom prst="rect">
              <a:avLst/>
            </a:prstGeom>
            <a:noFill/>
          </p:spPr>
          <p:txBody>
            <a:bodyPr wrap="none" rtlCol="0">
              <a:spAutoFit/>
            </a:bodyPr>
            <a:lstStyle/>
            <a:p>
              <a:r>
                <a:rPr lang="en-GB" sz="900" dirty="0"/>
                <a:t>10</a:t>
              </a:r>
            </a:p>
          </p:txBody>
        </p:sp>
      </p:grpSp>
      <p:sp>
        <p:nvSpPr>
          <p:cNvPr id="63" name="Oval 62"/>
          <p:cNvSpPr/>
          <p:nvPr/>
        </p:nvSpPr>
        <p:spPr>
          <a:xfrm>
            <a:off x="5595108" y="515534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4" name="Oval 63"/>
          <p:cNvSpPr/>
          <p:nvPr/>
        </p:nvSpPr>
        <p:spPr>
          <a:xfrm>
            <a:off x="5925156" y="515719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5" name="Oval 64"/>
          <p:cNvSpPr/>
          <p:nvPr/>
        </p:nvSpPr>
        <p:spPr>
          <a:xfrm>
            <a:off x="6228184" y="515719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6" name="Oval 65"/>
          <p:cNvSpPr/>
          <p:nvPr/>
        </p:nvSpPr>
        <p:spPr>
          <a:xfrm>
            <a:off x="5292080" y="551353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7" name="Oval 66"/>
          <p:cNvSpPr/>
          <p:nvPr/>
        </p:nvSpPr>
        <p:spPr>
          <a:xfrm>
            <a:off x="5595108" y="551353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8" name="Oval 67"/>
          <p:cNvSpPr/>
          <p:nvPr/>
        </p:nvSpPr>
        <p:spPr>
          <a:xfrm>
            <a:off x="5925156" y="551538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69" name="Oval 68"/>
          <p:cNvSpPr/>
          <p:nvPr/>
        </p:nvSpPr>
        <p:spPr>
          <a:xfrm>
            <a:off x="6228184" y="551538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70" name="Oval 69"/>
          <p:cNvSpPr/>
          <p:nvPr/>
        </p:nvSpPr>
        <p:spPr>
          <a:xfrm>
            <a:off x="5292080" y="58717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71" name="Oval 70"/>
          <p:cNvSpPr/>
          <p:nvPr/>
        </p:nvSpPr>
        <p:spPr>
          <a:xfrm>
            <a:off x="5595108" y="587172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72" name="Oval 71"/>
          <p:cNvSpPr/>
          <p:nvPr/>
        </p:nvSpPr>
        <p:spPr>
          <a:xfrm>
            <a:off x="5925156" y="587357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
        <p:nvSpPr>
          <p:cNvPr id="73" name="Oval 72"/>
          <p:cNvSpPr/>
          <p:nvPr/>
        </p:nvSpPr>
        <p:spPr>
          <a:xfrm>
            <a:off x="6228184" y="5873572"/>
            <a:ext cx="288032" cy="28988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latin typeface="Comic Sans MS" panose="030F0702030302020204" pitchFamily="66" charset="0"/>
              </a:rPr>
              <a:t>1</a:t>
            </a:r>
          </a:p>
        </p:txBody>
      </p:sp>
    </p:spTree>
    <p:extLst>
      <p:ext uri="{BB962C8B-B14F-4D97-AF65-F5344CB8AC3E}">
        <p14:creationId xmlns:p14="http://schemas.microsoft.com/office/powerpoint/2010/main" val="4269784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TotalTime>
  <Words>2187</Words>
  <Application>Microsoft Office PowerPoint</Application>
  <PresentationFormat>On-screen Show (4:3)</PresentationFormat>
  <Paragraphs>588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Comic Sans MS</vt:lpstr>
      <vt:lpstr>Times New Roman</vt:lpstr>
      <vt:lpstr>Office Theme</vt:lpstr>
      <vt:lpstr>Calculations Policy Addition </vt:lpstr>
      <vt:lpstr>PowerPoint Presentation</vt:lpstr>
      <vt:lpstr>PowerPoint Presentation</vt:lpstr>
      <vt:lpstr>Calculations Policy Subtraction </vt:lpstr>
      <vt:lpstr>Subtraction </vt:lpstr>
      <vt:lpstr>Subtraction </vt:lpstr>
      <vt:lpstr>Subtraction </vt:lpstr>
      <vt:lpstr>Subtraction </vt:lpstr>
      <vt:lpstr>Calculations Policy Multiplication </vt:lpstr>
      <vt:lpstr>Multiplication </vt:lpstr>
      <vt:lpstr>Multiplication </vt:lpstr>
      <vt:lpstr>Calculations Policy Division </vt:lpstr>
      <vt:lpstr>Division </vt:lpstr>
      <vt:lpstr>Division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Calculations Policy Addition</dc:title>
  <dc:creator>R Chamberlain</dc:creator>
  <cp:lastModifiedBy>Nik Hedges</cp:lastModifiedBy>
  <cp:revision>36</cp:revision>
  <dcterms:created xsi:type="dcterms:W3CDTF">2016-09-19T21:51:42Z</dcterms:created>
  <dcterms:modified xsi:type="dcterms:W3CDTF">2020-04-27T11:15:21Z</dcterms:modified>
</cp:coreProperties>
</file>