
<file path=[Content_Types].xml><?xml version="1.0" encoding="utf-8"?>
<Types xmlns="http://schemas.openxmlformats.org/package/2006/content-types">
  <Default Extension="png" ContentType="image/png"/>
  <Default Extension="mp3" ContentType="audio/mpe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8" autoAdjust="0"/>
    <p:restoredTop sz="94660"/>
  </p:normalViewPr>
  <p:slideViewPr>
    <p:cSldViewPr snapToGrid="0">
      <p:cViewPr varScale="1">
        <p:scale>
          <a:sx n="57" d="100"/>
          <a:sy n="57" d="100"/>
        </p:scale>
        <p:origin x="10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18ACABD-B831-48D6-BF6B-F3BD5431E459}"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4102876041"/>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8ACABD-B831-48D6-BF6B-F3BD5431E459}"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143033770"/>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18ACABD-B831-48D6-BF6B-F3BD5431E459}"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3604212818"/>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18ACABD-B831-48D6-BF6B-F3BD5431E459}"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1048376632"/>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18ACABD-B831-48D6-BF6B-F3BD5431E459}" type="datetimeFigureOut">
              <a:rPr lang="en-GB" smtClean="0"/>
              <a:t>17/05/2021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237399370"/>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18ACABD-B831-48D6-BF6B-F3BD5431E459}" type="datetimeFigureOut">
              <a:rPr lang="en-GB" smtClean="0"/>
              <a:t>17/05/2021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1684927263"/>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8ACABD-B831-48D6-BF6B-F3BD5431E459}" type="datetimeFigureOut">
              <a:rPr lang="en-GB" smtClean="0"/>
              <a:t>17/05/2021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2958042507"/>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18ACABD-B831-48D6-BF6B-F3BD5431E459}"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1670118714"/>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18ACABD-B831-48D6-BF6B-F3BD5431E459}"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1112243971"/>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8ACABD-B831-48D6-BF6B-F3BD5431E459}"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2354672989"/>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8ACABD-B831-48D6-BF6B-F3BD5431E459}"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DBBE0B-64E5-4DF5-A0BB-71B00EC05C18}" type="slidenum">
              <a:rPr lang="en-GB" smtClean="0"/>
              <a:t>‹#›</a:t>
            </a:fld>
            <a:endParaRPr lang="en-GB"/>
          </a:p>
        </p:txBody>
      </p:sp>
    </p:spTree>
    <p:extLst>
      <p:ext uri="{BB962C8B-B14F-4D97-AF65-F5344CB8AC3E}">
        <p14:creationId xmlns:p14="http://schemas.microsoft.com/office/powerpoint/2010/main" val="1715573585"/>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8ACABD-B831-48D6-BF6B-F3BD5431E459}" type="datetimeFigureOut">
              <a:rPr lang="en-GB" smtClean="0"/>
              <a:t>17/05/2021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DBBE0B-64E5-4DF5-A0BB-71B00EC05C18}" type="slidenum">
              <a:rPr lang="en-GB" smtClean="0"/>
              <a:t>‹#›</a:t>
            </a:fld>
            <a:endParaRPr lang="en-GB"/>
          </a:p>
        </p:txBody>
      </p:sp>
    </p:spTree>
    <p:extLst>
      <p:ext uri="{BB962C8B-B14F-4D97-AF65-F5344CB8AC3E}">
        <p14:creationId xmlns:p14="http://schemas.microsoft.com/office/powerpoint/2010/main" val="4389917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jpg"/><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2.m4a"/><Relationship Id="rId1" Type="http://schemas.openxmlformats.org/officeDocument/2006/relationships/audio" Target="NULL" TargetMode="External"/><Relationship Id="rId5" Type="http://schemas.openxmlformats.org/officeDocument/2006/relationships/image" Target="../media/image4.pn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7.xml"/><Relationship Id="rId7" Type="http://schemas.openxmlformats.org/officeDocument/2006/relationships/image" Target="../media/image19.png"/><Relationship Id="rId2" Type="http://schemas.microsoft.com/office/2007/relationships/media" Target="../media/media3.m4a"/><Relationship Id="rId1" Type="http://schemas.openxmlformats.org/officeDocument/2006/relationships/audio" Target="NULL" TargetMode="Externa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1.png"/><Relationship Id="rId4" Type="http://schemas.openxmlformats.org/officeDocument/2006/relationships/image" Target="../media/image16.jpg"/><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microsoft.com/office/2007/relationships/media" Target="../media/media5.m4a"/><Relationship Id="rId7" Type="http://schemas.openxmlformats.org/officeDocument/2006/relationships/image" Target="../media/image4.png"/><Relationship Id="rId2" Type="http://schemas.microsoft.com/office/2007/relationships/media" Target="../media/media4.m4a"/><Relationship Id="rId1" Type="http://schemas.openxmlformats.org/officeDocument/2006/relationships/audio" Target="NULL" TargetMode="Externa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7" Type="http://schemas.openxmlformats.org/officeDocument/2006/relationships/image" Target="../media/image33.jp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g"/><Relationship Id="rId5" Type="http://schemas.openxmlformats.org/officeDocument/2006/relationships/image" Target="../media/image31.jpg"/><Relationship Id="rId4" Type="http://schemas.openxmlformats.org/officeDocument/2006/relationships/image" Target="../media/image30.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34.jpg"/></Relationships>
</file>

<file path=ppt/slides/_rels/slide14.xml.rels><?xml version="1.0" encoding="UTF-8" standalone="yes"?>
<Relationships xmlns="http://schemas.openxmlformats.org/package/2006/relationships"><Relationship Id="rId8" Type="http://schemas.openxmlformats.org/officeDocument/2006/relationships/image" Target="../media/image37.png"/><Relationship Id="rId3" Type="http://schemas.microsoft.com/office/2007/relationships/media" Target="../media/media8.mp3"/><Relationship Id="rId7" Type="http://schemas.openxmlformats.org/officeDocument/2006/relationships/image" Target="../media/image36.jpg"/><Relationship Id="rId2" Type="http://schemas.microsoft.com/office/2007/relationships/media" Target="../media/media7.m4a"/><Relationship Id="rId1" Type="http://schemas.openxmlformats.org/officeDocument/2006/relationships/audio" Target="NULL" TargetMode="External"/><Relationship Id="rId6" Type="http://schemas.openxmlformats.org/officeDocument/2006/relationships/image" Target="../media/image4.png"/><Relationship Id="rId5" Type="http://schemas.openxmlformats.org/officeDocument/2006/relationships/image" Target="../media/image35.jpg"/><Relationship Id="rId4" Type="http://schemas.openxmlformats.org/officeDocument/2006/relationships/slideLayout" Target="../slideLayouts/slideLayout7.xml"/><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 Day in the life of a School Site Manager / </a:t>
            </a:r>
            <a:r>
              <a:rPr lang="en-GB" dirty="0">
                <a:solidFill>
                  <a:srgbClr val="FF0000"/>
                </a:solidFill>
              </a:rPr>
              <a:t>Caretaker</a:t>
            </a:r>
            <a:r>
              <a:rPr lang="en-GB" dirty="0"/>
              <a:t> </a:t>
            </a:r>
          </a:p>
        </p:txBody>
      </p:sp>
      <p:sp>
        <p:nvSpPr>
          <p:cNvPr id="3" name="Subtitle 2"/>
          <p:cNvSpPr>
            <a:spLocks noGrp="1"/>
          </p:cNvSpPr>
          <p:nvPr>
            <p:ph type="subTitle" idx="1"/>
          </p:nvPr>
        </p:nvSpPr>
        <p:spPr/>
        <p:txBody>
          <a:bodyPr>
            <a:normAutofit/>
          </a:bodyPr>
          <a:lstStyle/>
          <a:p>
            <a:endParaRPr lang="en-GB" dirty="0"/>
          </a:p>
          <a:p>
            <a:endParaRPr lang="en-GB" dirty="0"/>
          </a:p>
          <a:p>
            <a:r>
              <a:rPr lang="en-GB" dirty="0"/>
              <a:t>                                                Andy Curtis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49634" y="3509963"/>
            <a:ext cx="2391308" cy="3255962"/>
          </a:xfrm>
          <a:prstGeom prst="rect">
            <a:avLst/>
          </a:prstGeom>
        </p:spPr>
      </p:pic>
    </p:spTree>
    <p:extLst>
      <p:ext uri="{BB962C8B-B14F-4D97-AF65-F5344CB8AC3E}">
        <p14:creationId xmlns:p14="http://schemas.microsoft.com/office/powerpoint/2010/main" val="3480566351"/>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2229" y="1053736"/>
            <a:ext cx="9757954" cy="6001643"/>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C</a:t>
            </a:r>
            <a:r>
              <a:rPr lang="en-GB" sz="2400" dirty="0">
                <a:latin typeface="Arial" panose="020B0604020202020204" pitchFamily="34" charset="0"/>
                <a:cs typeface="Arial" panose="020B0604020202020204" pitchFamily="34" charset="0"/>
              </a:rPr>
              <a:t>lean the School with Mrs </a:t>
            </a:r>
            <a:r>
              <a:rPr lang="en-GB" sz="2400" dirty="0" err="1">
                <a:latin typeface="Arial" panose="020B0604020202020204" pitchFamily="34" charset="0"/>
                <a:cs typeface="Arial" panose="020B0604020202020204" pitchFamily="34" charset="0"/>
              </a:rPr>
              <a:t>Mullan</a:t>
            </a:r>
            <a:r>
              <a:rPr lang="en-GB" sz="2400" dirty="0">
                <a:latin typeface="Arial" panose="020B0604020202020204" pitchFamily="34" charset="0"/>
                <a:cs typeface="Arial" panose="020B0604020202020204" pitchFamily="34" charset="0"/>
              </a:rPr>
              <a:t> and Mrs Williams . </a:t>
            </a:r>
          </a:p>
          <a:p>
            <a:r>
              <a:rPr lang="en-GB" sz="2400" dirty="0">
                <a:latin typeface="Arial" panose="020B0604020202020204" pitchFamily="34" charset="0"/>
                <a:cs typeface="Arial" panose="020B0604020202020204" pitchFamily="34" charset="0"/>
              </a:rPr>
              <a:t>Empty the bins before the you and the teachers arrive after unlocking the school just before 6am whilst most of you are still in bed and making sure the heating is working in the boiler room</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p:txBody>
      </p:sp>
      <p:sp>
        <p:nvSpPr>
          <p:cNvPr id="3" name="AutoShape 2" descr="https://encrypted-tbn0.gstatic.com/images?q=tbn:ANd9GcQYzf2ZWa0jOVr0zZ5BmKoCp25Iv6v_yN1TOao1n-sV6FHNo-qKj0MtcCIfWuf18j4mpB6X398&amp;usqp=CA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https://images-na.ssl-images-amazon.com/images/I/71rv-0Dt%2BxL._AC_SL1500_.jpg"/>
          <p:cNvSpPr>
            <a:spLocks noChangeAspect="1" noChangeArrowheads="1"/>
          </p:cNvSpPr>
          <p:nvPr/>
        </p:nvSpPr>
        <p:spPr bwMode="auto">
          <a:xfrm>
            <a:off x="307975" y="-29686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8303623" y="4148076"/>
            <a:ext cx="2960913" cy="2220685"/>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61395" y="3777962"/>
            <a:ext cx="3899988" cy="2924991"/>
          </a:xfrm>
          <a:prstGeom prst="rect">
            <a:avLst/>
          </a:prstGeom>
        </p:spPr>
      </p:pic>
      <p:pic>
        <p:nvPicPr>
          <p:cNvPr id="8" name="Vacuum">
            <a:hlinkClick r:id="" action="ppaction://media"/>
          </p:cNvPr>
          <p:cNvPicPr>
            <a:picLocks noChangeAspect="1"/>
          </p:cNvPicPr>
          <p:nvPr>
            <a:audioFile r:link="rId1"/>
            <p:extLst>
              <p:ext uri="{DAA4B4D4-6D71-4841-9C94-3DE7FCFB9230}">
                <p14:media xmlns:p14="http://schemas.microsoft.com/office/powerpoint/2010/main" r:embed="rId2">
                  <p14:trim st="1133.3161" end="4413.9933"/>
                  <p14:fade out="5500"/>
                </p14:media>
              </p:ext>
            </p:extLst>
          </p:nvPr>
        </p:nvPicPr>
        <p:blipFill>
          <a:blip r:embed="rId6"/>
          <a:stretch>
            <a:fillRect/>
          </a:stretch>
        </p:blipFill>
        <p:spPr>
          <a:xfrm>
            <a:off x="11582400" y="6952593"/>
            <a:ext cx="609600" cy="609600"/>
          </a:xfrm>
          <a:prstGeom prst="rect">
            <a:avLst/>
          </a:prstGeom>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1127761" y="4081674"/>
            <a:ext cx="2995747" cy="2246811"/>
          </a:xfrm>
          <a:prstGeom prst="rect">
            <a:avLst/>
          </a:prstGeom>
        </p:spPr>
      </p:pic>
    </p:spTree>
    <p:extLst>
      <p:ext uri="{BB962C8B-B14F-4D97-AF65-F5344CB8AC3E}">
        <p14:creationId xmlns:p14="http://schemas.microsoft.com/office/powerpoint/2010/main" val="35285378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mediacall" presetSubtype="0" fill="hold" nodeType="afterEffect">
                                  <p:stCondLst>
                                    <p:cond delay="0"/>
                                  </p:stCondLst>
                                  <p:childTnLst>
                                    <p:cmd type="call" cmd="playFrom(0.0)">
                                      <p:cBhvr>
                                        <p:cTn id="11" dur="6552" fill="hold"/>
                                        <p:tgtEl>
                                          <p:spTgt spid="8"/>
                                        </p:tgtEl>
                                      </p:cBhvr>
                                    </p:cmd>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24"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45919" y="966651"/>
            <a:ext cx="9640389" cy="3785652"/>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A</a:t>
            </a:r>
            <a:r>
              <a:rPr lang="en-GB" sz="2400" dirty="0">
                <a:latin typeface="Arial" panose="020B0604020202020204" pitchFamily="34" charset="0"/>
                <a:cs typeface="Arial" panose="020B0604020202020204" pitchFamily="34" charset="0"/>
              </a:rPr>
              <a:t>rrange for the fruit and milk to be collected from the gate and placed in the classrooms around school and throw away any milk cartons that are out of date, or recycle any fruit that has gone off</a:t>
            </a:r>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0840" y="3476352"/>
            <a:ext cx="3362234" cy="252167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8460374" y="3752668"/>
            <a:ext cx="3169921" cy="2377441"/>
          </a:xfrm>
          <a:prstGeom prst="rect">
            <a:avLst/>
          </a:prstGeom>
        </p:spPr>
      </p:pic>
    </p:spTree>
    <p:extLst>
      <p:ext uri="{BB962C8B-B14F-4D97-AF65-F5344CB8AC3E}">
        <p14:creationId xmlns:p14="http://schemas.microsoft.com/office/powerpoint/2010/main" val="30609367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4034" y="875211"/>
            <a:ext cx="9287692" cy="6001643"/>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R</a:t>
            </a:r>
            <a:r>
              <a:rPr lang="en-GB" sz="2400" dirty="0">
                <a:latin typeface="Arial" panose="020B0604020202020204" pitchFamily="34" charset="0"/>
                <a:cs typeface="Arial" panose="020B0604020202020204" pitchFamily="34" charset="0"/>
              </a:rPr>
              <a:t>efill all hand towels, hand sanitisers, toilet tissue and soap dispensers around school each week</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354" y="3043646"/>
            <a:ext cx="4796971" cy="3597728"/>
          </a:xfrm>
          <a:prstGeom prst="rect">
            <a:avLst/>
          </a:prstGeom>
        </p:spPr>
      </p:pic>
      <p:cxnSp>
        <p:nvCxnSpPr>
          <p:cNvPr id="5" name="Straight Arrow Connector 4"/>
          <p:cNvCxnSpPr/>
          <p:nvPr/>
        </p:nvCxnSpPr>
        <p:spPr>
          <a:xfrm flipH="1">
            <a:off x="2664823" y="2116183"/>
            <a:ext cx="1619794" cy="256032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7" name="Straight Arrow Connector 6"/>
          <p:cNvCxnSpPr/>
          <p:nvPr/>
        </p:nvCxnSpPr>
        <p:spPr>
          <a:xfrm flipH="1">
            <a:off x="4230904" y="2116183"/>
            <a:ext cx="1666976" cy="3762102"/>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7302592" y="3667284"/>
            <a:ext cx="3526061" cy="2644546"/>
          </a:xfrm>
          <a:prstGeom prst="rect">
            <a:avLst/>
          </a:prstGeom>
        </p:spPr>
      </p:pic>
      <p:cxnSp>
        <p:nvCxnSpPr>
          <p:cNvPr id="10" name="Straight Arrow Connector 9"/>
          <p:cNvCxnSpPr/>
          <p:nvPr/>
        </p:nvCxnSpPr>
        <p:spPr>
          <a:xfrm flipH="1">
            <a:off x="5473507" y="2194560"/>
            <a:ext cx="4232024" cy="2403565"/>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12" name="Straight Arrow Connector 11"/>
          <p:cNvCxnSpPr/>
          <p:nvPr/>
        </p:nvCxnSpPr>
        <p:spPr>
          <a:xfrm>
            <a:off x="7880510" y="2116183"/>
            <a:ext cx="1185112" cy="2821404"/>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9377617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500"/>
                            </p:stCondLst>
                            <p:childTnLst>
                              <p:par>
                                <p:cTn id="24" presetID="22" presetClass="entr" presetSubtype="1"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up)">
                                      <p:cBhvr>
                                        <p:cTn id="26" dur="500"/>
                                        <p:tgtEl>
                                          <p:spTgt spid="12"/>
                                        </p:tgtEl>
                                      </p:cBhvr>
                                    </p:animEffect>
                                  </p:childTnLst>
                                </p:cTn>
                              </p:par>
                            </p:childTnLst>
                          </p:cTn>
                        </p:par>
                        <p:par>
                          <p:cTn id="27" fill="hold">
                            <p:stCondLst>
                              <p:cond delay="1000"/>
                            </p:stCondLst>
                            <p:childTnLst>
                              <p:par>
                                <p:cTn id="28" presetID="22" presetClass="entr" presetSubtype="1"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up)">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6834" y="666205"/>
            <a:ext cx="9966960" cy="6740307"/>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E</a:t>
            </a:r>
            <a:r>
              <a:rPr lang="en-GB" sz="2400" dirty="0">
                <a:latin typeface="Arial" panose="020B0604020202020204" pitchFamily="34" charset="0"/>
                <a:cs typeface="Arial" panose="020B0604020202020204" pitchFamily="34" charset="0"/>
              </a:rPr>
              <a:t>nsure that school grounds are maintained by mowing the grass areas, trimming the trees, tidying, and clearing away the fallen leaves from the </a:t>
            </a:r>
            <a:r>
              <a:rPr lang="en-GB" sz="2400">
                <a:latin typeface="Arial" panose="020B0604020202020204" pitchFamily="34" charset="0"/>
                <a:cs typeface="Arial" panose="020B0604020202020204" pitchFamily="34" charset="0"/>
              </a:rPr>
              <a:t>many trees we have </a:t>
            </a:r>
            <a:r>
              <a:rPr lang="en-GB" sz="2400" dirty="0">
                <a:latin typeface="Arial" panose="020B0604020202020204" pitchFamily="34" charset="0"/>
                <a:cs typeface="Arial" panose="020B0604020202020204" pitchFamily="34" charset="0"/>
              </a:rPr>
              <a:t>around school</a:t>
            </a:r>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4994" y="3429000"/>
            <a:ext cx="4064000" cy="3048000"/>
          </a:xfrm>
          <a:prstGeom prst="rect">
            <a:avLst/>
          </a:prstGeom>
        </p:spPr>
      </p:pic>
      <p:pic>
        <p:nvPicPr>
          <p:cNvPr id="4" name="Lawn mower">
            <a:hlinkClick r:id="" action="ppaction://media"/>
          </p:cNvPr>
          <p:cNvPicPr>
            <a:picLocks noChangeAspect="1"/>
          </p:cNvPicPr>
          <p:nvPr>
            <a:audioFile r:link="rId1"/>
            <p:extLst>
              <p:ext uri="{DAA4B4D4-6D71-4841-9C94-3DE7FCFB9230}">
                <p14:media xmlns:p14="http://schemas.microsoft.com/office/powerpoint/2010/main" r:embed="rId2">
                  <p14:trim st="2388.8045" end="6624.9455"/>
                  <p14:fade out="6250"/>
                </p14:media>
              </p:ext>
            </p:extLst>
          </p:nvPr>
        </p:nvPicPr>
        <p:blipFill>
          <a:blip r:embed="rId5"/>
          <a:stretch>
            <a:fillRect/>
          </a:stretch>
        </p:blipFill>
        <p:spPr>
          <a:xfrm>
            <a:off x="11582400" y="7026165"/>
            <a:ext cx="609600" cy="609600"/>
          </a:xfrm>
          <a:prstGeom prst="rect">
            <a:avLst/>
          </a:prstGeom>
        </p:spPr>
      </p:pic>
    </p:spTree>
    <p:extLst>
      <p:ext uri="{BB962C8B-B14F-4D97-AF65-F5344CB8AC3E}">
        <p14:creationId xmlns:p14="http://schemas.microsoft.com/office/powerpoint/2010/main" val="31046212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1" presetClass="mediacall" presetSubtype="0" fill="hold" nodeType="afterEffect">
                                  <p:stCondLst>
                                    <p:cond delay="0"/>
                                  </p:stCondLst>
                                  <p:childTnLst>
                                    <p:cmd type="call" cmd="playFrom(0.0)">
                                      <p:cBhvr>
                                        <p:cTn id="10" dur="62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1"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78752" y="102324"/>
            <a:ext cx="9966960" cy="6370975"/>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T</a:t>
            </a:r>
            <a:r>
              <a:rPr lang="en-GB" sz="2400" dirty="0">
                <a:latin typeface="Arial" panose="020B0604020202020204" pitchFamily="34" charset="0"/>
                <a:cs typeface="Arial" panose="020B0604020202020204" pitchFamily="34" charset="0"/>
              </a:rPr>
              <a:t>oilets and toilet areas are checked regularly for damage and blockages – here are some things I have had to deal with:</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1119" y="2307852"/>
            <a:ext cx="3003924" cy="22529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662460" y="4386887"/>
            <a:ext cx="2563917" cy="1922938"/>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9075265" y="2413241"/>
            <a:ext cx="3140895" cy="2355671"/>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5059917" y="2141224"/>
            <a:ext cx="3057567" cy="2293176"/>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57318" y="4446718"/>
            <a:ext cx="1920332" cy="2539282"/>
          </a:xfrm>
          <a:prstGeom prst="rect">
            <a:avLst/>
          </a:prstGeom>
        </p:spPr>
      </p:pic>
    </p:spTree>
    <p:extLst>
      <p:ext uri="{BB962C8B-B14F-4D97-AF65-F5344CB8AC3E}">
        <p14:creationId xmlns:p14="http://schemas.microsoft.com/office/powerpoint/2010/main" val="35424772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edg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1)">
                                      <p:cBhvr>
                                        <p:cTn id="2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6834" y="666205"/>
            <a:ext cx="9966960" cy="6370975"/>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A</a:t>
            </a:r>
            <a:r>
              <a:rPr lang="en-GB" sz="2400" dirty="0">
                <a:latin typeface="Arial" panose="020B0604020202020204" pitchFamily="34" charset="0"/>
                <a:cs typeface="Arial" panose="020B0604020202020204" pitchFamily="34" charset="0"/>
              </a:rPr>
              <a:t>t 8:30 and 3:00, I open the gates to let your parents/grown ups in and close them again for your safety at 9:00 and 3:30.</a:t>
            </a:r>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813787" y="3172413"/>
            <a:ext cx="4064000" cy="3048000"/>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8300" y="2668362"/>
            <a:ext cx="1907992" cy="1907992"/>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07715" y="2664413"/>
            <a:ext cx="1911941" cy="1911941"/>
          </a:xfrm>
          <a:prstGeom prst="rect">
            <a:avLst/>
          </a:prstGeom>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83379" y="4754880"/>
            <a:ext cx="1882913" cy="1882913"/>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25283" y="4686663"/>
            <a:ext cx="1951130" cy="1951130"/>
          </a:xfrm>
          <a:prstGeom prst="rect">
            <a:avLst/>
          </a:prstGeom>
        </p:spPr>
      </p:pic>
      <p:pic>
        <p:nvPicPr>
          <p:cNvPr id="8" name="Clock">
            <a:hlinkClick r:id="" action="ppaction://media"/>
          </p:cNvPr>
          <p:cNvPicPr>
            <a:picLocks noChangeAspect="1"/>
          </p:cNvPicPr>
          <p:nvPr>
            <a:audioFile r:link="rId1"/>
            <p:extLst>
              <p:ext uri="{DAA4B4D4-6D71-4841-9C94-3DE7FCFB9230}">
                <p14:media xmlns:p14="http://schemas.microsoft.com/office/powerpoint/2010/main" r:embed="rId2">
                  <p14:trim end="3446.2523"/>
                </p14:media>
              </p:ext>
            </p:extLst>
          </p:nvPr>
        </p:nvPicPr>
        <p:blipFill>
          <a:blip r:embed="rId9"/>
          <a:stretch>
            <a:fillRect/>
          </a:stretch>
        </p:blipFill>
        <p:spPr>
          <a:xfrm>
            <a:off x="11582400" y="7037180"/>
            <a:ext cx="609600" cy="609600"/>
          </a:xfrm>
          <a:prstGeom prst="rect">
            <a:avLst/>
          </a:prstGeom>
        </p:spPr>
      </p:pic>
      <p:pic>
        <p:nvPicPr>
          <p:cNvPr id="9" name="Clock" descr="Clock">
            <a:hlinkClick r:id="" action="ppaction://media"/>
            <a:extLst>
              <a:ext uri="{FF2B5EF4-FFF2-40B4-BE49-F238E27FC236}">
                <a16:creationId xmlns:a16="http://schemas.microsoft.com/office/drawing/2014/main" id="{3CAF8A54-F0F9-1C4C-B183-74A151A20F99}"/>
              </a:ext>
            </a:extLst>
          </p:cNvPr>
          <p:cNvPicPr>
            <a:picLocks noChangeAspect="1"/>
          </p:cNvPicPr>
          <p:nvPr>
            <a:audioFile r:link="rId1"/>
            <p:extLst>
              <p:ext uri="{DAA4B4D4-6D71-4841-9C94-3DE7FCFB9230}">
                <p14:media xmlns:p14="http://schemas.microsoft.com/office/powerpoint/2010/main" r:embed="rId2">
                  <p14:trim end="3513.8732"/>
                  <p14:fade out="3500"/>
                </p14:media>
              </p:ext>
            </p:extLst>
          </p:nvPr>
        </p:nvPicPr>
        <p:blipFill>
          <a:blip r:embed="rId10"/>
          <a:stretch>
            <a:fillRect/>
          </a:stretch>
        </p:blipFill>
        <p:spPr>
          <a:xfrm>
            <a:off x="10582366" y="7037180"/>
            <a:ext cx="812800" cy="812800"/>
          </a:xfrm>
          <a:prstGeom prst="rect">
            <a:avLst/>
          </a:prstGeom>
        </p:spPr>
      </p:pic>
    </p:spTree>
    <p:extLst>
      <p:ext uri="{BB962C8B-B14F-4D97-AF65-F5344CB8AC3E}">
        <p14:creationId xmlns:p14="http://schemas.microsoft.com/office/powerpoint/2010/main" val="28819101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par>
                          <p:cTn id="21" fill="hold">
                            <p:stCondLst>
                              <p:cond delay="2000"/>
                            </p:stCondLst>
                            <p:childTnLst>
                              <p:par>
                                <p:cTn id="22" presetID="1" presetClass="mediacall" presetSubtype="0" fill="hold" nodeType="afterEffect">
                                  <p:stCondLst>
                                    <p:cond delay="0"/>
                                  </p:stCondLst>
                                  <p:childTnLst>
                                    <p:cmd type="call" cmd="playFrom(0.0)">
                                      <p:cBhvr>
                                        <p:cTn id="23" dur="4344" fill="hold"/>
                                        <p:tgtEl>
                                          <p:spTgt spid="8"/>
                                        </p:tgtEl>
                                      </p:cBhvr>
                                    </p:cmd>
                                  </p:childTnLst>
                                </p:cTn>
                              </p:par>
                              <p:par>
                                <p:cTn id="24" presetID="31"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1000" fill="hold"/>
                                        <p:tgtEl>
                                          <p:spTgt spid="4"/>
                                        </p:tgtEl>
                                        <p:attrNameLst>
                                          <p:attrName>ppt_w</p:attrName>
                                        </p:attrNameLst>
                                      </p:cBhvr>
                                      <p:tavLst>
                                        <p:tav tm="0">
                                          <p:val>
                                            <p:fltVal val="0"/>
                                          </p:val>
                                        </p:tav>
                                        <p:tav tm="100000">
                                          <p:val>
                                            <p:strVal val="#ppt_w"/>
                                          </p:val>
                                        </p:tav>
                                      </p:tavLst>
                                    </p:anim>
                                    <p:anim calcmode="lin" valueType="num">
                                      <p:cBhvr>
                                        <p:cTn id="27" dur="1000" fill="hold"/>
                                        <p:tgtEl>
                                          <p:spTgt spid="4"/>
                                        </p:tgtEl>
                                        <p:attrNameLst>
                                          <p:attrName>ppt_h</p:attrName>
                                        </p:attrNameLst>
                                      </p:cBhvr>
                                      <p:tavLst>
                                        <p:tav tm="0">
                                          <p:val>
                                            <p:fltVal val="0"/>
                                          </p:val>
                                        </p:tav>
                                        <p:tav tm="100000">
                                          <p:val>
                                            <p:strVal val="#ppt_h"/>
                                          </p:val>
                                        </p:tav>
                                      </p:tavLst>
                                    </p:anim>
                                    <p:anim calcmode="lin" valueType="num">
                                      <p:cBhvr>
                                        <p:cTn id="28" dur="1000" fill="hold"/>
                                        <p:tgtEl>
                                          <p:spTgt spid="4"/>
                                        </p:tgtEl>
                                        <p:attrNameLst>
                                          <p:attrName>style.rotation</p:attrName>
                                        </p:attrNameLst>
                                      </p:cBhvr>
                                      <p:tavLst>
                                        <p:tav tm="0">
                                          <p:val>
                                            <p:fltVal val="90"/>
                                          </p:val>
                                        </p:tav>
                                        <p:tav tm="100000">
                                          <p:val>
                                            <p:fltVal val="0"/>
                                          </p:val>
                                        </p:tav>
                                      </p:tavLst>
                                    </p:anim>
                                    <p:animEffect transition="in" filter="fade">
                                      <p:cBhvr>
                                        <p:cTn id="29" dur="1000"/>
                                        <p:tgtEl>
                                          <p:spTgt spid="4"/>
                                        </p:tgtEl>
                                      </p:cBhvr>
                                    </p:animEffect>
                                  </p:childTnLst>
                                </p:cTn>
                              </p:par>
                              <p:par>
                                <p:cTn id="30" presetID="31"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par>
                          <p:cTn id="36" fill="hold">
                            <p:stCondLst>
                              <p:cond delay="6344"/>
                            </p:stCondLst>
                            <p:childTnLst>
                              <p:par>
                                <p:cTn id="37" presetID="1" presetClass="mediacall" presetSubtype="0" fill="hold" nodeType="afterEffect">
                                  <p:stCondLst>
                                    <p:cond delay="0"/>
                                  </p:stCondLst>
                                  <p:childTnLst>
                                    <p:cmd type="call" cmd="playFrom(0.0)">
                                      <p:cBhvr>
                                        <p:cTn id="38" dur="4276" fill="hold"/>
                                        <p:tgtEl>
                                          <p:spTgt spid="9"/>
                                        </p:tgtEl>
                                      </p:cBhvr>
                                    </p:cmd>
                                  </p:childTnLst>
                                </p:cTn>
                              </p:par>
                              <p:par>
                                <p:cTn id="39" presetID="31" presetClass="entr" presetSubtype="0"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1000" fill="hold"/>
                                        <p:tgtEl>
                                          <p:spTgt spid="6"/>
                                        </p:tgtEl>
                                        <p:attrNameLst>
                                          <p:attrName>ppt_w</p:attrName>
                                        </p:attrNameLst>
                                      </p:cBhvr>
                                      <p:tavLst>
                                        <p:tav tm="0">
                                          <p:val>
                                            <p:fltVal val="0"/>
                                          </p:val>
                                        </p:tav>
                                        <p:tav tm="100000">
                                          <p:val>
                                            <p:strVal val="#ppt_w"/>
                                          </p:val>
                                        </p:tav>
                                      </p:tavLst>
                                    </p:anim>
                                    <p:anim calcmode="lin" valueType="num">
                                      <p:cBhvr>
                                        <p:cTn id="42" dur="1000" fill="hold"/>
                                        <p:tgtEl>
                                          <p:spTgt spid="6"/>
                                        </p:tgtEl>
                                        <p:attrNameLst>
                                          <p:attrName>ppt_h</p:attrName>
                                        </p:attrNameLst>
                                      </p:cBhvr>
                                      <p:tavLst>
                                        <p:tav tm="0">
                                          <p:val>
                                            <p:fltVal val="0"/>
                                          </p:val>
                                        </p:tav>
                                        <p:tav tm="100000">
                                          <p:val>
                                            <p:strVal val="#ppt_h"/>
                                          </p:val>
                                        </p:tav>
                                      </p:tavLst>
                                    </p:anim>
                                    <p:anim calcmode="lin" valueType="num">
                                      <p:cBhvr>
                                        <p:cTn id="43" dur="1000" fill="hold"/>
                                        <p:tgtEl>
                                          <p:spTgt spid="6"/>
                                        </p:tgtEl>
                                        <p:attrNameLst>
                                          <p:attrName>style.rotation</p:attrName>
                                        </p:attrNameLst>
                                      </p:cBhvr>
                                      <p:tavLst>
                                        <p:tav tm="0">
                                          <p:val>
                                            <p:fltVal val="90"/>
                                          </p:val>
                                        </p:tav>
                                        <p:tav tm="100000">
                                          <p:val>
                                            <p:fltVal val="0"/>
                                          </p:val>
                                        </p:tav>
                                      </p:tavLst>
                                    </p:anim>
                                    <p:animEffect transition="in" filter="fade">
                                      <p:cBhvr>
                                        <p:cTn id="44" dur="1000"/>
                                        <p:tgtEl>
                                          <p:spTgt spid="6"/>
                                        </p:tgtEl>
                                      </p:cBhvr>
                                    </p:animEffect>
                                  </p:childTnLst>
                                </p:cTn>
                              </p:par>
                              <p:par>
                                <p:cTn id="45" presetID="31"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1000" fill="hold"/>
                                        <p:tgtEl>
                                          <p:spTgt spid="7"/>
                                        </p:tgtEl>
                                        <p:attrNameLst>
                                          <p:attrName>ppt_w</p:attrName>
                                        </p:attrNameLst>
                                      </p:cBhvr>
                                      <p:tavLst>
                                        <p:tav tm="0">
                                          <p:val>
                                            <p:fltVal val="0"/>
                                          </p:val>
                                        </p:tav>
                                        <p:tav tm="100000">
                                          <p:val>
                                            <p:strVal val="#ppt_w"/>
                                          </p:val>
                                        </p:tav>
                                      </p:tavLst>
                                    </p:anim>
                                    <p:anim calcmode="lin" valueType="num">
                                      <p:cBhvr>
                                        <p:cTn id="48" dur="1000" fill="hold"/>
                                        <p:tgtEl>
                                          <p:spTgt spid="7"/>
                                        </p:tgtEl>
                                        <p:attrNameLst>
                                          <p:attrName>ppt_h</p:attrName>
                                        </p:attrNameLst>
                                      </p:cBhvr>
                                      <p:tavLst>
                                        <p:tav tm="0">
                                          <p:val>
                                            <p:fltVal val="0"/>
                                          </p:val>
                                        </p:tav>
                                        <p:tav tm="100000">
                                          <p:val>
                                            <p:strVal val="#ppt_h"/>
                                          </p:val>
                                        </p:tav>
                                      </p:tavLst>
                                    </p:anim>
                                    <p:anim calcmode="lin" valueType="num">
                                      <p:cBhvr>
                                        <p:cTn id="49" dur="1000" fill="hold"/>
                                        <p:tgtEl>
                                          <p:spTgt spid="7"/>
                                        </p:tgtEl>
                                        <p:attrNameLst>
                                          <p:attrName>style.rotation</p:attrName>
                                        </p:attrNameLst>
                                      </p:cBhvr>
                                      <p:tavLst>
                                        <p:tav tm="0">
                                          <p:val>
                                            <p:fltVal val="90"/>
                                          </p:val>
                                        </p:tav>
                                        <p:tav tm="100000">
                                          <p:val>
                                            <p:fltVal val="0"/>
                                          </p:val>
                                        </p:tav>
                                      </p:tavLst>
                                    </p:anim>
                                    <p:animEffect transition="in" filter="fade">
                                      <p:cBhvr>
                                        <p:cTn id="5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51" fill="hold" display="0">
                  <p:stCondLst>
                    <p:cond delay="indefinite"/>
                  </p:stCondLst>
                  <p:endCondLst>
                    <p:cond evt="onStopAudio" delay="0">
                      <p:tgtEl>
                        <p:sldTgt/>
                      </p:tgtEl>
                    </p:cond>
                  </p:endCondLst>
                </p:cTn>
                <p:tgtEl>
                  <p:spTgt spid="8"/>
                </p:tgtEl>
              </p:cMediaNode>
            </p:audio>
            <p:audio>
              <p:cMediaNode vol="80000">
                <p:cTn id="52"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6834" y="666205"/>
            <a:ext cx="9966960" cy="5632311"/>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K</a:t>
            </a:r>
            <a:r>
              <a:rPr lang="en-GB" sz="2400" dirty="0">
                <a:latin typeface="Arial" panose="020B0604020202020204" pitchFamily="34" charset="0"/>
                <a:cs typeface="Arial" panose="020B0604020202020204" pitchFamily="34" charset="0"/>
              </a:rPr>
              <a:t>eep the drains and gutters free from leaves and soil – as you can see they do get full of soil and stones a lot, which blocks them and  causes floods when it rains.</a:t>
            </a:r>
          </a:p>
          <a:p>
            <a:r>
              <a:rPr lang="en-GB" sz="2400" dirty="0">
                <a:latin typeface="Arial" panose="020B0604020202020204" pitchFamily="34" charset="0"/>
                <a:cs typeface="Arial" panose="020B0604020202020204" pitchFamily="34" charset="0"/>
              </a:rPr>
              <a:t>I also make sure that no tiles have been damaged around school</a:t>
            </a:r>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834" y="3482360"/>
            <a:ext cx="4064000" cy="304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7810109" y="3740495"/>
            <a:ext cx="3375640" cy="2531730"/>
          </a:xfrm>
          <a:prstGeom prst="rect">
            <a:avLst/>
          </a:prstGeom>
        </p:spPr>
      </p:pic>
    </p:spTree>
    <p:extLst>
      <p:ext uri="{BB962C8B-B14F-4D97-AF65-F5344CB8AC3E}">
        <p14:creationId xmlns:p14="http://schemas.microsoft.com/office/powerpoint/2010/main" val="14962746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6834" y="666205"/>
            <a:ext cx="9966960" cy="2308324"/>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E</a:t>
            </a:r>
            <a:r>
              <a:rPr lang="en-GB" sz="2400" dirty="0">
                <a:latin typeface="Arial" panose="020B0604020202020204" pitchFamily="34" charset="0"/>
                <a:cs typeface="Arial" panose="020B0604020202020204" pitchFamily="34" charset="0"/>
              </a:rPr>
              <a:t>nsure during the holidays, that all of the carpets are cleaned, all of the furniture is moved and cleaned and finally that the hall floor is polished</a:t>
            </a:r>
            <a:endParaRPr lang="en-GB" sz="96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2856" y="4075331"/>
            <a:ext cx="3460207" cy="259515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6384" y="3998387"/>
            <a:ext cx="3460206" cy="2595155"/>
          </a:xfrm>
          <a:prstGeom prst="rect">
            <a:avLst/>
          </a:prstGeom>
        </p:spPr>
      </p:pic>
      <p:sp>
        <p:nvSpPr>
          <p:cNvPr id="4" name="TextBox 3">
            <a:extLst>
              <a:ext uri="{FF2B5EF4-FFF2-40B4-BE49-F238E27FC236}">
                <a16:creationId xmlns:a16="http://schemas.microsoft.com/office/drawing/2014/main" id="{0A7FC276-C654-2448-9D18-F3855BC00287}"/>
              </a:ext>
            </a:extLst>
          </p:cNvPr>
          <p:cNvSpPr txBox="1"/>
          <p:nvPr/>
        </p:nvSpPr>
        <p:spPr>
          <a:xfrm>
            <a:off x="796834" y="3244334"/>
            <a:ext cx="3260159"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This is the Hall floor before polishing</a:t>
            </a:r>
            <a:endParaRPr lang="en-US" sz="2400" dirty="0"/>
          </a:p>
        </p:txBody>
      </p:sp>
      <p:sp>
        <p:nvSpPr>
          <p:cNvPr id="5" name="TextBox 4">
            <a:extLst>
              <a:ext uri="{FF2B5EF4-FFF2-40B4-BE49-F238E27FC236}">
                <a16:creationId xmlns:a16="http://schemas.microsoft.com/office/drawing/2014/main" id="{A6927FDA-5CEB-7443-8EA8-81C2FACB9D41}"/>
              </a:ext>
            </a:extLst>
          </p:cNvPr>
          <p:cNvSpPr txBox="1"/>
          <p:nvPr/>
        </p:nvSpPr>
        <p:spPr>
          <a:xfrm>
            <a:off x="5780314" y="3167390"/>
            <a:ext cx="3836276"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This is the Hall floor after polishing</a:t>
            </a:r>
          </a:p>
        </p:txBody>
      </p:sp>
    </p:spTree>
    <p:extLst>
      <p:ext uri="{BB962C8B-B14F-4D97-AF65-F5344CB8AC3E}">
        <p14:creationId xmlns:p14="http://schemas.microsoft.com/office/powerpoint/2010/main" val="2902635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par>
                                <p:cTn id="16" presetID="14"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randombar(horizont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6834" y="666205"/>
            <a:ext cx="9966960" cy="6001643"/>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R</a:t>
            </a:r>
            <a:r>
              <a:rPr lang="en-GB" sz="2400" dirty="0">
                <a:latin typeface="Arial" panose="020B0604020202020204" pitchFamily="34" charset="0"/>
                <a:cs typeface="Arial" panose="020B0604020202020204" pitchFamily="34" charset="0"/>
              </a:rPr>
              <a:t>ight after the last teachers have gone home, I make sure all lights are off, all windows are shut and then I set the alarm and lock the school, so that no one can get in to steal school belongings</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96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587137" y="3550920"/>
            <a:ext cx="3413761" cy="2560321"/>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6514010" y="3603171"/>
            <a:ext cx="3274424" cy="2455818"/>
          </a:xfrm>
          <a:prstGeom prst="rect">
            <a:avLst/>
          </a:prstGeom>
        </p:spPr>
      </p:pic>
      <p:pic>
        <p:nvPicPr>
          <p:cNvPr id="5" name="Key in lock">
            <a:hlinkClick r:id="" action="ppaction://media"/>
          </p:cNvPr>
          <p:cNvPicPr>
            <a:picLocks noChangeAspect="1"/>
          </p:cNvPicPr>
          <p:nvPr>
            <a:audioFile r:link="rId1"/>
            <p:extLst>
              <p:ext uri="{DAA4B4D4-6D71-4841-9C94-3DE7FCFB9230}">
                <p14:media xmlns:p14="http://schemas.microsoft.com/office/powerpoint/2010/main" r:embed="rId2">
                  <p14:trim st="654.5809" end="4427.6496"/>
                  <p14:fade out="339.1735"/>
                </p14:media>
              </p:ext>
            </p:extLst>
          </p:nvPr>
        </p:nvPicPr>
        <p:blipFill>
          <a:blip r:embed="rId7"/>
          <a:stretch>
            <a:fillRect/>
          </a:stretch>
        </p:blipFill>
        <p:spPr>
          <a:xfrm>
            <a:off x="11582400" y="6963103"/>
            <a:ext cx="609600" cy="609600"/>
          </a:xfrm>
          <a:prstGeom prst="rect">
            <a:avLst/>
          </a:prstGeom>
        </p:spPr>
      </p:pic>
      <p:pic>
        <p:nvPicPr>
          <p:cNvPr id="7" name="New Recording 20" descr="New Recording 20">
            <a:hlinkClick r:id="" action="ppaction://media"/>
            <a:extLst>
              <a:ext uri="{FF2B5EF4-FFF2-40B4-BE49-F238E27FC236}">
                <a16:creationId xmlns:a16="http://schemas.microsoft.com/office/drawing/2014/main" id="{CA3A864B-19DC-3644-878D-1A58CB4EB0FC}"/>
              </a:ext>
            </a:extLst>
          </p:cNvPr>
          <p:cNvPicPr>
            <a:picLocks noChangeAspect="1"/>
          </p:cNvPicPr>
          <p:nvPr>
            <a:audioFile r:link="rId1"/>
            <p:extLst>
              <p:ext uri="{DAA4B4D4-6D71-4841-9C94-3DE7FCFB9230}">
                <p14:media xmlns:p14="http://schemas.microsoft.com/office/powerpoint/2010/main" r:embed="rId3">
                  <p14:trim st="1545.9322" end="23352.1353"/>
                  <p14:fade out="698.63"/>
                </p14:media>
              </p:ext>
            </p:extLst>
          </p:nvPr>
        </p:nvPicPr>
        <p:blipFill>
          <a:blip r:embed="rId8"/>
          <a:stretch>
            <a:fillRect/>
          </a:stretch>
        </p:blipFill>
        <p:spPr>
          <a:xfrm>
            <a:off x="10605540" y="6861503"/>
            <a:ext cx="812800" cy="812800"/>
          </a:xfrm>
          <a:prstGeom prst="rect">
            <a:avLst/>
          </a:prstGeom>
        </p:spPr>
      </p:pic>
    </p:spTree>
    <p:extLst>
      <p:ext uri="{BB962C8B-B14F-4D97-AF65-F5344CB8AC3E}">
        <p14:creationId xmlns:p14="http://schemas.microsoft.com/office/powerpoint/2010/main" val="8630513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7601" fill="hold"/>
                                        <p:tgtEl>
                                          <p:spTgt spid="7"/>
                                        </p:tgtEl>
                                      </p:cBhvr>
                                    </p:cmd>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par>
                          <p:cTn id="16" fill="hold">
                            <p:stCondLst>
                              <p:cond delay="500"/>
                            </p:stCondLst>
                            <p:childTnLst>
                              <p:par>
                                <p:cTn id="17" presetID="1" presetClass="mediacall" presetSubtype="0" fill="hold" nodeType="afterEffect">
                                  <p:stCondLst>
                                    <p:cond delay="0"/>
                                  </p:stCondLst>
                                  <p:childTnLst>
                                    <p:cmd type="call" cmd="playFrom(0.0)">
                                      <p:cBhvr>
                                        <p:cTn id="18" dur="286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9" fill="hold" display="0">
                  <p:stCondLst>
                    <p:cond delay="indefinite"/>
                  </p:stCondLst>
                  <p:endCondLst>
                    <p:cond evt="onStopAudio" delay="0">
                      <p:tgtEl>
                        <p:sldTgt/>
                      </p:tgtEl>
                    </p:cond>
                  </p:endCondLst>
                </p:cTn>
                <p:tgtEl>
                  <p:spTgt spid="5"/>
                </p:tgtEl>
              </p:cMediaNode>
            </p:audio>
            <p:audio>
              <p:cMediaNode vol="80000">
                <p:cTn id="20"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2331" y="0"/>
            <a:ext cx="10162903" cy="6740307"/>
          </a:xfrm>
          <a:prstGeom prst="rect">
            <a:avLst/>
          </a:prstGeom>
          <a:noFill/>
        </p:spPr>
        <p:txBody>
          <a:bodyPr wrap="square" rtlCol="0">
            <a:spAutoFit/>
          </a:bodyPr>
          <a:lstStyle/>
          <a:p>
            <a:r>
              <a:rPr lang="en-GB" sz="7200" dirty="0">
                <a:solidFill>
                  <a:srgbClr val="FF0000"/>
                </a:solidFill>
                <a:latin typeface="Arial" panose="020B0604020202020204" pitchFamily="34" charset="0"/>
                <a:cs typeface="Arial" panose="020B0604020202020204" pitchFamily="34" charset="0"/>
              </a:rPr>
              <a:t>S</a:t>
            </a:r>
            <a:r>
              <a:rPr lang="en-GB" sz="7200" dirty="0">
                <a:latin typeface="Arial" panose="020B0604020202020204" pitchFamily="34" charset="0"/>
                <a:cs typeface="Arial" panose="020B0604020202020204" pitchFamily="34" charset="0"/>
              </a:rPr>
              <a:t>ite </a:t>
            </a:r>
            <a:r>
              <a:rPr lang="en-GB" sz="7200" dirty="0">
                <a:solidFill>
                  <a:srgbClr val="FF0000"/>
                </a:solidFill>
                <a:latin typeface="Arial" panose="020B0604020202020204" pitchFamily="34" charset="0"/>
                <a:cs typeface="Arial" panose="020B0604020202020204" pitchFamily="34" charset="0"/>
              </a:rPr>
              <a:t>M</a:t>
            </a:r>
            <a:r>
              <a:rPr lang="en-GB" sz="7200" dirty="0">
                <a:latin typeface="Arial" panose="020B0604020202020204" pitchFamily="34" charset="0"/>
                <a:cs typeface="Arial" panose="020B0604020202020204" pitchFamily="34" charset="0"/>
              </a:rPr>
              <a:t>anager Duties</a:t>
            </a:r>
          </a:p>
          <a:p>
            <a:endParaRPr lang="en-GB" sz="2400" dirty="0">
              <a:latin typeface="Arial" panose="020B0604020202020204" pitchFamily="34" charset="0"/>
              <a:cs typeface="Arial" panose="020B0604020202020204" pitchFamily="34" charset="0"/>
            </a:endParaRPr>
          </a:p>
          <a:p>
            <a:r>
              <a:rPr lang="en-GB" sz="9600" dirty="0">
                <a:solidFill>
                  <a:srgbClr val="FF0000"/>
                </a:solidFill>
                <a:latin typeface="Arial" panose="020B0604020202020204" pitchFamily="34" charset="0"/>
                <a:cs typeface="Arial" panose="020B0604020202020204" pitchFamily="34" charset="0"/>
              </a:rPr>
              <a:t>S</a:t>
            </a:r>
            <a:r>
              <a:rPr lang="en-GB" sz="2400" dirty="0">
                <a:latin typeface="Arial" panose="020B0604020202020204" pitchFamily="34" charset="0"/>
                <a:cs typeface="Arial" panose="020B0604020202020204" pitchFamily="34" charset="0"/>
              </a:rPr>
              <a:t>chool building safety – I make sure electrical appliances (like kettles, lap tops, I pads ) and electrical wiring stay safe, I make sure staff know about fire safety, and I ensure your playground equipment is safe for you to use.</a:t>
            </a:r>
          </a:p>
          <a:p>
            <a:r>
              <a:rPr lang="en-GB" sz="9600" dirty="0">
                <a:solidFill>
                  <a:srgbClr val="FF0000"/>
                </a:solidFill>
                <a:latin typeface="Arial" panose="020B0604020202020204" pitchFamily="34" charset="0"/>
                <a:cs typeface="Arial" panose="020B0604020202020204" pitchFamily="34" charset="0"/>
              </a:rPr>
              <a:t>M</a:t>
            </a:r>
            <a:r>
              <a:rPr lang="en-GB" sz="2400" dirty="0">
                <a:latin typeface="Arial" panose="020B0604020202020204" pitchFamily="34" charset="0"/>
                <a:cs typeface="Arial" panose="020B0604020202020204" pitchFamily="34" charset="0"/>
              </a:rPr>
              <a:t>aintain health/hygiene standards – I do this by flushing every tap and every toilet around school each week for 2 minutes each and I make sure that the inside of the school hasn’t been damaged and nothing has been broken.</a:t>
            </a:r>
          </a:p>
        </p:txBody>
      </p:sp>
    </p:spTree>
    <p:extLst>
      <p:ext uri="{BB962C8B-B14F-4D97-AF65-F5344CB8AC3E}">
        <p14:creationId xmlns:p14="http://schemas.microsoft.com/office/powerpoint/2010/main" val="884853873"/>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6186" y="347372"/>
            <a:ext cx="10894423" cy="4339650"/>
          </a:xfrm>
          <a:prstGeom prst="rect">
            <a:avLst/>
          </a:prstGeom>
          <a:noFill/>
        </p:spPr>
        <p:txBody>
          <a:bodyPr wrap="square" rtlCol="0">
            <a:spAutoFit/>
          </a:bodyPr>
          <a:lstStyle/>
          <a:p>
            <a:r>
              <a:rPr lang="en-GB" sz="9600" dirty="0">
                <a:solidFill>
                  <a:srgbClr val="FF0000"/>
                </a:solidFill>
                <a:latin typeface="Arial" panose="020B0604020202020204" pitchFamily="34" charset="0"/>
                <a:cs typeface="Arial" panose="020B0604020202020204" pitchFamily="34" charset="0"/>
              </a:rPr>
              <a:t>How can you help?</a:t>
            </a:r>
          </a:p>
          <a:p>
            <a:pPr marL="342900" indent="-342900">
              <a:buFont typeface="Arial" panose="020B0604020202020204" pitchFamily="34" charset="0"/>
              <a:buChar char="•"/>
            </a:pPr>
            <a:r>
              <a:rPr lang="en-GB" sz="2400" dirty="0">
                <a:solidFill>
                  <a:srgbClr val="FF0000"/>
                </a:solidFill>
                <a:latin typeface="Arial" panose="020B0604020202020204" pitchFamily="34" charset="0"/>
                <a:cs typeface="Arial" panose="020B0604020202020204" pitchFamily="34" charset="0"/>
              </a:rPr>
              <a:t>Make sure the right waste goes in the right bins, so school can recycle things and do more to help our environment</a:t>
            </a:r>
          </a:p>
          <a:p>
            <a:pPr marL="34290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400" dirty="0">
              <a:solidFill>
                <a:srgbClr val="FF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endParaRPr lang="en-GB" dirty="0"/>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65373" y="4124926"/>
            <a:ext cx="1804877" cy="240650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92786" y="4424985"/>
            <a:ext cx="2493359" cy="187001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4751783" y="4435145"/>
            <a:ext cx="2481748" cy="1861311"/>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4456" y="2661381"/>
            <a:ext cx="1870020" cy="1244413"/>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65373" y="2677885"/>
            <a:ext cx="1845221" cy="1227910"/>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60883" y="2677885"/>
            <a:ext cx="1862429" cy="1265315"/>
          </a:xfrm>
          <a:prstGeom prst="rect">
            <a:avLst/>
          </a:prstGeom>
        </p:spPr>
      </p:pic>
    </p:spTree>
    <p:extLst>
      <p:ext uri="{BB962C8B-B14F-4D97-AF65-F5344CB8AC3E}">
        <p14:creationId xmlns:p14="http://schemas.microsoft.com/office/powerpoint/2010/main" val="15718340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ircle(in)">
                                      <p:cBhvr>
                                        <p:cTn id="3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71748" y="1163098"/>
            <a:ext cx="9248503" cy="1200329"/>
          </a:xfrm>
          <a:prstGeom prst="rect">
            <a:avLst/>
          </a:prstGeom>
        </p:spPr>
        <p:txBody>
          <a:bodyPr wrap="square">
            <a:spAutoFit/>
          </a:bodyPr>
          <a:lstStyle/>
          <a:p>
            <a:pPr marL="342900" indent="-342900">
              <a:buFont typeface="Arial" panose="020B0604020202020204" pitchFamily="34" charset="0"/>
              <a:buChar char="•"/>
            </a:pPr>
            <a:r>
              <a:rPr lang="en-GB" sz="2400" dirty="0">
                <a:solidFill>
                  <a:srgbClr val="FF0000"/>
                </a:solidFill>
                <a:latin typeface="Arial" panose="020B0604020202020204" pitchFamily="34" charset="0"/>
                <a:cs typeface="Arial" panose="020B0604020202020204" pitchFamily="34" charset="0"/>
              </a:rPr>
              <a:t>Flush the toilet after you have finished using it (or before if someone has forgotten)  </a:t>
            </a:r>
            <a:r>
              <a:rPr lang="en-GB" dirty="0"/>
              <a:t>🙈   </a:t>
            </a:r>
            <a:r>
              <a:rPr lang="en-GB" sz="2400" dirty="0">
                <a:solidFill>
                  <a:srgbClr val="FF0000"/>
                </a:solidFill>
                <a:latin typeface="Arial" panose="020B0604020202020204" pitchFamily="34" charset="0"/>
                <a:cs typeface="Arial" panose="020B0604020202020204" pitchFamily="34" charset="0"/>
              </a:rPr>
              <a:t>(Also don’t use too much toilet roll as this causes blockages)</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5188211" y="3743821"/>
            <a:ext cx="3691192" cy="2768394"/>
          </a:xfrm>
          <a:prstGeom prst="rect">
            <a:avLst/>
          </a:prstGeom>
        </p:spPr>
      </p:pic>
      <p:pic>
        <p:nvPicPr>
          <p:cNvPr id="6" name="Toilet flus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82400" y="6973614"/>
            <a:ext cx="609600" cy="609600"/>
          </a:xfrm>
          <a:prstGeom prst="rect">
            <a:avLst/>
          </a:prstGeom>
        </p:spPr>
      </p:pic>
      <p:sp>
        <p:nvSpPr>
          <p:cNvPr id="4" name="TextBox 3">
            <a:extLst>
              <a:ext uri="{FF2B5EF4-FFF2-40B4-BE49-F238E27FC236}">
                <a16:creationId xmlns:a16="http://schemas.microsoft.com/office/drawing/2014/main" id="{12E02882-EFD7-0940-B24F-EC2F403C2BBD}"/>
              </a:ext>
            </a:extLst>
          </p:cNvPr>
          <p:cNvSpPr txBox="1"/>
          <p:nvPr/>
        </p:nvSpPr>
        <p:spPr>
          <a:xfrm>
            <a:off x="1471748" y="2460772"/>
            <a:ext cx="8355724" cy="1569660"/>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FF0000"/>
                </a:solidFill>
                <a:latin typeface="Arial" panose="020B0604020202020204" pitchFamily="34" charset="0"/>
                <a:cs typeface="Arial" panose="020B0604020202020204" pitchFamily="34" charset="0"/>
              </a:rPr>
              <a:t>This is how it should look before and after you use it and if you can’t flush the waste away, tell your teacher so we can sort it out for you</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19992382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1" presetClass="mediacall" presetSubtype="0" fill="hold" nodeType="withEffect">
                                  <p:stCondLst>
                                    <p:cond delay="0"/>
                                  </p:stCondLst>
                                  <p:childTnLst>
                                    <p:cmd type="call" cmd="playFrom(0.0)">
                                      <p:cBhvr>
                                        <p:cTn id="11" dur="9365" fill="hold"/>
                                        <p:tgtEl>
                                          <p:spTgt spid="6"/>
                                        </p:tgtEl>
                                      </p:cBhvr>
                                    </p:cmd>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1"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3" fill="hold" display="0">
                  <p:stCondLst>
                    <p:cond delay="indefinite"/>
                  </p:stCondLst>
                  <p:endCondLst>
                    <p:cond evt="onStopAudio" delay="0">
                      <p:tgtEl>
                        <p:sldTgt/>
                      </p:tgtEl>
                    </p:cond>
                  </p:endCondLst>
                </p:cTn>
                <p:tgtEl>
                  <p:spTgt spid="6"/>
                </p:tgtEl>
              </p:cMediaNode>
            </p:audio>
          </p:childTnLst>
        </p:cTn>
      </p:par>
    </p:tnLst>
    <p:bldLst>
      <p:bldP spid="4"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4583" y="809898"/>
            <a:ext cx="9196251" cy="369332"/>
          </a:xfrm>
          <a:prstGeom prst="rect">
            <a:avLst/>
          </a:prstGeom>
        </p:spPr>
        <p:txBody>
          <a:bodyPr wrap="square">
            <a:spAutoFit/>
          </a:bodyPr>
          <a:lstStyle/>
          <a:p>
            <a:pPr marL="342900" indent="-34290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Switch off taps</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7498" y="770656"/>
            <a:ext cx="1790621" cy="1191577"/>
          </a:xfrm>
          <a:prstGeom prst="rect">
            <a:avLst/>
          </a:prstGeom>
        </p:spPr>
      </p:pic>
      <p:pic>
        <p:nvPicPr>
          <p:cNvPr id="5" name="Tap">
            <a:hlinkClick r:id="" action="ppaction://media"/>
          </p:cNvPr>
          <p:cNvPicPr>
            <a:picLocks noChangeAspect="1"/>
          </p:cNvPicPr>
          <p:nvPr>
            <a:audioFile r:link="rId1"/>
            <p:extLst>
              <p:ext uri="{DAA4B4D4-6D71-4841-9C94-3DE7FCFB9230}">
                <p14:media xmlns:p14="http://schemas.microsoft.com/office/powerpoint/2010/main" r:embed="rId2">
                  <p14:trim st="3435.35" end="665.1035"/>
                  <p14:fade in="559.1728" out="282.3838"/>
                </p14:media>
              </p:ext>
            </p:extLst>
          </p:nvPr>
        </p:nvPicPr>
        <p:blipFill>
          <a:blip r:embed="rId6"/>
          <a:stretch>
            <a:fillRect/>
          </a:stretch>
        </p:blipFill>
        <p:spPr>
          <a:xfrm>
            <a:off x="11582400" y="6963103"/>
            <a:ext cx="609600" cy="609600"/>
          </a:xfrm>
          <a:prstGeom prst="rect">
            <a:avLst/>
          </a:prstGeom>
        </p:spPr>
      </p:pic>
      <p:pic>
        <p:nvPicPr>
          <p:cNvPr id="9" name="Picture 8" descr="A light bulb with a plant inside&#10;&#10;Description automatically generated with medium confidence">
            <a:extLst>
              <a:ext uri="{FF2B5EF4-FFF2-40B4-BE49-F238E27FC236}">
                <a16:creationId xmlns:a16="http://schemas.microsoft.com/office/drawing/2014/main" id="{35E4C408-9891-4F4A-9246-31B5D7A4F6F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37862" y="784725"/>
            <a:ext cx="1195628" cy="1195628"/>
          </a:xfrm>
          <a:prstGeom prst="rect">
            <a:avLst/>
          </a:prstGeom>
        </p:spPr>
      </p:pic>
      <p:pic>
        <p:nvPicPr>
          <p:cNvPr id="7" name="Picture 6" descr="A picture containing light&#10;&#10;Description automatically generated">
            <a:extLst>
              <a:ext uri="{FF2B5EF4-FFF2-40B4-BE49-F238E27FC236}">
                <a16:creationId xmlns:a16="http://schemas.microsoft.com/office/drawing/2014/main" id="{42CB71DE-C861-914C-8DD5-D018E7232E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50732" y="770657"/>
            <a:ext cx="969887" cy="1191576"/>
          </a:xfrm>
          <a:prstGeom prst="rect">
            <a:avLst/>
          </a:prstGeom>
        </p:spPr>
      </p:pic>
      <p:pic>
        <p:nvPicPr>
          <p:cNvPr id="10" name="Light%20Switch%20%E2%9D%AF%20Sound%20effect%20HQ%2096kHz" descr="Light%20Switch%20%E2%9D%AF%20Sound%20effect%20HQ%2096kHz">
            <a:hlinkClick r:id="" action="ppaction://media"/>
            <a:extLst>
              <a:ext uri="{FF2B5EF4-FFF2-40B4-BE49-F238E27FC236}">
                <a16:creationId xmlns:a16="http://schemas.microsoft.com/office/drawing/2014/main" id="{030777A1-603F-5C49-A948-367FFFCD6000}"/>
              </a:ext>
            </a:extLst>
          </p:cNvPr>
          <p:cNvPicPr>
            <a:picLocks noChangeAspect="1"/>
          </p:cNvPicPr>
          <p:nvPr>
            <a:audioFile r:link="rId1"/>
            <p:extLst>
              <p:ext uri="{DAA4B4D4-6D71-4841-9C94-3DE7FCFB9230}">
                <p14:media xmlns:p14="http://schemas.microsoft.com/office/powerpoint/2010/main" r:embed="rId3">
                  <p14:trim st="4792.8892" end="15620.6808"/>
                  <p14:fade out="479.2552"/>
                </p14:media>
              </p:ext>
            </p:extLst>
          </p:nvPr>
        </p:nvPicPr>
        <p:blipFill>
          <a:blip r:embed="rId9"/>
          <a:stretch>
            <a:fillRect/>
          </a:stretch>
        </p:blipFill>
        <p:spPr>
          <a:xfrm>
            <a:off x="10616051" y="6858000"/>
            <a:ext cx="812800" cy="812800"/>
          </a:xfrm>
          <a:prstGeom prst="rect">
            <a:avLst/>
          </a:prstGeom>
        </p:spPr>
      </p:pic>
      <p:sp>
        <p:nvSpPr>
          <p:cNvPr id="11" name="TextBox 10">
            <a:extLst>
              <a:ext uri="{FF2B5EF4-FFF2-40B4-BE49-F238E27FC236}">
                <a16:creationId xmlns:a16="http://schemas.microsoft.com/office/drawing/2014/main" id="{41FEAC70-786B-8045-A534-515EF2ACBAF0}"/>
              </a:ext>
            </a:extLst>
          </p:cNvPr>
          <p:cNvSpPr txBox="1"/>
          <p:nvPr/>
        </p:nvSpPr>
        <p:spPr>
          <a:xfrm>
            <a:off x="744583" y="3150213"/>
            <a:ext cx="8523890" cy="369332"/>
          </a:xfrm>
          <a:prstGeom prst="rect">
            <a:avLst/>
          </a:prstGeom>
          <a:noFill/>
        </p:spPr>
        <p:txBody>
          <a:bodyPr wrap="square" rtlCol="0">
            <a:spAutoFit/>
          </a:bodyPr>
          <a:lstStyle/>
          <a:p>
            <a:pPr marL="342900" indent="-34290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Look after toys, games and other school property as if they were your own</a:t>
            </a:r>
          </a:p>
        </p:txBody>
      </p:sp>
      <p:sp>
        <p:nvSpPr>
          <p:cNvPr id="12" name="TextBox 11">
            <a:extLst>
              <a:ext uri="{FF2B5EF4-FFF2-40B4-BE49-F238E27FC236}">
                <a16:creationId xmlns:a16="http://schemas.microsoft.com/office/drawing/2014/main" id="{26E75A21-EF5B-6E43-856C-1B309200B1B3}"/>
              </a:ext>
            </a:extLst>
          </p:cNvPr>
          <p:cNvSpPr txBox="1"/>
          <p:nvPr/>
        </p:nvSpPr>
        <p:spPr>
          <a:xfrm>
            <a:off x="744583" y="3739991"/>
            <a:ext cx="8276036" cy="646331"/>
          </a:xfrm>
          <a:prstGeom prst="rect">
            <a:avLst/>
          </a:prstGeom>
          <a:noFill/>
        </p:spPr>
        <p:txBody>
          <a:bodyPr wrap="square" rtlCol="0">
            <a:spAutoFit/>
          </a:bodyPr>
          <a:lstStyle/>
          <a:p>
            <a:pPr marL="342900" indent="-34290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Don’t put soil and stones down drains – you saw earlier what trouble that can cause</a:t>
            </a:r>
          </a:p>
        </p:txBody>
      </p:sp>
      <p:sp>
        <p:nvSpPr>
          <p:cNvPr id="13" name="TextBox 12">
            <a:extLst>
              <a:ext uri="{FF2B5EF4-FFF2-40B4-BE49-F238E27FC236}">
                <a16:creationId xmlns:a16="http://schemas.microsoft.com/office/drawing/2014/main" id="{54037EA6-1F14-0A46-83A2-5E1D974FEA3E}"/>
              </a:ext>
            </a:extLst>
          </p:cNvPr>
          <p:cNvSpPr txBox="1"/>
          <p:nvPr/>
        </p:nvSpPr>
        <p:spPr>
          <a:xfrm>
            <a:off x="744583" y="2381289"/>
            <a:ext cx="7653183" cy="369332"/>
          </a:xfrm>
          <a:prstGeom prst="rect">
            <a:avLst/>
          </a:prstGeom>
          <a:noFill/>
        </p:spPr>
        <p:txBody>
          <a:bodyPr wrap="square" rtlCol="0">
            <a:spAutoFit/>
          </a:bodyPr>
          <a:lstStyle/>
          <a:p>
            <a:pPr marL="342900" indent="-34290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Don’t pull at the tiles on the outside of the school building</a:t>
            </a:r>
          </a:p>
        </p:txBody>
      </p:sp>
      <p:sp>
        <p:nvSpPr>
          <p:cNvPr id="14" name="TextBox 13">
            <a:extLst>
              <a:ext uri="{FF2B5EF4-FFF2-40B4-BE49-F238E27FC236}">
                <a16:creationId xmlns:a16="http://schemas.microsoft.com/office/drawing/2014/main" id="{949847D9-44BE-C54C-AA96-A6E774D1CF17}"/>
              </a:ext>
            </a:extLst>
          </p:cNvPr>
          <p:cNvSpPr txBox="1"/>
          <p:nvPr/>
        </p:nvSpPr>
        <p:spPr>
          <a:xfrm>
            <a:off x="807645" y="4606769"/>
            <a:ext cx="8397765" cy="1200329"/>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Pick up litter (esp. if you are part of my ECO team with your litter pickers)</a:t>
            </a:r>
          </a:p>
          <a:p>
            <a:pPr marL="285750" indent="-285750">
              <a:buFont typeface="Arial" panose="020B0604020202020204" pitchFamily="34" charset="0"/>
              <a:buChar char="•"/>
            </a:pPr>
            <a:endParaRPr lang="en-GB" dirty="0">
              <a:solidFill>
                <a:srgbClr val="FF0000"/>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dirty="0">
              <a:solidFill>
                <a:srgbClr val="FF0000"/>
              </a:solidFill>
              <a:latin typeface="Arial" panose="020B0604020202020204" pitchFamily="34" charset="0"/>
              <a:cs typeface="Arial" panose="020B0604020202020204" pitchFamily="34" charset="0"/>
            </a:endParaRPr>
          </a:p>
          <a:p>
            <a:endParaRPr lang="en-US" dirty="0"/>
          </a:p>
        </p:txBody>
      </p:sp>
      <p:sp>
        <p:nvSpPr>
          <p:cNvPr id="15" name="TextBox 14">
            <a:extLst>
              <a:ext uri="{FF2B5EF4-FFF2-40B4-BE49-F238E27FC236}">
                <a16:creationId xmlns:a16="http://schemas.microsoft.com/office/drawing/2014/main" id="{B7C6FCCD-2B1B-644F-91C7-5B8E03E6D511}"/>
              </a:ext>
            </a:extLst>
          </p:cNvPr>
          <p:cNvSpPr txBox="1"/>
          <p:nvPr/>
        </p:nvSpPr>
        <p:spPr>
          <a:xfrm>
            <a:off x="5442596" y="809898"/>
            <a:ext cx="2382395" cy="369332"/>
          </a:xfrm>
          <a:prstGeom prst="rect">
            <a:avLst/>
          </a:prstGeom>
          <a:noFill/>
        </p:spPr>
        <p:txBody>
          <a:bodyPr wrap="square" rtlCol="0">
            <a:spAutoFit/>
          </a:bodyPr>
          <a:lstStyle/>
          <a:p>
            <a:r>
              <a:rPr lang="en-GB" dirty="0">
                <a:solidFill>
                  <a:srgbClr val="FF0000"/>
                </a:solidFill>
                <a:latin typeface="Arial" panose="020B0604020202020204" pitchFamily="34" charset="0"/>
                <a:cs typeface="Arial" panose="020B0604020202020204" pitchFamily="34" charset="0"/>
              </a:rPr>
              <a:t>and lights after use</a:t>
            </a:r>
            <a:endParaRPr lang="en-US" dirty="0"/>
          </a:p>
        </p:txBody>
      </p:sp>
      <p:sp>
        <p:nvSpPr>
          <p:cNvPr id="3" name="TextBox 2"/>
          <p:cNvSpPr txBox="1"/>
          <p:nvPr/>
        </p:nvSpPr>
        <p:spPr>
          <a:xfrm>
            <a:off x="807645" y="5206933"/>
            <a:ext cx="8377518" cy="923330"/>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If you want to know more about what we do as the Eco team, you could either ask your classmates who are in the team, or look at our display on the wall outside the staff room.</a:t>
            </a:r>
          </a:p>
        </p:txBody>
      </p:sp>
    </p:spTree>
    <p:extLst>
      <p:ext uri="{BB962C8B-B14F-4D97-AF65-F5344CB8AC3E}">
        <p14:creationId xmlns:p14="http://schemas.microsoft.com/office/powerpoint/2010/main" val="518924295"/>
      </p:ext>
    </p:extLst>
  </p:cSld>
  <p:clrMapOvr>
    <a:masterClrMapping/>
  </p:clrMapOvr>
  <mc:AlternateContent xmlns:mc="http://schemas.openxmlformats.org/markup-compatibility/2006" xmlns:p14="http://schemas.microsoft.com/office/powerpoint/2010/main">
    <mc:Choice Requires="p14">
      <p:transition spd="slow" p14:dur="15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31"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childTnLst>
                          </p:cTn>
                        </p:par>
                        <p:par>
                          <p:cTn id="15" fill="hold">
                            <p:stCondLst>
                              <p:cond delay="1500"/>
                            </p:stCondLst>
                            <p:childTnLst>
                              <p:par>
                                <p:cTn id="16" presetID="1" presetClass="mediacall" presetSubtype="0" fill="hold" nodeType="afterEffect">
                                  <p:stCondLst>
                                    <p:cond delay="0"/>
                                  </p:stCondLst>
                                  <p:childTnLst>
                                    <p:cmd type="call" cmd="playFrom(0.0)">
                                      <p:cBhvr>
                                        <p:cTn id="17" dur="5152" fill="hold"/>
                                        <p:tgtEl>
                                          <p:spTgt spid="5"/>
                                        </p:tgtEl>
                                      </p:cBhvr>
                                    </p:cmd>
                                  </p:childTnLst>
                                </p:cTn>
                              </p:par>
                            </p:childTnLst>
                          </p:cTn>
                        </p:par>
                        <p:par>
                          <p:cTn id="18" fill="hold">
                            <p:stCondLst>
                              <p:cond delay="6652"/>
                            </p:stCondLst>
                            <p:childTnLst>
                              <p:par>
                                <p:cTn id="19" presetID="9"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dissolve">
                                      <p:cBhvr>
                                        <p:cTn id="21" dur="500"/>
                                        <p:tgtEl>
                                          <p:spTgt spid="15"/>
                                        </p:tgtEl>
                                      </p:cBhvr>
                                    </p:animEffect>
                                  </p:childTnLst>
                                </p:cTn>
                              </p:par>
                            </p:childTnLst>
                          </p:cTn>
                        </p:par>
                        <p:par>
                          <p:cTn id="22" fill="hold">
                            <p:stCondLst>
                              <p:cond delay="7152"/>
                            </p:stCondLst>
                            <p:childTnLst>
                              <p:par>
                                <p:cTn id="23" presetID="31"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 calcmode="lin" valueType="num">
                                      <p:cBhvr>
                                        <p:cTn id="27" dur="1000" fill="hold"/>
                                        <p:tgtEl>
                                          <p:spTgt spid="9"/>
                                        </p:tgtEl>
                                        <p:attrNameLst>
                                          <p:attrName>style.rotation</p:attrName>
                                        </p:attrNameLst>
                                      </p:cBhvr>
                                      <p:tavLst>
                                        <p:tav tm="0">
                                          <p:val>
                                            <p:fltVal val="90"/>
                                          </p:val>
                                        </p:tav>
                                        <p:tav tm="100000">
                                          <p:val>
                                            <p:fltVal val="0"/>
                                          </p:val>
                                        </p:tav>
                                      </p:tavLst>
                                    </p:anim>
                                    <p:animEffect transition="in" filter="fade">
                                      <p:cBhvr>
                                        <p:cTn id="28" dur="10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childTnLst>
                                </p:cTn>
                              </p:par>
                              <p:par>
                                <p:cTn id="33" presetID="1" presetClass="mediacall" presetSubtype="0" fill="hold" nodeType="withEffect">
                                  <p:stCondLst>
                                    <p:cond delay="0"/>
                                  </p:stCondLst>
                                  <p:childTnLst>
                                    <p:cmd type="call" cmd="playFrom(0.0)">
                                      <p:cBhvr>
                                        <p:cTn id="34" dur="797" fill="hold"/>
                                        <p:tgtEl>
                                          <p:spTgt spid="10"/>
                                        </p:tgtEl>
                                      </p:cBhvr>
                                    </p:cmd>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dissolve">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dissolve">
                                      <p:cBhvr>
                                        <p:cTn id="44" dur="500"/>
                                        <p:tgtEl>
                                          <p:spTgt spid="11"/>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dissolve">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dissolve">
                                      <p:cBhvr>
                                        <p:cTn id="54" dur="500"/>
                                        <p:tgtEl>
                                          <p:spTgt spid="14"/>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dissolve">
                                      <p:cBhvr>
                                        <p:cTn id="5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60" fill="hold" display="0">
                  <p:stCondLst>
                    <p:cond delay="indefinite"/>
                  </p:stCondLst>
                  <p:endCondLst>
                    <p:cond evt="onStopAudio" delay="0">
                      <p:tgtEl>
                        <p:sldTgt/>
                      </p:tgtEl>
                    </p:cond>
                  </p:endCondLst>
                </p:cTn>
                <p:tgtEl>
                  <p:spTgt spid="5"/>
                </p:tgtEl>
              </p:cMediaNode>
            </p:audio>
            <p:audio>
              <p:cMediaNode vol="80000">
                <p:cTn id="61" fill="hold" display="0">
                  <p:stCondLst>
                    <p:cond delay="indefinite"/>
                  </p:stCondLst>
                  <p:endCondLst>
                    <p:cond evt="onStopAudio" delay="0">
                      <p:tgtEl>
                        <p:sldTgt/>
                      </p:tgtEl>
                    </p:cond>
                  </p:endCondLst>
                </p:cTn>
                <p:tgtEl>
                  <p:spTgt spid="10"/>
                </p:tgtEl>
              </p:cMediaNode>
            </p:audio>
          </p:childTnLst>
        </p:cTn>
      </p:par>
    </p:tnLst>
    <p:bldLst>
      <p:bldP spid="2" grpId="0"/>
      <p:bldP spid="11" grpId="0"/>
      <p:bldP spid="12" grpId="0"/>
      <p:bldP spid="13" grpId="0"/>
      <p:bldP spid="14" grpId="0"/>
      <p:bldP spid="15" grpId="0"/>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1826</TotalTime>
  <Words>628</Words>
  <Application>Microsoft Office PowerPoint</Application>
  <PresentationFormat>Widescreen</PresentationFormat>
  <Paragraphs>58</Paragraphs>
  <Slides>14</Slides>
  <Notes>0</Notes>
  <HiddenSlides>0</HiddenSlides>
  <MMClips>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A Day in the life of a School Site Manager / Caretaker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Day in the life of a School Caretaker</dc:title>
  <dc:creator>Andy Curtis</dc:creator>
  <cp:lastModifiedBy>Emma Estell</cp:lastModifiedBy>
  <cp:revision>50</cp:revision>
  <cp:lastPrinted>2021-05-13T16:19:49Z</cp:lastPrinted>
  <dcterms:created xsi:type="dcterms:W3CDTF">2021-03-29T15:27:54Z</dcterms:created>
  <dcterms:modified xsi:type="dcterms:W3CDTF">2021-05-17T08:29:12Z</dcterms:modified>
</cp:coreProperties>
</file>